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7" r:id="rId3"/>
  </p:sldMasterIdLst>
  <p:notesMasterIdLst>
    <p:notesMasterId r:id="rId39"/>
  </p:notesMasterIdLst>
  <p:sldIdLst>
    <p:sldId id="263" r:id="rId4"/>
    <p:sldId id="260" r:id="rId5"/>
    <p:sldId id="3879" r:id="rId6"/>
    <p:sldId id="320" r:id="rId7"/>
    <p:sldId id="266" r:id="rId8"/>
    <p:sldId id="267" r:id="rId9"/>
    <p:sldId id="268" r:id="rId10"/>
    <p:sldId id="269" r:id="rId11"/>
    <p:sldId id="3900" r:id="rId12"/>
    <p:sldId id="409" r:id="rId13"/>
    <p:sldId id="516" r:id="rId14"/>
    <p:sldId id="522" r:id="rId15"/>
    <p:sldId id="520" r:id="rId16"/>
    <p:sldId id="521" r:id="rId17"/>
    <p:sldId id="3880" r:id="rId18"/>
    <p:sldId id="3902" r:id="rId19"/>
    <p:sldId id="3901" r:id="rId20"/>
    <p:sldId id="428" r:id="rId21"/>
    <p:sldId id="431" r:id="rId22"/>
    <p:sldId id="429" r:id="rId23"/>
    <p:sldId id="3903" r:id="rId24"/>
    <p:sldId id="354" r:id="rId25"/>
    <p:sldId id="347" r:id="rId26"/>
    <p:sldId id="350" r:id="rId27"/>
    <p:sldId id="352" r:id="rId28"/>
    <p:sldId id="3904" r:id="rId29"/>
    <p:sldId id="349" r:id="rId30"/>
    <p:sldId id="351" r:id="rId31"/>
    <p:sldId id="3899" r:id="rId32"/>
    <p:sldId id="515" r:id="rId33"/>
    <p:sldId id="414" r:id="rId34"/>
    <p:sldId id="517" r:id="rId35"/>
    <p:sldId id="417" r:id="rId36"/>
    <p:sldId id="419" r:id="rId37"/>
    <p:sldId id="33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jan Saini" initials="GS" lastIdx="9" clrIdx="0">
    <p:extLst>
      <p:ext uri="{19B8F6BF-5375-455C-9EA6-DF929625EA0E}">
        <p15:presenceInfo xmlns:p15="http://schemas.microsoft.com/office/powerpoint/2012/main" userId="7ecbd2bb08aea5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CCCCFF"/>
    <a:srgbClr val="CCCC00"/>
    <a:srgbClr val="CCFFFF"/>
    <a:srgbClr val="00FF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28"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_rels/data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microsoft.com/office/2007/relationships/hdphoto" Target="../media/hdphoto1.wdp"/><Relationship Id="rId1" Type="http://schemas.openxmlformats.org/officeDocument/2006/relationships/image" Target="../media/image44.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microsoft.com/office/2007/relationships/hdphoto" Target="../media/hdphoto1.wdp"/><Relationship Id="rId1" Type="http://schemas.openxmlformats.org/officeDocument/2006/relationships/image" Target="../media/image44.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5492D-BEA9-4C51-9115-769213D202AE}" type="doc">
      <dgm:prSet loTypeId="urn:microsoft.com/office/officeart/2005/8/layout/process1" loCatId="list" qsTypeId="urn:microsoft.com/office/officeart/2005/8/quickstyle/simple1" qsCatId="simple" csTypeId="urn:microsoft.com/office/officeart/2005/8/colors/accent1_2" csCatId="accent1" phldr="1"/>
      <dgm:spPr/>
    </dgm:pt>
    <dgm:pt modelId="{7548DDCA-22E4-4249-8E71-6276D306F9DA}">
      <dgm:prSet phldrT="[Text]" custT="1"/>
      <dgm:spPr/>
      <dgm:t>
        <a:bodyPr/>
        <a:lstStyle/>
        <a:p>
          <a:r>
            <a:rPr lang="en-US" sz="1400" dirty="0"/>
            <a:t>Creation of credentials for Ministries/Department</a:t>
          </a:r>
        </a:p>
      </dgm:t>
    </dgm:pt>
    <dgm:pt modelId="{2D037E4D-5152-40BB-A026-1B149CE9404D}" type="parTrans" cxnId="{5C8802E8-D413-42E5-BEE1-C7700C91F46C}">
      <dgm:prSet/>
      <dgm:spPr/>
      <dgm:t>
        <a:bodyPr/>
        <a:lstStyle/>
        <a:p>
          <a:endParaRPr lang="en-US" sz="1100"/>
        </a:p>
      </dgm:t>
    </dgm:pt>
    <dgm:pt modelId="{279F1B0E-62AC-4F00-A0C8-7E0732BDD943}" type="sibTrans" cxnId="{5C8802E8-D413-42E5-BEE1-C7700C91F46C}">
      <dgm:prSet custT="1"/>
      <dgm:spPr/>
      <dgm:t>
        <a:bodyPr/>
        <a:lstStyle/>
        <a:p>
          <a:endParaRPr lang="en-US" sz="1100" dirty="0"/>
        </a:p>
      </dgm:t>
    </dgm:pt>
    <dgm:pt modelId="{E5AC4B3D-91C8-4855-9CD1-1C5E2735F759}">
      <dgm:prSet phldrT="[Text]" custT="1"/>
      <dgm:spPr/>
      <dgm:t>
        <a:bodyPr/>
        <a:lstStyle/>
        <a:p>
          <a:r>
            <a:rPr lang="en-US" sz="1400" dirty="0"/>
            <a:t>DMEO team updates indicators and targets according to latest budget</a:t>
          </a:r>
        </a:p>
      </dgm:t>
    </dgm:pt>
    <dgm:pt modelId="{53A2EEBD-6F79-4C13-826A-07C5A8F0C94C}" type="parTrans" cxnId="{F11C9F0D-85DC-4D40-B8A0-103887418DF3}">
      <dgm:prSet/>
      <dgm:spPr/>
      <dgm:t>
        <a:bodyPr/>
        <a:lstStyle/>
        <a:p>
          <a:endParaRPr lang="en-US" sz="1100"/>
        </a:p>
      </dgm:t>
    </dgm:pt>
    <dgm:pt modelId="{9402AC5F-212F-4C53-88CB-0B5BE0100BC2}" type="sibTrans" cxnId="{F11C9F0D-85DC-4D40-B8A0-103887418DF3}">
      <dgm:prSet custT="1"/>
      <dgm:spPr/>
      <dgm:t>
        <a:bodyPr/>
        <a:lstStyle/>
        <a:p>
          <a:endParaRPr lang="en-US" sz="1100" dirty="0"/>
        </a:p>
      </dgm:t>
    </dgm:pt>
    <dgm:pt modelId="{EAA45763-A9B2-464A-9FA0-5CDE7B30D207}">
      <dgm:prSet phldrT="[Text]" custT="1"/>
      <dgm:spPr/>
      <dgm:t>
        <a:bodyPr/>
        <a:lstStyle/>
        <a:p>
          <a:r>
            <a:rPr lang="en-US" sz="1400" dirty="0"/>
            <a:t>Quarterly reporting of progress data by M/D on dashboard</a:t>
          </a:r>
        </a:p>
      </dgm:t>
    </dgm:pt>
    <dgm:pt modelId="{D7F59E33-C6E1-4057-A1F1-36EA16EBBD89}" type="parTrans" cxnId="{9C211415-A507-4552-8113-0A96D3B39869}">
      <dgm:prSet/>
      <dgm:spPr/>
      <dgm:t>
        <a:bodyPr/>
        <a:lstStyle/>
        <a:p>
          <a:endParaRPr lang="en-US" sz="1100"/>
        </a:p>
      </dgm:t>
    </dgm:pt>
    <dgm:pt modelId="{BC862A78-B6A4-4D00-92A0-962BC0E1634D}" type="sibTrans" cxnId="{9C211415-A507-4552-8113-0A96D3B39869}">
      <dgm:prSet/>
      <dgm:spPr/>
      <dgm:t>
        <a:bodyPr/>
        <a:lstStyle/>
        <a:p>
          <a:endParaRPr lang="en-US" sz="1100"/>
        </a:p>
      </dgm:t>
    </dgm:pt>
    <dgm:pt modelId="{0A4F8A74-79E3-470C-8618-14D48244EACC}">
      <dgm:prSet phldrT="[Text]" custT="1"/>
      <dgm:spPr>
        <a:solidFill>
          <a:schemeClr val="accent1"/>
        </a:solidFill>
        <a:ln>
          <a:solidFill>
            <a:schemeClr val="accent1"/>
          </a:solidFill>
        </a:ln>
      </dgm:spPr>
      <dgm:t>
        <a:bodyPr/>
        <a:lstStyle/>
        <a:p>
          <a:r>
            <a:rPr lang="en-US" sz="1400" dirty="0"/>
            <a:t>Reporting module added for generation of reports</a:t>
          </a:r>
        </a:p>
      </dgm:t>
    </dgm:pt>
    <dgm:pt modelId="{FB028B94-295E-4EAA-B910-F3177B88E546}" type="parTrans" cxnId="{83F9CBD3-C52A-421D-9CD8-83C4A9688F89}">
      <dgm:prSet/>
      <dgm:spPr/>
      <dgm:t>
        <a:bodyPr/>
        <a:lstStyle/>
        <a:p>
          <a:endParaRPr lang="en-IN"/>
        </a:p>
      </dgm:t>
    </dgm:pt>
    <dgm:pt modelId="{1AEE0D78-B337-47C1-9B47-81A79E5F739C}" type="sibTrans" cxnId="{83F9CBD3-C52A-421D-9CD8-83C4A9688F89}">
      <dgm:prSet/>
      <dgm:spPr/>
      <dgm:t>
        <a:bodyPr/>
        <a:lstStyle/>
        <a:p>
          <a:endParaRPr lang="en-IN"/>
        </a:p>
      </dgm:t>
    </dgm:pt>
    <dgm:pt modelId="{481D5A9F-948A-4E46-AF90-8D14F933D84E}" type="pres">
      <dgm:prSet presAssocID="{FB15492D-BEA9-4C51-9115-769213D202AE}" presName="Name0" presStyleCnt="0">
        <dgm:presLayoutVars>
          <dgm:dir/>
          <dgm:resizeHandles val="exact"/>
        </dgm:presLayoutVars>
      </dgm:prSet>
      <dgm:spPr/>
    </dgm:pt>
    <dgm:pt modelId="{C598A647-7F4D-9842-8D92-544459B6E785}" type="pres">
      <dgm:prSet presAssocID="{7548DDCA-22E4-4249-8E71-6276D306F9DA}" presName="node" presStyleLbl="node1" presStyleIdx="0" presStyleCnt="4">
        <dgm:presLayoutVars>
          <dgm:bulletEnabled val="1"/>
        </dgm:presLayoutVars>
      </dgm:prSet>
      <dgm:spPr/>
    </dgm:pt>
    <dgm:pt modelId="{53557A81-5FD4-6746-80C8-25450CE8EC09}" type="pres">
      <dgm:prSet presAssocID="{279F1B0E-62AC-4F00-A0C8-7E0732BDD943}" presName="sibTrans" presStyleLbl="sibTrans2D1" presStyleIdx="0" presStyleCnt="3"/>
      <dgm:spPr/>
    </dgm:pt>
    <dgm:pt modelId="{FA49A491-C4BB-E940-B5D7-797E92C7D78E}" type="pres">
      <dgm:prSet presAssocID="{279F1B0E-62AC-4F00-A0C8-7E0732BDD943}" presName="connectorText" presStyleLbl="sibTrans2D1" presStyleIdx="0" presStyleCnt="3"/>
      <dgm:spPr/>
    </dgm:pt>
    <dgm:pt modelId="{247FC35A-F73D-394A-A7BA-BFCB1A584AD9}" type="pres">
      <dgm:prSet presAssocID="{E5AC4B3D-91C8-4855-9CD1-1C5E2735F759}" presName="node" presStyleLbl="node1" presStyleIdx="1" presStyleCnt="4">
        <dgm:presLayoutVars>
          <dgm:bulletEnabled val="1"/>
        </dgm:presLayoutVars>
      </dgm:prSet>
      <dgm:spPr/>
    </dgm:pt>
    <dgm:pt modelId="{34DFDE23-BF10-5742-999B-086C72E65A9F}" type="pres">
      <dgm:prSet presAssocID="{9402AC5F-212F-4C53-88CB-0B5BE0100BC2}" presName="sibTrans" presStyleLbl="sibTrans2D1" presStyleIdx="1" presStyleCnt="3"/>
      <dgm:spPr/>
    </dgm:pt>
    <dgm:pt modelId="{BFB9C58B-526E-754F-A67F-6432D4350A10}" type="pres">
      <dgm:prSet presAssocID="{9402AC5F-212F-4C53-88CB-0B5BE0100BC2}" presName="connectorText" presStyleLbl="sibTrans2D1" presStyleIdx="1" presStyleCnt="3"/>
      <dgm:spPr/>
    </dgm:pt>
    <dgm:pt modelId="{662770D6-8FB1-DD4B-B33C-C40CEED2CD16}" type="pres">
      <dgm:prSet presAssocID="{EAA45763-A9B2-464A-9FA0-5CDE7B30D207}" presName="node" presStyleLbl="node1" presStyleIdx="2" presStyleCnt="4">
        <dgm:presLayoutVars>
          <dgm:bulletEnabled val="1"/>
        </dgm:presLayoutVars>
      </dgm:prSet>
      <dgm:spPr/>
    </dgm:pt>
    <dgm:pt modelId="{41B571EF-3ECE-4564-91B9-29D5802D316B}" type="pres">
      <dgm:prSet presAssocID="{BC862A78-B6A4-4D00-92A0-962BC0E1634D}" presName="sibTrans" presStyleLbl="sibTrans2D1" presStyleIdx="2" presStyleCnt="3"/>
      <dgm:spPr/>
    </dgm:pt>
    <dgm:pt modelId="{2C225AB1-FF21-4DB4-8C96-D3792D542DF4}" type="pres">
      <dgm:prSet presAssocID="{BC862A78-B6A4-4D00-92A0-962BC0E1634D}" presName="connectorText" presStyleLbl="sibTrans2D1" presStyleIdx="2" presStyleCnt="3"/>
      <dgm:spPr/>
    </dgm:pt>
    <dgm:pt modelId="{576602F7-D42D-4288-B4E4-64EEBFF21429}" type="pres">
      <dgm:prSet presAssocID="{0A4F8A74-79E3-470C-8618-14D48244EACC}" presName="node" presStyleLbl="node1" presStyleIdx="3" presStyleCnt="4" custLinFactNeighborX="-1773" custLinFactNeighborY="-2257">
        <dgm:presLayoutVars>
          <dgm:bulletEnabled val="1"/>
        </dgm:presLayoutVars>
      </dgm:prSet>
      <dgm:spPr/>
    </dgm:pt>
  </dgm:ptLst>
  <dgm:cxnLst>
    <dgm:cxn modelId="{F11C9F0D-85DC-4D40-B8A0-103887418DF3}" srcId="{FB15492D-BEA9-4C51-9115-769213D202AE}" destId="{E5AC4B3D-91C8-4855-9CD1-1C5E2735F759}" srcOrd="1" destOrd="0" parTransId="{53A2EEBD-6F79-4C13-826A-07C5A8F0C94C}" sibTransId="{9402AC5F-212F-4C53-88CB-0B5BE0100BC2}"/>
    <dgm:cxn modelId="{9C211415-A507-4552-8113-0A96D3B39869}" srcId="{FB15492D-BEA9-4C51-9115-769213D202AE}" destId="{EAA45763-A9B2-464A-9FA0-5CDE7B30D207}" srcOrd="2" destOrd="0" parTransId="{D7F59E33-C6E1-4057-A1F1-36EA16EBBD89}" sibTransId="{BC862A78-B6A4-4D00-92A0-962BC0E1634D}"/>
    <dgm:cxn modelId="{4CF2FB23-C1C9-4071-ABF9-544B71C7DAF3}" type="presOf" srcId="{0A4F8A74-79E3-470C-8618-14D48244EACC}" destId="{576602F7-D42D-4288-B4E4-64EEBFF21429}" srcOrd="0" destOrd="0" presId="urn:microsoft.com/office/officeart/2005/8/layout/process1"/>
    <dgm:cxn modelId="{85ADF15F-32DE-4A92-85D0-3BEA7E5FB10F}" type="presOf" srcId="{FB15492D-BEA9-4C51-9115-769213D202AE}" destId="{481D5A9F-948A-4E46-AF90-8D14F933D84E}" srcOrd="0" destOrd="0" presId="urn:microsoft.com/office/officeart/2005/8/layout/process1"/>
    <dgm:cxn modelId="{0E8E7A82-AE19-4B88-BB88-5B78A1CBF9B3}" type="presOf" srcId="{BC862A78-B6A4-4D00-92A0-962BC0E1634D}" destId="{2C225AB1-FF21-4DB4-8C96-D3792D542DF4}" srcOrd="1" destOrd="0" presId="urn:microsoft.com/office/officeart/2005/8/layout/process1"/>
    <dgm:cxn modelId="{AAC73B85-8F8D-4CC6-9108-23AD450D0E99}" type="presOf" srcId="{E5AC4B3D-91C8-4855-9CD1-1C5E2735F759}" destId="{247FC35A-F73D-394A-A7BA-BFCB1A584AD9}" srcOrd="0" destOrd="0" presId="urn:microsoft.com/office/officeart/2005/8/layout/process1"/>
    <dgm:cxn modelId="{43A640A6-5553-42D9-B780-8D0817C03E39}" type="presOf" srcId="{279F1B0E-62AC-4F00-A0C8-7E0732BDD943}" destId="{53557A81-5FD4-6746-80C8-25450CE8EC09}" srcOrd="0" destOrd="0" presId="urn:microsoft.com/office/officeart/2005/8/layout/process1"/>
    <dgm:cxn modelId="{D5F5C6CE-3173-4EDE-9B92-AA3CC89F1E7C}" type="presOf" srcId="{9402AC5F-212F-4C53-88CB-0B5BE0100BC2}" destId="{BFB9C58B-526E-754F-A67F-6432D4350A10}" srcOrd="1" destOrd="0" presId="urn:microsoft.com/office/officeart/2005/8/layout/process1"/>
    <dgm:cxn modelId="{83F9CBD3-C52A-421D-9CD8-83C4A9688F89}" srcId="{FB15492D-BEA9-4C51-9115-769213D202AE}" destId="{0A4F8A74-79E3-470C-8618-14D48244EACC}" srcOrd="3" destOrd="0" parTransId="{FB028B94-295E-4EAA-B910-F3177B88E546}" sibTransId="{1AEE0D78-B337-47C1-9B47-81A79E5F739C}"/>
    <dgm:cxn modelId="{56ECA9D4-02BD-495A-B7C0-2D7480428059}" type="presOf" srcId="{7548DDCA-22E4-4249-8E71-6276D306F9DA}" destId="{C598A647-7F4D-9842-8D92-544459B6E785}" srcOrd="0" destOrd="0" presId="urn:microsoft.com/office/officeart/2005/8/layout/process1"/>
    <dgm:cxn modelId="{B390E0E5-53C7-49B3-AB56-8D6F9A53FE7F}" type="presOf" srcId="{9402AC5F-212F-4C53-88CB-0B5BE0100BC2}" destId="{34DFDE23-BF10-5742-999B-086C72E65A9F}" srcOrd="0" destOrd="0" presId="urn:microsoft.com/office/officeart/2005/8/layout/process1"/>
    <dgm:cxn modelId="{531D02E7-CE45-45F4-87D9-4B3598A54DE2}" type="presOf" srcId="{279F1B0E-62AC-4F00-A0C8-7E0732BDD943}" destId="{FA49A491-C4BB-E940-B5D7-797E92C7D78E}" srcOrd="1" destOrd="0" presId="urn:microsoft.com/office/officeart/2005/8/layout/process1"/>
    <dgm:cxn modelId="{5C8802E8-D413-42E5-BEE1-C7700C91F46C}" srcId="{FB15492D-BEA9-4C51-9115-769213D202AE}" destId="{7548DDCA-22E4-4249-8E71-6276D306F9DA}" srcOrd="0" destOrd="0" parTransId="{2D037E4D-5152-40BB-A026-1B149CE9404D}" sibTransId="{279F1B0E-62AC-4F00-A0C8-7E0732BDD943}"/>
    <dgm:cxn modelId="{8DABE6F3-3932-4737-BCF3-70DAB5E67067}" type="presOf" srcId="{EAA45763-A9B2-464A-9FA0-5CDE7B30D207}" destId="{662770D6-8FB1-DD4B-B33C-C40CEED2CD16}" srcOrd="0" destOrd="0" presId="urn:microsoft.com/office/officeart/2005/8/layout/process1"/>
    <dgm:cxn modelId="{ECB555F9-913E-4764-B184-909BEB148B36}" type="presOf" srcId="{BC862A78-B6A4-4D00-92A0-962BC0E1634D}" destId="{41B571EF-3ECE-4564-91B9-29D5802D316B}" srcOrd="0" destOrd="0" presId="urn:microsoft.com/office/officeart/2005/8/layout/process1"/>
    <dgm:cxn modelId="{0E22CAE9-6D72-40FD-895F-039B596D0945}" type="presParOf" srcId="{481D5A9F-948A-4E46-AF90-8D14F933D84E}" destId="{C598A647-7F4D-9842-8D92-544459B6E785}" srcOrd="0" destOrd="0" presId="urn:microsoft.com/office/officeart/2005/8/layout/process1"/>
    <dgm:cxn modelId="{8D49E62C-3900-4758-94A5-F50570399D47}" type="presParOf" srcId="{481D5A9F-948A-4E46-AF90-8D14F933D84E}" destId="{53557A81-5FD4-6746-80C8-25450CE8EC09}" srcOrd="1" destOrd="0" presId="urn:microsoft.com/office/officeart/2005/8/layout/process1"/>
    <dgm:cxn modelId="{B92D1447-9208-446F-958F-C5FEAF2CB63D}" type="presParOf" srcId="{53557A81-5FD4-6746-80C8-25450CE8EC09}" destId="{FA49A491-C4BB-E940-B5D7-797E92C7D78E}" srcOrd="0" destOrd="0" presId="urn:microsoft.com/office/officeart/2005/8/layout/process1"/>
    <dgm:cxn modelId="{F2C068F2-D662-49CC-A1A9-3997E8E419C3}" type="presParOf" srcId="{481D5A9F-948A-4E46-AF90-8D14F933D84E}" destId="{247FC35A-F73D-394A-A7BA-BFCB1A584AD9}" srcOrd="2" destOrd="0" presId="urn:microsoft.com/office/officeart/2005/8/layout/process1"/>
    <dgm:cxn modelId="{94E13773-4393-4627-8D27-1815DB366685}" type="presParOf" srcId="{481D5A9F-948A-4E46-AF90-8D14F933D84E}" destId="{34DFDE23-BF10-5742-999B-086C72E65A9F}" srcOrd="3" destOrd="0" presId="urn:microsoft.com/office/officeart/2005/8/layout/process1"/>
    <dgm:cxn modelId="{19E8BBE6-FDA6-4C4E-A717-71FCDAC9B6D1}" type="presParOf" srcId="{34DFDE23-BF10-5742-999B-086C72E65A9F}" destId="{BFB9C58B-526E-754F-A67F-6432D4350A10}" srcOrd="0" destOrd="0" presId="urn:microsoft.com/office/officeart/2005/8/layout/process1"/>
    <dgm:cxn modelId="{79032DB7-CF45-4C59-8B70-A1DDC9364B12}" type="presParOf" srcId="{481D5A9F-948A-4E46-AF90-8D14F933D84E}" destId="{662770D6-8FB1-DD4B-B33C-C40CEED2CD16}" srcOrd="4" destOrd="0" presId="urn:microsoft.com/office/officeart/2005/8/layout/process1"/>
    <dgm:cxn modelId="{08D08ABE-E22A-4CEB-98CB-312845C5745A}" type="presParOf" srcId="{481D5A9F-948A-4E46-AF90-8D14F933D84E}" destId="{41B571EF-3ECE-4564-91B9-29D5802D316B}" srcOrd="5" destOrd="0" presId="urn:microsoft.com/office/officeart/2005/8/layout/process1"/>
    <dgm:cxn modelId="{6668189A-69EF-478D-AF1D-835777A62446}" type="presParOf" srcId="{41B571EF-3ECE-4564-91B9-29D5802D316B}" destId="{2C225AB1-FF21-4DB4-8C96-D3792D542DF4}" srcOrd="0" destOrd="0" presId="urn:microsoft.com/office/officeart/2005/8/layout/process1"/>
    <dgm:cxn modelId="{9E2CE2FC-8483-47FD-9089-1F6E2FA7D66A}" type="presParOf" srcId="{481D5A9F-948A-4E46-AF90-8D14F933D84E}" destId="{576602F7-D42D-4288-B4E4-64EEBFF2142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65407-128B-4A54-B7E7-485295AC4F4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60193D99-CAA7-4470-B83E-071203C12D76}">
      <dgm:prSet phldrT="[Text]" custT="1"/>
      <dgm:spPr/>
      <dgm:t>
        <a:bodyPr/>
        <a:lstStyle/>
        <a:p>
          <a:r>
            <a:rPr lang="en-IN" sz="2000" dirty="0"/>
            <a:t>Reporting Module</a:t>
          </a:r>
        </a:p>
      </dgm:t>
    </dgm:pt>
    <dgm:pt modelId="{AB7380D8-3979-4CBC-A512-8406E054D313}" type="parTrans" cxnId="{FCCDEFEB-A3D8-4A53-AB6F-749A73EBC707}">
      <dgm:prSet/>
      <dgm:spPr/>
      <dgm:t>
        <a:bodyPr/>
        <a:lstStyle/>
        <a:p>
          <a:endParaRPr lang="en-IN"/>
        </a:p>
      </dgm:t>
    </dgm:pt>
    <dgm:pt modelId="{C8279A51-2350-4BF6-8245-548C99C2B860}" type="sibTrans" cxnId="{FCCDEFEB-A3D8-4A53-AB6F-749A73EBC707}">
      <dgm:prSet/>
      <dgm:spPr/>
      <dgm:t>
        <a:bodyPr/>
        <a:lstStyle/>
        <a:p>
          <a:endParaRPr lang="en-IN"/>
        </a:p>
      </dgm:t>
    </dgm:pt>
    <dgm:pt modelId="{915B3AD9-9DF3-4937-84AB-6C32E7D55BF4}">
      <dgm:prSet phldrT="[Text]" custT="1"/>
      <dgm:spPr/>
      <dgm:t>
        <a:bodyPr/>
        <a:lstStyle/>
        <a:p>
          <a:r>
            <a:rPr lang="en-IN" sz="2000" dirty="0"/>
            <a:t>Compliance Report</a:t>
          </a:r>
        </a:p>
      </dgm:t>
    </dgm:pt>
    <dgm:pt modelId="{DD2DE505-CF8F-45F6-B54A-0D78DD375955}" type="parTrans" cxnId="{E6AF2E28-0A62-4A9A-9B39-6247A170C37E}">
      <dgm:prSet/>
      <dgm:spPr/>
      <dgm:t>
        <a:bodyPr/>
        <a:lstStyle/>
        <a:p>
          <a:endParaRPr lang="en-IN"/>
        </a:p>
      </dgm:t>
    </dgm:pt>
    <dgm:pt modelId="{CB14587F-AC0F-45BE-9FC4-6C50DBB655D8}" type="sibTrans" cxnId="{E6AF2E28-0A62-4A9A-9B39-6247A170C37E}">
      <dgm:prSet/>
      <dgm:spPr/>
      <dgm:t>
        <a:bodyPr/>
        <a:lstStyle/>
        <a:p>
          <a:endParaRPr lang="en-IN"/>
        </a:p>
      </dgm:t>
    </dgm:pt>
    <dgm:pt modelId="{FD6602E7-956A-45F7-8406-A1AFE8F088CE}">
      <dgm:prSet phldrT="[Text]" custT="1"/>
      <dgm:spPr/>
      <dgm:t>
        <a:bodyPr/>
        <a:lstStyle/>
        <a:p>
          <a:r>
            <a:rPr lang="en-IN" sz="2000" dirty="0"/>
            <a:t>Progress Report</a:t>
          </a:r>
        </a:p>
      </dgm:t>
    </dgm:pt>
    <dgm:pt modelId="{EA44DCDE-C97B-41A0-B19E-06CD323449B1}" type="parTrans" cxnId="{D6BA7ACC-5E43-45E2-A5A4-639BCED91EFA}">
      <dgm:prSet/>
      <dgm:spPr/>
      <dgm:t>
        <a:bodyPr/>
        <a:lstStyle/>
        <a:p>
          <a:endParaRPr lang="en-IN"/>
        </a:p>
      </dgm:t>
    </dgm:pt>
    <dgm:pt modelId="{1C4C7A62-2371-47E4-9681-B0C6E785E54D}" type="sibTrans" cxnId="{D6BA7ACC-5E43-45E2-A5A4-639BCED91EFA}">
      <dgm:prSet/>
      <dgm:spPr/>
      <dgm:t>
        <a:bodyPr/>
        <a:lstStyle/>
        <a:p>
          <a:endParaRPr lang="en-IN"/>
        </a:p>
      </dgm:t>
    </dgm:pt>
    <dgm:pt modelId="{6FCE2D18-9664-4E7B-ACCB-92B83D2D08A6}" type="pres">
      <dgm:prSet presAssocID="{3F965407-128B-4A54-B7E7-485295AC4F41}" presName="diagram" presStyleCnt="0">
        <dgm:presLayoutVars>
          <dgm:chPref val="1"/>
          <dgm:dir/>
          <dgm:animOne val="branch"/>
          <dgm:animLvl val="lvl"/>
          <dgm:resizeHandles val="exact"/>
        </dgm:presLayoutVars>
      </dgm:prSet>
      <dgm:spPr/>
    </dgm:pt>
    <dgm:pt modelId="{C261B9AA-4044-4A77-B863-EC965305D87D}" type="pres">
      <dgm:prSet presAssocID="{60193D99-CAA7-4470-B83E-071203C12D76}" presName="root1" presStyleCnt="0"/>
      <dgm:spPr/>
    </dgm:pt>
    <dgm:pt modelId="{EA655FCC-C1C6-4CDE-B6E0-18F9821300FC}" type="pres">
      <dgm:prSet presAssocID="{60193D99-CAA7-4470-B83E-071203C12D76}" presName="LevelOneTextNode" presStyleLbl="node0" presStyleIdx="0" presStyleCnt="1">
        <dgm:presLayoutVars>
          <dgm:chPref val="3"/>
        </dgm:presLayoutVars>
      </dgm:prSet>
      <dgm:spPr/>
    </dgm:pt>
    <dgm:pt modelId="{BF0260B5-86D1-46E3-8263-EC00040004AE}" type="pres">
      <dgm:prSet presAssocID="{60193D99-CAA7-4470-B83E-071203C12D76}" presName="level2hierChild" presStyleCnt="0"/>
      <dgm:spPr/>
    </dgm:pt>
    <dgm:pt modelId="{48AB4B38-44A9-4E89-BC60-0C056FD398BC}" type="pres">
      <dgm:prSet presAssocID="{DD2DE505-CF8F-45F6-B54A-0D78DD375955}" presName="conn2-1" presStyleLbl="parChTrans1D2" presStyleIdx="0" presStyleCnt="2"/>
      <dgm:spPr/>
    </dgm:pt>
    <dgm:pt modelId="{E58BE58C-4E04-4C7E-A7F6-5469F0140EB2}" type="pres">
      <dgm:prSet presAssocID="{DD2DE505-CF8F-45F6-B54A-0D78DD375955}" presName="connTx" presStyleLbl="parChTrans1D2" presStyleIdx="0" presStyleCnt="2"/>
      <dgm:spPr/>
    </dgm:pt>
    <dgm:pt modelId="{D3DA8D92-35D2-40AD-ADD3-F8E10F752E7D}" type="pres">
      <dgm:prSet presAssocID="{915B3AD9-9DF3-4937-84AB-6C32E7D55BF4}" presName="root2" presStyleCnt="0"/>
      <dgm:spPr/>
    </dgm:pt>
    <dgm:pt modelId="{7C5ED034-9227-4C20-809D-C8888F175BD4}" type="pres">
      <dgm:prSet presAssocID="{915B3AD9-9DF3-4937-84AB-6C32E7D55BF4}" presName="LevelTwoTextNode" presStyleLbl="node2" presStyleIdx="0" presStyleCnt="2" custLinFactNeighborY="-35926">
        <dgm:presLayoutVars>
          <dgm:chPref val="3"/>
        </dgm:presLayoutVars>
      </dgm:prSet>
      <dgm:spPr/>
    </dgm:pt>
    <dgm:pt modelId="{B17FA1FC-64AA-4F5B-B494-FCA7A6343609}" type="pres">
      <dgm:prSet presAssocID="{915B3AD9-9DF3-4937-84AB-6C32E7D55BF4}" presName="level3hierChild" presStyleCnt="0"/>
      <dgm:spPr/>
    </dgm:pt>
    <dgm:pt modelId="{A3620668-5A6E-467D-97FC-DCFC8D5A6C3C}" type="pres">
      <dgm:prSet presAssocID="{EA44DCDE-C97B-41A0-B19E-06CD323449B1}" presName="conn2-1" presStyleLbl="parChTrans1D2" presStyleIdx="1" presStyleCnt="2"/>
      <dgm:spPr/>
    </dgm:pt>
    <dgm:pt modelId="{47020351-F665-4C80-B0AA-E1F1684FE05B}" type="pres">
      <dgm:prSet presAssocID="{EA44DCDE-C97B-41A0-B19E-06CD323449B1}" presName="connTx" presStyleLbl="parChTrans1D2" presStyleIdx="1" presStyleCnt="2"/>
      <dgm:spPr/>
    </dgm:pt>
    <dgm:pt modelId="{03BF3C83-5114-45B9-9318-9B681F31CBA8}" type="pres">
      <dgm:prSet presAssocID="{FD6602E7-956A-45F7-8406-A1AFE8F088CE}" presName="root2" presStyleCnt="0"/>
      <dgm:spPr/>
    </dgm:pt>
    <dgm:pt modelId="{143E5817-A762-44B8-8798-2F6D132061AF}" type="pres">
      <dgm:prSet presAssocID="{FD6602E7-956A-45F7-8406-A1AFE8F088CE}" presName="LevelTwoTextNode" presStyleLbl="node2" presStyleIdx="1" presStyleCnt="2" custLinFactNeighborX="835" custLinFactNeighborY="39529">
        <dgm:presLayoutVars>
          <dgm:chPref val="3"/>
        </dgm:presLayoutVars>
      </dgm:prSet>
      <dgm:spPr/>
    </dgm:pt>
    <dgm:pt modelId="{55FCED68-FBCC-40DB-A9B6-6BDC421CC190}" type="pres">
      <dgm:prSet presAssocID="{FD6602E7-956A-45F7-8406-A1AFE8F088CE}" presName="level3hierChild" presStyleCnt="0"/>
      <dgm:spPr/>
    </dgm:pt>
  </dgm:ptLst>
  <dgm:cxnLst>
    <dgm:cxn modelId="{97A66017-0A3B-4C53-9173-3B0EA038B11C}" type="presOf" srcId="{EA44DCDE-C97B-41A0-B19E-06CD323449B1}" destId="{47020351-F665-4C80-B0AA-E1F1684FE05B}" srcOrd="1" destOrd="0" presId="urn:microsoft.com/office/officeart/2005/8/layout/hierarchy2"/>
    <dgm:cxn modelId="{703F5521-C5CA-42FF-B29A-553CC827D924}" type="presOf" srcId="{FD6602E7-956A-45F7-8406-A1AFE8F088CE}" destId="{143E5817-A762-44B8-8798-2F6D132061AF}" srcOrd="0" destOrd="0" presId="urn:microsoft.com/office/officeart/2005/8/layout/hierarchy2"/>
    <dgm:cxn modelId="{E6AF2E28-0A62-4A9A-9B39-6247A170C37E}" srcId="{60193D99-CAA7-4470-B83E-071203C12D76}" destId="{915B3AD9-9DF3-4937-84AB-6C32E7D55BF4}" srcOrd="0" destOrd="0" parTransId="{DD2DE505-CF8F-45F6-B54A-0D78DD375955}" sibTransId="{CB14587F-AC0F-45BE-9FC4-6C50DBB655D8}"/>
    <dgm:cxn modelId="{6B903132-3140-4F47-8210-8F298FA58300}" type="presOf" srcId="{915B3AD9-9DF3-4937-84AB-6C32E7D55BF4}" destId="{7C5ED034-9227-4C20-809D-C8888F175BD4}" srcOrd="0" destOrd="0" presId="urn:microsoft.com/office/officeart/2005/8/layout/hierarchy2"/>
    <dgm:cxn modelId="{0900F970-7DEA-43E9-B55A-21883C9311E5}" type="presOf" srcId="{60193D99-CAA7-4470-B83E-071203C12D76}" destId="{EA655FCC-C1C6-4CDE-B6E0-18F9821300FC}" srcOrd="0" destOrd="0" presId="urn:microsoft.com/office/officeart/2005/8/layout/hierarchy2"/>
    <dgm:cxn modelId="{A3F34458-9785-47CD-BF28-F9791DA4F1FC}" type="presOf" srcId="{DD2DE505-CF8F-45F6-B54A-0D78DD375955}" destId="{48AB4B38-44A9-4E89-BC60-0C056FD398BC}" srcOrd="0" destOrd="0" presId="urn:microsoft.com/office/officeart/2005/8/layout/hierarchy2"/>
    <dgm:cxn modelId="{834F568A-AC6E-4CE2-918C-FB8FF52C8567}" type="presOf" srcId="{DD2DE505-CF8F-45F6-B54A-0D78DD375955}" destId="{E58BE58C-4E04-4C7E-A7F6-5469F0140EB2}" srcOrd="1" destOrd="0" presId="urn:microsoft.com/office/officeart/2005/8/layout/hierarchy2"/>
    <dgm:cxn modelId="{7CB313C0-1B9F-439F-9CF2-9D630475A099}" type="presOf" srcId="{EA44DCDE-C97B-41A0-B19E-06CD323449B1}" destId="{A3620668-5A6E-467D-97FC-DCFC8D5A6C3C}" srcOrd="0" destOrd="0" presId="urn:microsoft.com/office/officeart/2005/8/layout/hierarchy2"/>
    <dgm:cxn modelId="{D6BA7ACC-5E43-45E2-A5A4-639BCED91EFA}" srcId="{60193D99-CAA7-4470-B83E-071203C12D76}" destId="{FD6602E7-956A-45F7-8406-A1AFE8F088CE}" srcOrd="1" destOrd="0" parTransId="{EA44DCDE-C97B-41A0-B19E-06CD323449B1}" sibTransId="{1C4C7A62-2371-47E4-9681-B0C6E785E54D}"/>
    <dgm:cxn modelId="{FCCDEFEB-A3D8-4A53-AB6F-749A73EBC707}" srcId="{3F965407-128B-4A54-B7E7-485295AC4F41}" destId="{60193D99-CAA7-4470-B83E-071203C12D76}" srcOrd="0" destOrd="0" parTransId="{AB7380D8-3979-4CBC-A512-8406E054D313}" sibTransId="{C8279A51-2350-4BF6-8245-548C99C2B860}"/>
    <dgm:cxn modelId="{E17261F3-BAC1-4C0D-8B99-1D8FA145E4B8}" type="presOf" srcId="{3F965407-128B-4A54-B7E7-485295AC4F41}" destId="{6FCE2D18-9664-4E7B-ACCB-92B83D2D08A6}" srcOrd="0" destOrd="0" presId="urn:microsoft.com/office/officeart/2005/8/layout/hierarchy2"/>
    <dgm:cxn modelId="{883FFC70-BB04-4E63-A3AC-3D72C8649431}" type="presParOf" srcId="{6FCE2D18-9664-4E7B-ACCB-92B83D2D08A6}" destId="{C261B9AA-4044-4A77-B863-EC965305D87D}" srcOrd="0" destOrd="0" presId="urn:microsoft.com/office/officeart/2005/8/layout/hierarchy2"/>
    <dgm:cxn modelId="{7DF3C657-BA49-4055-9701-E4D7FB033F68}" type="presParOf" srcId="{C261B9AA-4044-4A77-B863-EC965305D87D}" destId="{EA655FCC-C1C6-4CDE-B6E0-18F9821300FC}" srcOrd="0" destOrd="0" presId="urn:microsoft.com/office/officeart/2005/8/layout/hierarchy2"/>
    <dgm:cxn modelId="{CAA64E67-87FC-4C9F-8F7D-42A9568E1A0E}" type="presParOf" srcId="{C261B9AA-4044-4A77-B863-EC965305D87D}" destId="{BF0260B5-86D1-46E3-8263-EC00040004AE}" srcOrd="1" destOrd="0" presId="urn:microsoft.com/office/officeart/2005/8/layout/hierarchy2"/>
    <dgm:cxn modelId="{F9177A13-55C8-42F8-9989-DC095A8F8B99}" type="presParOf" srcId="{BF0260B5-86D1-46E3-8263-EC00040004AE}" destId="{48AB4B38-44A9-4E89-BC60-0C056FD398BC}" srcOrd="0" destOrd="0" presId="urn:microsoft.com/office/officeart/2005/8/layout/hierarchy2"/>
    <dgm:cxn modelId="{49DE3C8C-4D9C-408B-92B0-92E4CA5CBB85}" type="presParOf" srcId="{48AB4B38-44A9-4E89-BC60-0C056FD398BC}" destId="{E58BE58C-4E04-4C7E-A7F6-5469F0140EB2}" srcOrd="0" destOrd="0" presId="urn:microsoft.com/office/officeart/2005/8/layout/hierarchy2"/>
    <dgm:cxn modelId="{DBACA909-ED98-45C5-A723-E1CD8E1AF193}" type="presParOf" srcId="{BF0260B5-86D1-46E3-8263-EC00040004AE}" destId="{D3DA8D92-35D2-40AD-ADD3-F8E10F752E7D}" srcOrd="1" destOrd="0" presId="urn:microsoft.com/office/officeart/2005/8/layout/hierarchy2"/>
    <dgm:cxn modelId="{3987D633-4E81-4A1B-AFAA-03211CFE4D49}" type="presParOf" srcId="{D3DA8D92-35D2-40AD-ADD3-F8E10F752E7D}" destId="{7C5ED034-9227-4C20-809D-C8888F175BD4}" srcOrd="0" destOrd="0" presId="urn:microsoft.com/office/officeart/2005/8/layout/hierarchy2"/>
    <dgm:cxn modelId="{76CAB8D9-831F-48EE-9CDD-364240740004}" type="presParOf" srcId="{D3DA8D92-35D2-40AD-ADD3-F8E10F752E7D}" destId="{B17FA1FC-64AA-4F5B-B494-FCA7A6343609}" srcOrd="1" destOrd="0" presId="urn:microsoft.com/office/officeart/2005/8/layout/hierarchy2"/>
    <dgm:cxn modelId="{775CA173-CE68-462D-BD20-62ECAE5AA7BE}" type="presParOf" srcId="{BF0260B5-86D1-46E3-8263-EC00040004AE}" destId="{A3620668-5A6E-467D-97FC-DCFC8D5A6C3C}" srcOrd="2" destOrd="0" presId="urn:microsoft.com/office/officeart/2005/8/layout/hierarchy2"/>
    <dgm:cxn modelId="{454ECB01-BF8C-499C-A02C-CA1614BDC002}" type="presParOf" srcId="{A3620668-5A6E-467D-97FC-DCFC8D5A6C3C}" destId="{47020351-F665-4C80-B0AA-E1F1684FE05B}" srcOrd="0" destOrd="0" presId="urn:microsoft.com/office/officeart/2005/8/layout/hierarchy2"/>
    <dgm:cxn modelId="{AE5785DF-E0A6-4474-91C0-DB642E0C8833}" type="presParOf" srcId="{BF0260B5-86D1-46E3-8263-EC00040004AE}" destId="{03BF3C83-5114-45B9-9318-9B681F31CBA8}" srcOrd="3" destOrd="0" presId="urn:microsoft.com/office/officeart/2005/8/layout/hierarchy2"/>
    <dgm:cxn modelId="{F443E7C7-21F0-4264-8EDE-2741D72060D1}" type="presParOf" srcId="{03BF3C83-5114-45B9-9318-9B681F31CBA8}" destId="{143E5817-A762-44B8-8798-2F6D132061AF}" srcOrd="0" destOrd="0" presId="urn:microsoft.com/office/officeart/2005/8/layout/hierarchy2"/>
    <dgm:cxn modelId="{C8904B96-FF42-498F-BC06-97D14F984F33}" type="presParOf" srcId="{03BF3C83-5114-45B9-9318-9B681F31CBA8}" destId="{55FCED68-FBCC-40DB-A9B6-6BDC421CC19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39509-5437-4A48-8946-B7B1424FA877}"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07CD2A83-44F6-4A13-A7C9-CBB9D6309048}">
      <dgm:prSet phldrT="[Text]"/>
      <dgm:spPr/>
      <dgm:t>
        <a:bodyPr/>
        <a:lstStyle/>
        <a:p>
          <a:pPr>
            <a:lnSpc>
              <a:spcPct val="100000"/>
            </a:lnSpc>
          </a:pPr>
          <a:r>
            <a:rPr lang="en-US" b="1" dirty="0">
              <a:latin typeface="+mn-lt"/>
              <a:cs typeface="Century Gothic"/>
            </a:rPr>
            <a:t>Multiple Graphs </a:t>
          </a:r>
          <a:r>
            <a:rPr lang="en-US" b="0" dirty="0">
              <a:latin typeface="+mn-lt"/>
              <a:cs typeface="Century Gothic"/>
            </a:rPr>
            <a:t>facilitating analysis on the performance (</a:t>
          </a:r>
          <a:r>
            <a:rPr lang="en-US" b="0" dirty="0" err="1">
              <a:latin typeface="+mn-lt"/>
              <a:cs typeface="Century Gothic"/>
            </a:rPr>
            <a:t>YoY</a:t>
          </a:r>
          <a:r>
            <a:rPr lang="en-US" b="0" dirty="0">
              <a:latin typeface="+mn-lt"/>
              <a:cs typeface="Century Gothic"/>
            </a:rPr>
            <a:t>, </a:t>
          </a:r>
          <a:r>
            <a:rPr lang="en-US" b="0" dirty="0" err="1">
              <a:latin typeface="+mn-lt"/>
              <a:cs typeface="Century Gothic"/>
            </a:rPr>
            <a:t>QoQ</a:t>
          </a:r>
          <a:r>
            <a:rPr lang="en-US" b="0" dirty="0">
              <a:latin typeface="+mn-lt"/>
              <a:cs typeface="Century Gothic"/>
            </a:rPr>
            <a:t>) of the M/Ds</a:t>
          </a:r>
          <a:endParaRPr lang="en-US" dirty="0">
            <a:latin typeface="+mn-lt"/>
          </a:endParaRPr>
        </a:p>
      </dgm:t>
    </dgm:pt>
    <dgm:pt modelId="{78805E54-9A9F-4227-963D-685CA53A2F67}" type="parTrans" cxnId="{C4546C53-7E77-4BAA-95C3-8599BF8BFD5E}">
      <dgm:prSet/>
      <dgm:spPr/>
      <dgm:t>
        <a:bodyPr/>
        <a:lstStyle/>
        <a:p>
          <a:endParaRPr lang="en-US"/>
        </a:p>
      </dgm:t>
    </dgm:pt>
    <dgm:pt modelId="{E04ABF4D-1640-454B-A9F4-41119FC125CF}" type="sibTrans" cxnId="{C4546C53-7E77-4BAA-95C3-8599BF8BFD5E}">
      <dgm:prSet/>
      <dgm:spPr/>
      <dgm:t>
        <a:bodyPr/>
        <a:lstStyle/>
        <a:p>
          <a:endParaRPr lang="en-US"/>
        </a:p>
      </dgm:t>
    </dgm:pt>
    <dgm:pt modelId="{E244ACF3-92EB-4B3C-BE50-07E41CCE5DBB}">
      <dgm:prSet phldrT="[Text]"/>
      <dgm:spPr/>
      <dgm:t>
        <a:bodyPr/>
        <a:lstStyle/>
        <a:p>
          <a:pPr>
            <a:lnSpc>
              <a:spcPct val="100000"/>
            </a:lnSpc>
          </a:pPr>
          <a:r>
            <a:rPr lang="en-US" b="1" dirty="0">
              <a:latin typeface="+mj-lt"/>
              <a:cs typeface="Century Gothic"/>
            </a:rPr>
            <a:t>Data Granularity: </a:t>
          </a:r>
          <a:r>
            <a:rPr lang="en-US" dirty="0">
              <a:latin typeface="+mj-lt"/>
              <a:cs typeface="Century Gothic"/>
            </a:rPr>
            <a:t>Provision to take </a:t>
          </a:r>
          <a:r>
            <a:rPr lang="en-US" b="1" dirty="0">
              <a:latin typeface="+mj-lt"/>
              <a:cs typeface="Century Gothic"/>
            </a:rPr>
            <a:t>district</a:t>
          </a:r>
          <a:r>
            <a:rPr lang="en-US" dirty="0">
              <a:latin typeface="+mj-lt"/>
              <a:cs typeface="Century Gothic"/>
            </a:rPr>
            <a:t> level data</a:t>
          </a:r>
          <a:endParaRPr lang="en-US" dirty="0">
            <a:latin typeface="+mj-lt"/>
          </a:endParaRPr>
        </a:p>
      </dgm:t>
    </dgm:pt>
    <dgm:pt modelId="{5AA2C4B0-7CC4-4DDF-AFA8-ECA530E38763}" type="parTrans" cxnId="{2C73D478-093B-49CD-987F-CA18A8CE8453}">
      <dgm:prSet/>
      <dgm:spPr/>
      <dgm:t>
        <a:bodyPr/>
        <a:lstStyle/>
        <a:p>
          <a:endParaRPr lang="en-US"/>
        </a:p>
      </dgm:t>
    </dgm:pt>
    <dgm:pt modelId="{5070F063-85E2-4A0C-A474-82E11B87BEEA}" type="sibTrans" cxnId="{2C73D478-093B-49CD-987F-CA18A8CE8453}">
      <dgm:prSet/>
      <dgm:spPr/>
      <dgm:t>
        <a:bodyPr/>
        <a:lstStyle/>
        <a:p>
          <a:endParaRPr lang="en-US"/>
        </a:p>
      </dgm:t>
    </dgm:pt>
    <dgm:pt modelId="{4FB0FF99-AD85-4A46-8503-31521CBF859F}">
      <dgm:prSet/>
      <dgm:spPr/>
      <dgm:t>
        <a:bodyPr/>
        <a:lstStyle/>
        <a:p>
          <a:pPr>
            <a:lnSpc>
              <a:spcPct val="100000"/>
            </a:lnSpc>
          </a:pPr>
          <a:r>
            <a:rPr lang="en-US" b="1" dirty="0">
              <a:latin typeface="+mj-lt"/>
              <a:cs typeface="Century Gothic"/>
            </a:rPr>
            <a:t>MIS integration </a:t>
          </a:r>
          <a:r>
            <a:rPr lang="en-US" b="0" dirty="0">
              <a:latin typeface="+mj-lt"/>
              <a:cs typeface="Century Gothic"/>
            </a:rPr>
            <a:t>in process for automated data capture from other M/Ds’ MIS</a:t>
          </a:r>
          <a:endParaRPr lang="en-US" dirty="0">
            <a:latin typeface="+mj-lt"/>
          </a:endParaRPr>
        </a:p>
      </dgm:t>
    </dgm:pt>
    <dgm:pt modelId="{A21938EC-6613-4902-882C-6F4B7C0459CC}" type="parTrans" cxnId="{8067A6A5-0803-4348-AEB7-2A33E2FBF4A7}">
      <dgm:prSet/>
      <dgm:spPr/>
      <dgm:t>
        <a:bodyPr/>
        <a:lstStyle/>
        <a:p>
          <a:endParaRPr lang="en-US"/>
        </a:p>
      </dgm:t>
    </dgm:pt>
    <dgm:pt modelId="{5A9317B9-6F3D-4E69-A3AD-3EF1D68C58C8}" type="sibTrans" cxnId="{8067A6A5-0803-4348-AEB7-2A33E2FBF4A7}">
      <dgm:prSet/>
      <dgm:spPr/>
      <dgm:t>
        <a:bodyPr/>
        <a:lstStyle/>
        <a:p>
          <a:endParaRPr lang="en-US"/>
        </a:p>
      </dgm:t>
    </dgm:pt>
    <dgm:pt modelId="{FCDB913B-50EB-124F-8B6E-F5FF4E3E2814}">
      <dgm:prSet phldrT="[Text]" custT="1"/>
      <dgm:spPr/>
      <dgm:t>
        <a:bodyPr/>
        <a:lstStyle/>
        <a:p>
          <a:pPr>
            <a:lnSpc>
              <a:spcPct val="100000"/>
            </a:lnSpc>
          </a:pPr>
          <a:r>
            <a:rPr lang="en-US" sz="1700" b="1" kern="1200" dirty="0">
              <a:solidFill>
                <a:prstClr val="black">
                  <a:hueOff val="0"/>
                  <a:satOff val="0"/>
                  <a:lumOff val="0"/>
                  <a:alphaOff val="0"/>
                </a:prstClr>
              </a:solidFill>
              <a:latin typeface="+mn-lt"/>
              <a:ea typeface="+mn-ea"/>
              <a:cs typeface="Century Gothic"/>
            </a:rPr>
            <a:t>Heat Map </a:t>
          </a:r>
          <a:r>
            <a:rPr lang="en-US" sz="1700" b="0" kern="1200" dirty="0">
              <a:solidFill>
                <a:prstClr val="black">
                  <a:hueOff val="0"/>
                  <a:satOff val="0"/>
                  <a:lumOff val="0"/>
                  <a:alphaOff val="0"/>
                </a:prstClr>
              </a:solidFill>
              <a:latin typeface="+mn-lt"/>
              <a:ea typeface="+mn-ea"/>
              <a:cs typeface="Century Gothic"/>
            </a:rPr>
            <a:t>to give overall achievement  status of the major Ministries </a:t>
          </a:r>
          <a:r>
            <a:rPr lang="en-US" sz="1200" b="0" kern="1200" dirty="0">
              <a:solidFill>
                <a:prstClr val="black">
                  <a:hueOff val="0"/>
                  <a:satOff val="0"/>
                  <a:lumOff val="0"/>
                  <a:alphaOff val="0"/>
                </a:prstClr>
              </a:solidFill>
              <a:latin typeface="Century Gothic"/>
              <a:ea typeface="+mn-ea"/>
              <a:cs typeface="Century Gothic"/>
            </a:rPr>
            <a:t>(&gt;5,000 Crores)  </a:t>
          </a:r>
          <a:endParaRPr lang="en-US" sz="1700" b="0" kern="1200" dirty="0">
            <a:solidFill>
              <a:prstClr val="black">
                <a:hueOff val="0"/>
                <a:satOff val="0"/>
                <a:lumOff val="0"/>
                <a:alphaOff val="0"/>
              </a:prstClr>
            </a:solidFill>
            <a:latin typeface="Century Gothic"/>
            <a:ea typeface="+mn-ea"/>
            <a:cs typeface="Century Gothic"/>
          </a:endParaRPr>
        </a:p>
      </dgm:t>
    </dgm:pt>
    <dgm:pt modelId="{2AEAD224-2F28-3E47-B908-A0AB742684B9}" type="parTrans" cxnId="{A7C88999-1F6F-4949-9788-E78F1C5013B1}">
      <dgm:prSet/>
      <dgm:spPr/>
      <dgm:t>
        <a:bodyPr/>
        <a:lstStyle/>
        <a:p>
          <a:endParaRPr lang="en-GB"/>
        </a:p>
      </dgm:t>
    </dgm:pt>
    <dgm:pt modelId="{5F838476-585D-5743-90FA-F10CFB546E88}" type="sibTrans" cxnId="{A7C88999-1F6F-4949-9788-E78F1C5013B1}">
      <dgm:prSet/>
      <dgm:spPr/>
      <dgm:t>
        <a:bodyPr/>
        <a:lstStyle/>
        <a:p>
          <a:endParaRPr lang="en-GB"/>
        </a:p>
      </dgm:t>
    </dgm:pt>
    <dgm:pt modelId="{BB5DF0DB-64F0-6B4F-8750-727251B0A62A}">
      <dgm:prSet phldrT="[Text]"/>
      <dgm:spPr/>
      <dgm:t>
        <a:bodyPr/>
        <a:lstStyle/>
        <a:p>
          <a:pPr>
            <a:lnSpc>
              <a:spcPct val="100000"/>
            </a:lnSpc>
          </a:pPr>
          <a:r>
            <a:rPr lang="en-US" b="1" dirty="0">
              <a:latin typeface="+mj-lt"/>
            </a:rPr>
            <a:t>Audit trail </a:t>
          </a:r>
          <a:r>
            <a:rPr lang="en-US" b="0" dirty="0">
              <a:latin typeface="+mj-lt"/>
            </a:rPr>
            <a:t>maintained with notifications triggered on every action</a:t>
          </a:r>
          <a:endParaRPr lang="en-US" dirty="0">
            <a:latin typeface="+mj-lt"/>
          </a:endParaRPr>
        </a:p>
      </dgm:t>
    </dgm:pt>
    <dgm:pt modelId="{1A772019-31A4-CA4D-BF98-9C243CFBDF22}" type="parTrans" cxnId="{EA45F814-066A-7A43-8DD8-D7C01C47E1ED}">
      <dgm:prSet/>
      <dgm:spPr/>
      <dgm:t>
        <a:bodyPr/>
        <a:lstStyle/>
        <a:p>
          <a:endParaRPr lang="en-GB"/>
        </a:p>
      </dgm:t>
    </dgm:pt>
    <dgm:pt modelId="{022B9701-6784-A640-8E49-4903C14060D5}" type="sibTrans" cxnId="{EA45F814-066A-7A43-8DD8-D7C01C47E1ED}">
      <dgm:prSet/>
      <dgm:spPr/>
      <dgm:t>
        <a:bodyPr/>
        <a:lstStyle/>
        <a:p>
          <a:endParaRPr lang="en-GB"/>
        </a:p>
      </dgm:t>
    </dgm:pt>
    <dgm:pt modelId="{DDF66205-70B8-0C47-9EFA-9EDE6EF202B9}">
      <dgm:prSet phldrT="[Text]"/>
      <dgm:spPr/>
      <dgm:t>
        <a:bodyPr/>
        <a:lstStyle/>
        <a:p>
          <a:pPr>
            <a:lnSpc>
              <a:spcPct val="100000"/>
            </a:lnSpc>
          </a:pPr>
          <a:r>
            <a:rPr lang="en-US" b="1" dirty="0">
              <a:latin typeface="+mj-lt"/>
            </a:rPr>
            <a:t>Different access rights </a:t>
          </a:r>
          <a:r>
            <a:rPr lang="en-US" dirty="0">
              <a:latin typeface="+mj-lt"/>
            </a:rPr>
            <a:t>to maintain data privacy</a:t>
          </a:r>
        </a:p>
      </dgm:t>
    </dgm:pt>
    <dgm:pt modelId="{8D75DC37-86D2-2A4F-804A-370EEEE96718}" type="parTrans" cxnId="{C11688E8-D0B1-C44A-83EE-4E4EF5177805}">
      <dgm:prSet/>
      <dgm:spPr/>
      <dgm:t>
        <a:bodyPr/>
        <a:lstStyle/>
        <a:p>
          <a:endParaRPr lang="en-GB"/>
        </a:p>
      </dgm:t>
    </dgm:pt>
    <dgm:pt modelId="{C99C5B37-BF3F-124A-ABB0-BB3E8C8EF602}" type="sibTrans" cxnId="{C11688E8-D0B1-C44A-83EE-4E4EF5177805}">
      <dgm:prSet/>
      <dgm:spPr/>
      <dgm:t>
        <a:bodyPr/>
        <a:lstStyle/>
        <a:p>
          <a:endParaRPr lang="en-GB"/>
        </a:p>
      </dgm:t>
    </dgm:pt>
    <dgm:pt modelId="{A281F1FB-93F0-E441-A785-6D0B77DEA122}" type="pres">
      <dgm:prSet presAssocID="{A4339509-5437-4A48-8946-B7B1424FA877}" presName="Name0" presStyleCnt="0">
        <dgm:presLayoutVars>
          <dgm:dir/>
          <dgm:resizeHandles val="exact"/>
        </dgm:presLayoutVars>
      </dgm:prSet>
      <dgm:spPr/>
    </dgm:pt>
    <dgm:pt modelId="{28A53134-72F9-6241-9DDC-A95EEC05B0EE}" type="pres">
      <dgm:prSet presAssocID="{FCDB913B-50EB-124F-8B6E-F5FF4E3E2814}" presName="composite" presStyleCnt="0"/>
      <dgm:spPr/>
    </dgm:pt>
    <dgm:pt modelId="{09A55732-6440-D949-BCE6-5AF17F6DA561}" type="pres">
      <dgm:prSet presAssocID="{FCDB913B-50EB-124F-8B6E-F5FF4E3E2814}" presName="rect1" presStyleLbl="trAlignAcc1" presStyleIdx="0" presStyleCnt="6">
        <dgm:presLayoutVars>
          <dgm:bulletEnabled val="1"/>
        </dgm:presLayoutVars>
      </dgm:prSet>
      <dgm:spPr/>
    </dgm:pt>
    <dgm:pt modelId="{50E7726D-6CAF-6842-A9A8-69BCDDBF9CB8}" type="pres">
      <dgm:prSet presAssocID="{FCDB913B-50EB-124F-8B6E-F5FF4E3E2814}" presName="rect2" presStyleLbl="fgImgPlace1" presStyleIdx="0" presStyleCnt="6"/>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l="-40000" r="-40000"/>
          </a:stretch>
        </a:blipFill>
      </dgm:spPr>
    </dgm:pt>
    <dgm:pt modelId="{5FA171BD-08DA-BE4A-9DCA-D1F11305A169}" type="pres">
      <dgm:prSet presAssocID="{5F838476-585D-5743-90FA-F10CFB546E88}" presName="sibTrans" presStyleCnt="0"/>
      <dgm:spPr/>
    </dgm:pt>
    <dgm:pt modelId="{3BC37AC7-0AF7-384E-A690-901648A56BCE}" type="pres">
      <dgm:prSet presAssocID="{07CD2A83-44F6-4A13-A7C9-CBB9D6309048}" presName="composite" presStyleCnt="0"/>
      <dgm:spPr/>
    </dgm:pt>
    <dgm:pt modelId="{6971E428-C1BD-8C4C-972C-AE1800315098}" type="pres">
      <dgm:prSet presAssocID="{07CD2A83-44F6-4A13-A7C9-CBB9D6309048}" presName="rect1" presStyleLbl="trAlignAcc1" presStyleIdx="1" presStyleCnt="6">
        <dgm:presLayoutVars>
          <dgm:bulletEnabled val="1"/>
        </dgm:presLayoutVars>
      </dgm:prSet>
      <dgm:spPr/>
    </dgm:pt>
    <dgm:pt modelId="{9A669914-7E7F-9A44-B7E8-D5FE77D260EE}" type="pres">
      <dgm:prSet presAssocID="{07CD2A83-44F6-4A13-A7C9-CBB9D6309048}" presName="rect2" presStyleLbl="fgImgPlace1" presStyleIdx="1" presStyleCnt="6"/>
      <dgm:spPr>
        <a:blipFill rotWithShape="1">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l="-25000" r="-25000"/>
          </a:stretch>
        </a:blipFill>
      </dgm:spPr>
    </dgm:pt>
    <dgm:pt modelId="{4CDA8411-E9F3-F94A-ABB5-0C5AAD118FB4}" type="pres">
      <dgm:prSet presAssocID="{E04ABF4D-1640-454B-A9F4-41119FC125CF}" presName="sibTrans" presStyleCnt="0"/>
      <dgm:spPr/>
    </dgm:pt>
    <dgm:pt modelId="{0E2B01E1-ADDC-5C49-B7C8-559F173CEA9F}" type="pres">
      <dgm:prSet presAssocID="{4FB0FF99-AD85-4A46-8503-31521CBF859F}" presName="composite" presStyleCnt="0"/>
      <dgm:spPr/>
    </dgm:pt>
    <dgm:pt modelId="{9356E976-B216-154E-9759-FFEF2BF71074}" type="pres">
      <dgm:prSet presAssocID="{4FB0FF99-AD85-4A46-8503-31521CBF859F}" presName="rect1" presStyleLbl="trAlignAcc1" presStyleIdx="2" presStyleCnt="6">
        <dgm:presLayoutVars>
          <dgm:bulletEnabled val="1"/>
        </dgm:presLayoutVars>
      </dgm:prSet>
      <dgm:spPr/>
    </dgm:pt>
    <dgm:pt modelId="{4F7239D5-B491-F640-88D6-F0730EAB5864}" type="pres">
      <dgm:prSet presAssocID="{4FB0FF99-AD85-4A46-8503-31521CBF859F}" presName="rect2" presStyleLbl="fgImgPlace1" presStyleIdx="2" presStyleCnt="6"/>
      <dgm:spPr>
        <a:blipFill>
          <a:blip xmlns:r="http://schemas.openxmlformats.org/officeDocument/2006/relationships"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l="-35000" r="-35000"/>
          </a:stretch>
        </a:blipFill>
      </dgm:spPr>
    </dgm:pt>
    <dgm:pt modelId="{14586D16-C691-7441-94BB-E3F9978C3112}" type="pres">
      <dgm:prSet presAssocID="{5A9317B9-6F3D-4E69-A3AD-3EF1D68C58C8}" presName="sibTrans" presStyleCnt="0"/>
      <dgm:spPr/>
    </dgm:pt>
    <dgm:pt modelId="{3F451F9E-1BCC-C248-A5DA-AB16426EB1C8}" type="pres">
      <dgm:prSet presAssocID="{E244ACF3-92EB-4B3C-BE50-07E41CCE5DBB}" presName="composite" presStyleCnt="0"/>
      <dgm:spPr/>
    </dgm:pt>
    <dgm:pt modelId="{BA44820F-B357-734A-A712-E929BEE0B7B0}" type="pres">
      <dgm:prSet presAssocID="{E244ACF3-92EB-4B3C-BE50-07E41CCE5DBB}" presName="rect1" presStyleLbl="trAlignAcc1" presStyleIdx="3" presStyleCnt="6">
        <dgm:presLayoutVars>
          <dgm:bulletEnabled val="1"/>
        </dgm:presLayoutVars>
      </dgm:prSet>
      <dgm:spPr/>
    </dgm:pt>
    <dgm:pt modelId="{E8B9BB05-C929-0A44-B065-23265110C3EF}" type="pres">
      <dgm:prSet presAssocID="{E244ACF3-92EB-4B3C-BE50-07E41CCE5DBB}" presName="rect2" presStyleLbl="fgImgPlace1" presStyleIdx="3" presStyleCnt="6"/>
      <dgm:spPr>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l="-25000" r="-25000"/>
          </a:stretch>
        </a:blipFill>
      </dgm:spPr>
    </dgm:pt>
    <dgm:pt modelId="{2FBF5D4F-B022-EB42-8035-84802B1704AE}" type="pres">
      <dgm:prSet presAssocID="{5070F063-85E2-4A0C-A474-82E11B87BEEA}" presName="sibTrans" presStyleCnt="0"/>
      <dgm:spPr/>
    </dgm:pt>
    <dgm:pt modelId="{DC187480-9815-B646-BA89-3D64BD803DB7}" type="pres">
      <dgm:prSet presAssocID="{BB5DF0DB-64F0-6B4F-8750-727251B0A62A}" presName="composite" presStyleCnt="0"/>
      <dgm:spPr/>
    </dgm:pt>
    <dgm:pt modelId="{9A837A8D-F475-8A4B-92A8-DF9ACA35B179}" type="pres">
      <dgm:prSet presAssocID="{BB5DF0DB-64F0-6B4F-8750-727251B0A62A}" presName="rect1" presStyleLbl="trAlignAcc1" presStyleIdx="4" presStyleCnt="6">
        <dgm:presLayoutVars>
          <dgm:bulletEnabled val="1"/>
        </dgm:presLayoutVars>
      </dgm:prSet>
      <dgm:spPr/>
    </dgm:pt>
    <dgm:pt modelId="{86E1F99B-C9F2-6042-B7CE-CD9610A96019}" type="pres">
      <dgm:prSet presAssocID="{BB5DF0DB-64F0-6B4F-8750-727251B0A62A}" presName="rect2" presStyleLbl="fgImgPlace1" presStyleIdx="4"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9A2FFC3E-FDD6-C042-A191-12AC4564C818}" type="pres">
      <dgm:prSet presAssocID="{022B9701-6784-A640-8E49-4903C14060D5}" presName="sibTrans" presStyleCnt="0"/>
      <dgm:spPr/>
    </dgm:pt>
    <dgm:pt modelId="{98BA38D2-5AD3-3B49-86B7-F3F321549EDC}" type="pres">
      <dgm:prSet presAssocID="{DDF66205-70B8-0C47-9EFA-9EDE6EF202B9}" presName="composite" presStyleCnt="0"/>
      <dgm:spPr/>
    </dgm:pt>
    <dgm:pt modelId="{CF605523-75CD-6944-AFA0-25FE3028A6AF}" type="pres">
      <dgm:prSet presAssocID="{DDF66205-70B8-0C47-9EFA-9EDE6EF202B9}" presName="rect1" presStyleLbl="trAlignAcc1" presStyleIdx="5" presStyleCnt="6">
        <dgm:presLayoutVars>
          <dgm:bulletEnabled val="1"/>
        </dgm:presLayoutVars>
      </dgm:prSet>
      <dgm:spPr/>
    </dgm:pt>
    <dgm:pt modelId="{DDC5EFF8-BBFF-3847-B76D-8086DA2172FC}" type="pres">
      <dgm:prSet presAssocID="{DDF66205-70B8-0C47-9EFA-9EDE6EF202B9}" presName="rect2" presStyleLbl="fgImgPlace1"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pt>
  </dgm:ptLst>
  <dgm:cxnLst>
    <dgm:cxn modelId="{EA45F814-066A-7A43-8DD8-D7C01C47E1ED}" srcId="{A4339509-5437-4A48-8946-B7B1424FA877}" destId="{BB5DF0DB-64F0-6B4F-8750-727251B0A62A}" srcOrd="4" destOrd="0" parTransId="{1A772019-31A4-CA4D-BF98-9C243CFBDF22}" sibTransId="{022B9701-6784-A640-8E49-4903C14060D5}"/>
    <dgm:cxn modelId="{4CD74816-696E-0F41-AB59-85C6920945C8}" type="presOf" srcId="{4FB0FF99-AD85-4A46-8503-31521CBF859F}" destId="{9356E976-B216-154E-9759-FFEF2BF71074}" srcOrd="0" destOrd="0" presId="urn:microsoft.com/office/officeart/2008/layout/PictureStrips"/>
    <dgm:cxn modelId="{F864DE3F-098A-2049-B3CA-CC33EEBC233C}" type="presOf" srcId="{E244ACF3-92EB-4B3C-BE50-07E41CCE5DBB}" destId="{BA44820F-B357-734A-A712-E929BEE0B7B0}" srcOrd="0" destOrd="0" presId="urn:microsoft.com/office/officeart/2008/layout/PictureStrips"/>
    <dgm:cxn modelId="{C4546C53-7E77-4BAA-95C3-8599BF8BFD5E}" srcId="{A4339509-5437-4A48-8946-B7B1424FA877}" destId="{07CD2A83-44F6-4A13-A7C9-CBB9D6309048}" srcOrd="1" destOrd="0" parTransId="{78805E54-9A9F-4227-963D-685CA53A2F67}" sibTransId="{E04ABF4D-1640-454B-A9F4-41119FC125CF}"/>
    <dgm:cxn modelId="{2C73D478-093B-49CD-987F-CA18A8CE8453}" srcId="{A4339509-5437-4A48-8946-B7B1424FA877}" destId="{E244ACF3-92EB-4B3C-BE50-07E41CCE5DBB}" srcOrd="3" destOrd="0" parTransId="{5AA2C4B0-7CC4-4DDF-AFA8-ECA530E38763}" sibTransId="{5070F063-85E2-4A0C-A474-82E11B87BEEA}"/>
    <dgm:cxn modelId="{341B0759-746A-5543-B96E-2327226A9CFA}" type="presOf" srcId="{FCDB913B-50EB-124F-8B6E-F5FF4E3E2814}" destId="{09A55732-6440-D949-BCE6-5AF17F6DA561}" srcOrd="0" destOrd="0" presId="urn:microsoft.com/office/officeart/2008/layout/PictureStrips"/>
    <dgm:cxn modelId="{A7C88999-1F6F-4949-9788-E78F1C5013B1}" srcId="{A4339509-5437-4A48-8946-B7B1424FA877}" destId="{FCDB913B-50EB-124F-8B6E-F5FF4E3E2814}" srcOrd="0" destOrd="0" parTransId="{2AEAD224-2F28-3E47-B908-A0AB742684B9}" sibTransId="{5F838476-585D-5743-90FA-F10CFB546E88}"/>
    <dgm:cxn modelId="{8067A6A5-0803-4348-AEB7-2A33E2FBF4A7}" srcId="{A4339509-5437-4A48-8946-B7B1424FA877}" destId="{4FB0FF99-AD85-4A46-8503-31521CBF859F}" srcOrd="2" destOrd="0" parTransId="{A21938EC-6613-4902-882C-6F4B7C0459CC}" sibTransId="{5A9317B9-6F3D-4E69-A3AD-3EF1D68C58C8}"/>
    <dgm:cxn modelId="{AF946EB1-72B6-4B49-8BC0-02B51585780F}" type="presOf" srcId="{DDF66205-70B8-0C47-9EFA-9EDE6EF202B9}" destId="{CF605523-75CD-6944-AFA0-25FE3028A6AF}" srcOrd="0" destOrd="0" presId="urn:microsoft.com/office/officeart/2008/layout/PictureStrips"/>
    <dgm:cxn modelId="{58E463BC-4A16-EE41-AE0C-B6F63035D7D7}" type="presOf" srcId="{07CD2A83-44F6-4A13-A7C9-CBB9D6309048}" destId="{6971E428-C1BD-8C4C-972C-AE1800315098}" srcOrd="0" destOrd="0" presId="urn:microsoft.com/office/officeart/2008/layout/PictureStrips"/>
    <dgm:cxn modelId="{06A0A5C1-AA3C-BB4F-890D-6BF97203BD84}" type="presOf" srcId="{A4339509-5437-4A48-8946-B7B1424FA877}" destId="{A281F1FB-93F0-E441-A785-6D0B77DEA122}" srcOrd="0" destOrd="0" presId="urn:microsoft.com/office/officeart/2008/layout/PictureStrips"/>
    <dgm:cxn modelId="{A4B2DED6-3287-E84C-AC78-9A47AC3A22AB}" type="presOf" srcId="{BB5DF0DB-64F0-6B4F-8750-727251B0A62A}" destId="{9A837A8D-F475-8A4B-92A8-DF9ACA35B179}" srcOrd="0" destOrd="0" presId="urn:microsoft.com/office/officeart/2008/layout/PictureStrips"/>
    <dgm:cxn modelId="{C11688E8-D0B1-C44A-83EE-4E4EF5177805}" srcId="{A4339509-5437-4A48-8946-B7B1424FA877}" destId="{DDF66205-70B8-0C47-9EFA-9EDE6EF202B9}" srcOrd="5" destOrd="0" parTransId="{8D75DC37-86D2-2A4F-804A-370EEEE96718}" sibTransId="{C99C5B37-BF3F-124A-ABB0-BB3E8C8EF602}"/>
    <dgm:cxn modelId="{DBBC81C6-84A9-4141-B8A8-96DE7C7C37B5}" type="presParOf" srcId="{A281F1FB-93F0-E441-A785-6D0B77DEA122}" destId="{28A53134-72F9-6241-9DDC-A95EEC05B0EE}" srcOrd="0" destOrd="0" presId="urn:microsoft.com/office/officeart/2008/layout/PictureStrips"/>
    <dgm:cxn modelId="{7F74A2AC-C441-5947-B149-7AC1CBC907B3}" type="presParOf" srcId="{28A53134-72F9-6241-9DDC-A95EEC05B0EE}" destId="{09A55732-6440-D949-BCE6-5AF17F6DA561}" srcOrd="0" destOrd="0" presId="urn:microsoft.com/office/officeart/2008/layout/PictureStrips"/>
    <dgm:cxn modelId="{9FE422D2-7A3C-E944-892A-802B7CEA60E3}" type="presParOf" srcId="{28A53134-72F9-6241-9DDC-A95EEC05B0EE}" destId="{50E7726D-6CAF-6842-A9A8-69BCDDBF9CB8}" srcOrd="1" destOrd="0" presId="urn:microsoft.com/office/officeart/2008/layout/PictureStrips"/>
    <dgm:cxn modelId="{7C29A52A-A787-2E47-BBAD-F542C7BDB797}" type="presParOf" srcId="{A281F1FB-93F0-E441-A785-6D0B77DEA122}" destId="{5FA171BD-08DA-BE4A-9DCA-D1F11305A169}" srcOrd="1" destOrd="0" presId="urn:microsoft.com/office/officeart/2008/layout/PictureStrips"/>
    <dgm:cxn modelId="{1A8B8D31-92D8-D446-9773-5949E529EBB2}" type="presParOf" srcId="{A281F1FB-93F0-E441-A785-6D0B77DEA122}" destId="{3BC37AC7-0AF7-384E-A690-901648A56BCE}" srcOrd="2" destOrd="0" presId="urn:microsoft.com/office/officeart/2008/layout/PictureStrips"/>
    <dgm:cxn modelId="{B20ED8EC-3001-F14A-A470-FF54458F32B8}" type="presParOf" srcId="{3BC37AC7-0AF7-384E-A690-901648A56BCE}" destId="{6971E428-C1BD-8C4C-972C-AE1800315098}" srcOrd="0" destOrd="0" presId="urn:microsoft.com/office/officeart/2008/layout/PictureStrips"/>
    <dgm:cxn modelId="{D5F567B5-CEE9-704D-A329-232C13836E67}" type="presParOf" srcId="{3BC37AC7-0AF7-384E-A690-901648A56BCE}" destId="{9A669914-7E7F-9A44-B7E8-D5FE77D260EE}" srcOrd="1" destOrd="0" presId="urn:microsoft.com/office/officeart/2008/layout/PictureStrips"/>
    <dgm:cxn modelId="{1D600BBF-E0F6-D044-9813-239CE83BFCC3}" type="presParOf" srcId="{A281F1FB-93F0-E441-A785-6D0B77DEA122}" destId="{4CDA8411-E9F3-F94A-ABB5-0C5AAD118FB4}" srcOrd="3" destOrd="0" presId="urn:microsoft.com/office/officeart/2008/layout/PictureStrips"/>
    <dgm:cxn modelId="{C5D74FC9-C217-734A-A9BF-F3F8A4F5917B}" type="presParOf" srcId="{A281F1FB-93F0-E441-A785-6D0B77DEA122}" destId="{0E2B01E1-ADDC-5C49-B7C8-559F173CEA9F}" srcOrd="4" destOrd="0" presId="urn:microsoft.com/office/officeart/2008/layout/PictureStrips"/>
    <dgm:cxn modelId="{A6B3A3A2-4E3F-2B4F-9FE5-01AA2D580EAC}" type="presParOf" srcId="{0E2B01E1-ADDC-5C49-B7C8-559F173CEA9F}" destId="{9356E976-B216-154E-9759-FFEF2BF71074}" srcOrd="0" destOrd="0" presId="urn:microsoft.com/office/officeart/2008/layout/PictureStrips"/>
    <dgm:cxn modelId="{772F87A6-77C3-ED42-BA3F-580B772F7E15}" type="presParOf" srcId="{0E2B01E1-ADDC-5C49-B7C8-559F173CEA9F}" destId="{4F7239D5-B491-F640-88D6-F0730EAB5864}" srcOrd="1" destOrd="0" presId="urn:microsoft.com/office/officeart/2008/layout/PictureStrips"/>
    <dgm:cxn modelId="{47FB6C04-4CDD-5B47-932F-2AB7505BB7EB}" type="presParOf" srcId="{A281F1FB-93F0-E441-A785-6D0B77DEA122}" destId="{14586D16-C691-7441-94BB-E3F9978C3112}" srcOrd="5" destOrd="0" presId="urn:microsoft.com/office/officeart/2008/layout/PictureStrips"/>
    <dgm:cxn modelId="{3D4324FD-F99C-D142-89BA-205405C2ABBE}" type="presParOf" srcId="{A281F1FB-93F0-E441-A785-6D0B77DEA122}" destId="{3F451F9E-1BCC-C248-A5DA-AB16426EB1C8}" srcOrd="6" destOrd="0" presId="urn:microsoft.com/office/officeart/2008/layout/PictureStrips"/>
    <dgm:cxn modelId="{42C8A6F8-A229-4945-BE97-E0A9083349F3}" type="presParOf" srcId="{3F451F9E-1BCC-C248-A5DA-AB16426EB1C8}" destId="{BA44820F-B357-734A-A712-E929BEE0B7B0}" srcOrd="0" destOrd="0" presId="urn:microsoft.com/office/officeart/2008/layout/PictureStrips"/>
    <dgm:cxn modelId="{CAC27275-9327-C748-B202-B3014AADB599}" type="presParOf" srcId="{3F451F9E-1BCC-C248-A5DA-AB16426EB1C8}" destId="{E8B9BB05-C929-0A44-B065-23265110C3EF}" srcOrd="1" destOrd="0" presId="urn:microsoft.com/office/officeart/2008/layout/PictureStrips"/>
    <dgm:cxn modelId="{34A7CDB8-B717-4E46-8B07-31BEA47EB412}" type="presParOf" srcId="{A281F1FB-93F0-E441-A785-6D0B77DEA122}" destId="{2FBF5D4F-B022-EB42-8035-84802B1704AE}" srcOrd="7" destOrd="0" presId="urn:microsoft.com/office/officeart/2008/layout/PictureStrips"/>
    <dgm:cxn modelId="{DE50E443-F998-E74F-A973-C5631249F48E}" type="presParOf" srcId="{A281F1FB-93F0-E441-A785-6D0B77DEA122}" destId="{DC187480-9815-B646-BA89-3D64BD803DB7}" srcOrd="8" destOrd="0" presId="urn:microsoft.com/office/officeart/2008/layout/PictureStrips"/>
    <dgm:cxn modelId="{2252953A-88F0-BA4A-8406-105917F239CE}" type="presParOf" srcId="{DC187480-9815-B646-BA89-3D64BD803DB7}" destId="{9A837A8D-F475-8A4B-92A8-DF9ACA35B179}" srcOrd="0" destOrd="0" presId="urn:microsoft.com/office/officeart/2008/layout/PictureStrips"/>
    <dgm:cxn modelId="{AA7319D2-566F-644F-97AD-6DD95FB73AB5}" type="presParOf" srcId="{DC187480-9815-B646-BA89-3D64BD803DB7}" destId="{86E1F99B-C9F2-6042-B7CE-CD9610A96019}" srcOrd="1" destOrd="0" presId="urn:microsoft.com/office/officeart/2008/layout/PictureStrips"/>
    <dgm:cxn modelId="{39EE3F1E-9954-FF41-AA8E-BE4798019965}" type="presParOf" srcId="{A281F1FB-93F0-E441-A785-6D0B77DEA122}" destId="{9A2FFC3E-FDD6-C042-A191-12AC4564C818}" srcOrd="9" destOrd="0" presId="urn:microsoft.com/office/officeart/2008/layout/PictureStrips"/>
    <dgm:cxn modelId="{FBC4BCA3-EB13-2545-8408-07D8068E6547}" type="presParOf" srcId="{A281F1FB-93F0-E441-A785-6D0B77DEA122}" destId="{98BA38D2-5AD3-3B49-86B7-F3F321549EDC}" srcOrd="10" destOrd="0" presId="urn:microsoft.com/office/officeart/2008/layout/PictureStrips"/>
    <dgm:cxn modelId="{643935E8-49F5-DC44-BD82-6B1E5B664529}" type="presParOf" srcId="{98BA38D2-5AD3-3B49-86B7-F3F321549EDC}" destId="{CF605523-75CD-6944-AFA0-25FE3028A6AF}" srcOrd="0" destOrd="0" presId="urn:microsoft.com/office/officeart/2008/layout/PictureStrips"/>
    <dgm:cxn modelId="{BD2FD503-10BF-2549-B141-D108C21F86F9}" type="presParOf" srcId="{98BA38D2-5AD3-3B49-86B7-F3F321549EDC}" destId="{DDC5EFF8-BBFF-3847-B76D-8086DA217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8A647-7F4D-9842-8D92-544459B6E785}">
      <dsp:nvSpPr>
        <dsp:cNvPr id="0" name=""/>
        <dsp:cNvSpPr/>
      </dsp:nvSpPr>
      <dsp:spPr>
        <a:xfrm>
          <a:off x="4435" y="155499"/>
          <a:ext cx="1939328" cy="116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Creation of credentials for Ministries/Department</a:t>
          </a:r>
        </a:p>
      </dsp:txBody>
      <dsp:txXfrm>
        <a:off x="38516" y="189580"/>
        <a:ext cx="1871166" cy="1095435"/>
      </dsp:txXfrm>
    </dsp:sp>
    <dsp:sp modelId="{53557A81-5FD4-6746-80C8-25450CE8EC09}">
      <dsp:nvSpPr>
        <dsp:cNvPr id="0" name=""/>
        <dsp:cNvSpPr/>
      </dsp:nvSpPr>
      <dsp:spPr>
        <a:xfrm>
          <a:off x="2137697" y="496821"/>
          <a:ext cx="411137" cy="4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137697" y="593012"/>
        <a:ext cx="287796" cy="288571"/>
      </dsp:txXfrm>
    </dsp:sp>
    <dsp:sp modelId="{247FC35A-F73D-394A-A7BA-BFCB1A584AD9}">
      <dsp:nvSpPr>
        <dsp:cNvPr id="0" name=""/>
        <dsp:cNvSpPr/>
      </dsp:nvSpPr>
      <dsp:spPr>
        <a:xfrm>
          <a:off x="2719495" y="155499"/>
          <a:ext cx="1939328" cy="116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DMEO team updates indicators and targets according to latest budget</a:t>
          </a:r>
        </a:p>
      </dsp:txBody>
      <dsp:txXfrm>
        <a:off x="2753576" y="189580"/>
        <a:ext cx="1871166" cy="1095435"/>
      </dsp:txXfrm>
    </dsp:sp>
    <dsp:sp modelId="{34DFDE23-BF10-5742-999B-086C72E65A9F}">
      <dsp:nvSpPr>
        <dsp:cNvPr id="0" name=""/>
        <dsp:cNvSpPr/>
      </dsp:nvSpPr>
      <dsp:spPr>
        <a:xfrm>
          <a:off x="4852757" y="496821"/>
          <a:ext cx="411137" cy="4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52757" y="593012"/>
        <a:ext cx="287796" cy="288571"/>
      </dsp:txXfrm>
    </dsp:sp>
    <dsp:sp modelId="{662770D6-8FB1-DD4B-B33C-C40CEED2CD16}">
      <dsp:nvSpPr>
        <dsp:cNvPr id="0" name=""/>
        <dsp:cNvSpPr/>
      </dsp:nvSpPr>
      <dsp:spPr>
        <a:xfrm>
          <a:off x="5434555" y="155499"/>
          <a:ext cx="1939328" cy="116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Quarterly reporting of progress data by M/D on dashboard</a:t>
          </a:r>
        </a:p>
      </dsp:txBody>
      <dsp:txXfrm>
        <a:off x="5468636" y="189580"/>
        <a:ext cx="1871166" cy="1095435"/>
      </dsp:txXfrm>
    </dsp:sp>
    <dsp:sp modelId="{41B571EF-3ECE-4564-91B9-29D5802D316B}">
      <dsp:nvSpPr>
        <dsp:cNvPr id="0" name=""/>
        <dsp:cNvSpPr/>
      </dsp:nvSpPr>
      <dsp:spPr>
        <a:xfrm rot="21566579">
          <a:off x="7564369" y="483579"/>
          <a:ext cx="403867" cy="4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564372" y="580359"/>
        <a:ext cx="282707" cy="288571"/>
      </dsp:txXfrm>
    </dsp:sp>
    <dsp:sp modelId="{576602F7-D42D-4288-B4E4-64EEBFF21429}">
      <dsp:nvSpPr>
        <dsp:cNvPr id="0" name=""/>
        <dsp:cNvSpPr/>
      </dsp:nvSpPr>
      <dsp:spPr>
        <a:xfrm>
          <a:off x="8135862" y="129237"/>
          <a:ext cx="1939328" cy="1163597"/>
        </a:xfrm>
        <a:prstGeom prst="roundRect">
          <a:avLst>
            <a:gd name="adj" fmla="val 10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Reporting module added for generation of reports</a:t>
          </a:r>
        </a:p>
      </dsp:txBody>
      <dsp:txXfrm>
        <a:off x="8169943" y="163318"/>
        <a:ext cx="1871166" cy="1095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55FCC-C1C6-4CDE-B6E0-18F9821300FC}">
      <dsp:nvSpPr>
        <dsp:cNvPr id="0" name=""/>
        <dsp:cNvSpPr/>
      </dsp:nvSpPr>
      <dsp:spPr>
        <a:xfrm>
          <a:off x="479" y="2008023"/>
          <a:ext cx="2432110" cy="12160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Reporting Module</a:t>
          </a:r>
        </a:p>
      </dsp:txBody>
      <dsp:txXfrm>
        <a:off x="36096" y="2043640"/>
        <a:ext cx="2360876" cy="1144821"/>
      </dsp:txXfrm>
    </dsp:sp>
    <dsp:sp modelId="{48AB4B38-44A9-4E89-BC60-0C056FD398BC}">
      <dsp:nvSpPr>
        <dsp:cNvPr id="0" name=""/>
        <dsp:cNvSpPr/>
      </dsp:nvSpPr>
      <dsp:spPr>
        <a:xfrm rot="18634392">
          <a:off x="2171152" y="2027077"/>
          <a:ext cx="1495719" cy="41835"/>
        </a:xfrm>
        <a:custGeom>
          <a:avLst/>
          <a:gdLst/>
          <a:ahLst/>
          <a:cxnLst/>
          <a:rect l="0" t="0" r="0" b="0"/>
          <a:pathLst>
            <a:path>
              <a:moveTo>
                <a:pt x="0" y="20917"/>
              </a:moveTo>
              <a:lnTo>
                <a:pt x="1495719" y="209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881619" y="2010602"/>
        <a:ext cx="74785" cy="74785"/>
      </dsp:txXfrm>
    </dsp:sp>
    <dsp:sp modelId="{7C5ED034-9227-4C20-809D-C8888F175BD4}">
      <dsp:nvSpPr>
        <dsp:cNvPr id="0" name=""/>
        <dsp:cNvSpPr/>
      </dsp:nvSpPr>
      <dsp:spPr>
        <a:xfrm>
          <a:off x="3405434" y="871912"/>
          <a:ext cx="2432110" cy="12160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Compliance Report</a:t>
          </a:r>
        </a:p>
      </dsp:txBody>
      <dsp:txXfrm>
        <a:off x="3441051" y="907529"/>
        <a:ext cx="2360876" cy="1144821"/>
      </dsp:txXfrm>
    </dsp:sp>
    <dsp:sp modelId="{A3620668-5A6E-467D-97FC-DCFC8D5A6C3C}">
      <dsp:nvSpPr>
        <dsp:cNvPr id="0" name=""/>
        <dsp:cNvSpPr/>
      </dsp:nvSpPr>
      <dsp:spPr>
        <a:xfrm rot="3028842">
          <a:off x="2154466" y="3185096"/>
          <a:ext cx="1529570" cy="41835"/>
        </a:xfrm>
        <a:custGeom>
          <a:avLst/>
          <a:gdLst/>
          <a:ahLst/>
          <a:cxnLst/>
          <a:rect l="0" t="0" r="0" b="0"/>
          <a:pathLst>
            <a:path>
              <a:moveTo>
                <a:pt x="0" y="20917"/>
              </a:moveTo>
              <a:lnTo>
                <a:pt x="1529570" y="209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881012" y="3167775"/>
        <a:ext cx="76478" cy="76478"/>
      </dsp:txXfrm>
    </dsp:sp>
    <dsp:sp modelId="{143E5817-A762-44B8-8798-2F6D132061AF}">
      <dsp:nvSpPr>
        <dsp:cNvPr id="0" name=""/>
        <dsp:cNvSpPr/>
      </dsp:nvSpPr>
      <dsp:spPr>
        <a:xfrm>
          <a:off x="3405913" y="3187950"/>
          <a:ext cx="2432110" cy="12160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Progress Report</a:t>
          </a:r>
        </a:p>
      </dsp:txBody>
      <dsp:txXfrm>
        <a:off x="3441530" y="3223567"/>
        <a:ext cx="2360876" cy="1144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55732-6440-D949-BCE6-5AF17F6DA561}">
      <dsp:nvSpPr>
        <dsp:cNvPr id="0" name=""/>
        <dsp:cNvSpPr/>
      </dsp:nvSpPr>
      <dsp:spPr>
        <a:xfrm>
          <a:off x="1327171" y="208664"/>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4770" rIns="64770" bIns="64770" numCol="1" spcCol="1270" anchor="ctr" anchorCtr="0">
          <a:noAutofit/>
        </a:bodyPr>
        <a:lstStyle/>
        <a:p>
          <a:pPr marL="0" lvl="0" indent="0" algn="l" defTabSz="755650">
            <a:lnSpc>
              <a:spcPct val="100000"/>
            </a:lnSpc>
            <a:spcBef>
              <a:spcPct val="0"/>
            </a:spcBef>
            <a:spcAft>
              <a:spcPct val="35000"/>
            </a:spcAft>
            <a:buNone/>
          </a:pPr>
          <a:r>
            <a:rPr lang="en-US" sz="1700" b="1" kern="1200" dirty="0">
              <a:solidFill>
                <a:prstClr val="black">
                  <a:hueOff val="0"/>
                  <a:satOff val="0"/>
                  <a:lumOff val="0"/>
                  <a:alphaOff val="0"/>
                </a:prstClr>
              </a:solidFill>
              <a:latin typeface="+mn-lt"/>
              <a:ea typeface="+mn-ea"/>
              <a:cs typeface="Century Gothic"/>
            </a:rPr>
            <a:t>Heat Map </a:t>
          </a:r>
          <a:r>
            <a:rPr lang="en-US" sz="1700" b="0" kern="1200" dirty="0">
              <a:solidFill>
                <a:prstClr val="black">
                  <a:hueOff val="0"/>
                  <a:satOff val="0"/>
                  <a:lumOff val="0"/>
                  <a:alphaOff val="0"/>
                </a:prstClr>
              </a:solidFill>
              <a:latin typeface="+mn-lt"/>
              <a:ea typeface="+mn-ea"/>
              <a:cs typeface="Century Gothic"/>
            </a:rPr>
            <a:t>to give overall achievement  status of the major Ministries </a:t>
          </a:r>
          <a:r>
            <a:rPr lang="en-US" sz="1200" b="0" kern="1200" dirty="0">
              <a:solidFill>
                <a:prstClr val="black">
                  <a:hueOff val="0"/>
                  <a:satOff val="0"/>
                  <a:lumOff val="0"/>
                  <a:alphaOff val="0"/>
                </a:prstClr>
              </a:solidFill>
              <a:latin typeface="Century Gothic"/>
              <a:ea typeface="+mn-ea"/>
              <a:cs typeface="Century Gothic"/>
            </a:rPr>
            <a:t>(&gt;5,000 Crores)  </a:t>
          </a:r>
          <a:endParaRPr lang="en-US" sz="1700" b="0" kern="1200" dirty="0">
            <a:solidFill>
              <a:prstClr val="black">
                <a:hueOff val="0"/>
                <a:satOff val="0"/>
                <a:lumOff val="0"/>
                <a:alphaOff val="0"/>
              </a:prstClr>
            </a:solidFill>
            <a:latin typeface="Century Gothic"/>
            <a:ea typeface="+mn-ea"/>
            <a:cs typeface="Century Gothic"/>
          </a:endParaRPr>
        </a:p>
      </dsp:txBody>
      <dsp:txXfrm>
        <a:off x="1327171" y="208664"/>
        <a:ext cx="3842655" cy="1200829"/>
      </dsp:txXfrm>
    </dsp:sp>
    <dsp:sp modelId="{50E7726D-6CAF-6842-A9A8-69BCDDBF9CB8}">
      <dsp:nvSpPr>
        <dsp:cNvPr id="0" name=""/>
        <dsp:cNvSpPr/>
      </dsp:nvSpPr>
      <dsp:spPr>
        <a:xfrm>
          <a:off x="1167061" y="35210"/>
          <a:ext cx="840580" cy="1260871"/>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1E428-C1BD-8C4C-972C-AE1800315098}">
      <dsp:nvSpPr>
        <dsp:cNvPr id="0" name=""/>
        <dsp:cNvSpPr/>
      </dsp:nvSpPr>
      <dsp:spPr>
        <a:xfrm>
          <a:off x="5500111" y="208664"/>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n-lt"/>
              <a:cs typeface="Century Gothic"/>
            </a:rPr>
            <a:t>Multiple Graphs </a:t>
          </a:r>
          <a:r>
            <a:rPr lang="en-US" sz="1800" b="0" kern="1200" dirty="0">
              <a:latin typeface="+mn-lt"/>
              <a:cs typeface="Century Gothic"/>
            </a:rPr>
            <a:t>facilitating analysis on the performance (</a:t>
          </a:r>
          <a:r>
            <a:rPr lang="en-US" sz="1800" b="0" kern="1200" dirty="0" err="1">
              <a:latin typeface="+mn-lt"/>
              <a:cs typeface="Century Gothic"/>
            </a:rPr>
            <a:t>YoY</a:t>
          </a:r>
          <a:r>
            <a:rPr lang="en-US" sz="1800" b="0" kern="1200" dirty="0">
              <a:latin typeface="+mn-lt"/>
              <a:cs typeface="Century Gothic"/>
            </a:rPr>
            <a:t>, </a:t>
          </a:r>
          <a:r>
            <a:rPr lang="en-US" sz="1800" b="0" kern="1200" dirty="0" err="1">
              <a:latin typeface="+mn-lt"/>
              <a:cs typeface="Century Gothic"/>
            </a:rPr>
            <a:t>QoQ</a:t>
          </a:r>
          <a:r>
            <a:rPr lang="en-US" sz="1800" b="0" kern="1200" dirty="0">
              <a:latin typeface="+mn-lt"/>
              <a:cs typeface="Century Gothic"/>
            </a:rPr>
            <a:t>) of the M/Ds</a:t>
          </a:r>
          <a:endParaRPr lang="en-US" sz="1800" kern="1200" dirty="0">
            <a:latin typeface="+mn-lt"/>
          </a:endParaRPr>
        </a:p>
      </dsp:txBody>
      <dsp:txXfrm>
        <a:off x="5500111" y="208664"/>
        <a:ext cx="3842655" cy="1200829"/>
      </dsp:txXfrm>
    </dsp:sp>
    <dsp:sp modelId="{9A669914-7E7F-9A44-B7E8-D5FE77D260EE}">
      <dsp:nvSpPr>
        <dsp:cNvPr id="0" name=""/>
        <dsp:cNvSpPr/>
      </dsp:nvSpPr>
      <dsp:spPr>
        <a:xfrm>
          <a:off x="5340000" y="35210"/>
          <a:ext cx="840580" cy="1260871"/>
        </a:xfrm>
        <a:prstGeom prst="rect">
          <a:avLst/>
        </a:prstGeom>
        <a:blipFill rotWithShape="1">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6E976-B216-154E-9759-FFEF2BF71074}">
      <dsp:nvSpPr>
        <dsp:cNvPr id="0" name=""/>
        <dsp:cNvSpPr/>
      </dsp:nvSpPr>
      <dsp:spPr>
        <a:xfrm>
          <a:off x="1327171" y="1720375"/>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j-lt"/>
              <a:cs typeface="Century Gothic"/>
            </a:rPr>
            <a:t>MIS integration </a:t>
          </a:r>
          <a:r>
            <a:rPr lang="en-US" sz="1800" b="0" kern="1200" dirty="0">
              <a:latin typeface="+mj-lt"/>
              <a:cs typeface="Century Gothic"/>
            </a:rPr>
            <a:t>in process for automated data capture from other M/Ds’ MIS</a:t>
          </a:r>
          <a:endParaRPr lang="en-US" sz="1800" kern="1200" dirty="0">
            <a:latin typeface="+mj-lt"/>
          </a:endParaRPr>
        </a:p>
      </dsp:txBody>
      <dsp:txXfrm>
        <a:off x="1327171" y="1720375"/>
        <a:ext cx="3842655" cy="1200829"/>
      </dsp:txXfrm>
    </dsp:sp>
    <dsp:sp modelId="{4F7239D5-B491-F640-88D6-F0730EAB5864}">
      <dsp:nvSpPr>
        <dsp:cNvPr id="0" name=""/>
        <dsp:cNvSpPr/>
      </dsp:nvSpPr>
      <dsp:spPr>
        <a:xfrm>
          <a:off x="1167061" y="1546922"/>
          <a:ext cx="840580" cy="1260871"/>
        </a:xfrm>
        <a:prstGeom prst="rect">
          <a:avLst/>
        </a:prstGeom>
        <a:blipFill>
          <a:blip xmlns:r="http://schemas.openxmlformats.org/officeDocument/2006/relationships"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44820F-B357-734A-A712-E929BEE0B7B0}">
      <dsp:nvSpPr>
        <dsp:cNvPr id="0" name=""/>
        <dsp:cNvSpPr/>
      </dsp:nvSpPr>
      <dsp:spPr>
        <a:xfrm>
          <a:off x="5500111" y="1720375"/>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j-lt"/>
              <a:cs typeface="Century Gothic"/>
            </a:rPr>
            <a:t>Data Granularity: </a:t>
          </a:r>
          <a:r>
            <a:rPr lang="en-US" sz="1800" kern="1200" dirty="0">
              <a:latin typeface="+mj-lt"/>
              <a:cs typeface="Century Gothic"/>
            </a:rPr>
            <a:t>Provision to take </a:t>
          </a:r>
          <a:r>
            <a:rPr lang="en-US" sz="1800" b="1" kern="1200" dirty="0">
              <a:latin typeface="+mj-lt"/>
              <a:cs typeface="Century Gothic"/>
            </a:rPr>
            <a:t>district</a:t>
          </a:r>
          <a:r>
            <a:rPr lang="en-US" sz="1800" kern="1200" dirty="0">
              <a:latin typeface="+mj-lt"/>
              <a:cs typeface="Century Gothic"/>
            </a:rPr>
            <a:t> level data</a:t>
          </a:r>
          <a:endParaRPr lang="en-US" sz="1800" kern="1200" dirty="0">
            <a:latin typeface="+mj-lt"/>
          </a:endParaRPr>
        </a:p>
      </dsp:txBody>
      <dsp:txXfrm>
        <a:off x="5500111" y="1720375"/>
        <a:ext cx="3842655" cy="1200829"/>
      </dsp:txXfrm>
    </dsp:sp>
    <dsp:sp modelId="{E8B9BB05-C929-0A44-B065-23265110C3EF}">
      <dsp:nvSpPr>
        <dsp:cNvPr id="0" name=""/>
        <dsp:cNvSpPr/>
      </dsp:nvSpPr>
      <dsp:spPr>
        <a:xfrm>
          <a:off x="5340000" y="1546922"/>
          <a:ext cx="840580" cy="1260871"/>
        </a:xfrm>
        <a:prstGeom prst="rect">
          <a:avLst/>
        </a:prstGeom>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837A8D-F475-8A4B-92A8-DF9ACA35B179}">
      <dsp:nvSpPr>
        <dsp:cNvPr id="0" name=""/>
        <dsp:cNvSpPr/>
      </dsp:nvSpPr>
      <dsp:spPr>
        <a:xfrm>
          <a:off x="1327171" y="3232087"/>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j-lt"/>
            </a:rPr>
            <a:t>Audit trail </a:t>
          </a:r>
          <a:r>
            <a:rPr lang="en-US" sz="1800" b="0" kern="1200" dirty="0">
              <a:latin typeface="+mj-lt"/>
            </a:rPr>
            <a:t>maintained with notifications triggered on every action</a:t>
          </a:r>
          <a:endParaRPr lang="en-US" sz="1800" kern="1200" dirty="0">
            <a:latin typeface="+mj-lt"/>
          </a:endParaRPr>
        </a:p>
      </dsp:txBody>
      <dsp:txXfrm>
        <a:off x="1327171" y="3232087"/>
        <a:ext cx="3842655" cy="1200829"/>
      </dsp:txXfrm>
    </dsp:sp>
    <dsp:sp modelId="{86E1F99B-C9F2-6042-B7CE-CD9610A96019}">
      <dsp:nvSpPr>
        <dsp:cNvPr id="0" name=""/>
        <dsp:cNvSpPr/>
      </dsp:nvSpPr>
      <dsp:spPr>
        <a:xfrm>
          <a:off x="1167061" y="3058633"/>
          <a:ext cx="840580" cy="1260871"/>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05523-75CD-6944-AFA0-25FE3028A6AF}">
      <dsp:nvSpPr>
        <dsp:cNvPr id="0" name=""/>
        <dsp:cNvSpPr/>
      </dsp:nvSpPr>
      <dsp:spPr>
        <a:xfrm>
          <a:off x="5500111" y="3232087"/>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j-lt"/>
            </a:rPr>
            <a:t>Different access rights </a:t>
          </a:r>
          <a:r>
            <a:rPr lang="en-US" sz="1800" kern="1200" dirty="0">
              <a:latin typeface="+mj-lt"/>
            </a:rPr>
            <a:t>to maintain data privacy</a:t>
          </a:r>
        </a:p>
      </dsp:txBody>
      <dsp:txXfrm>
        <a:off x="5500111" y="3232087"/>
        <a:ext cx="3842655" cy="1200829"/>
      </dsp:txXfrm>
    </dsp:sp>
    <dsp:sp modelId="{DDC5EFF8-BBFF-3847-B76D-8086DA2172FC}">
      <dsp:nvSpPr>
        <dsp:cNvPr id="0" name=""/>
        <dsp:cNvSpPr/>
      </dsp:nvSpPr>
      <dsp:spPr>
        <a:xfrm>
          <a:off x="5340000" y="3058633"/>
          <a:ext cx="840580" cy="126087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E59E0-4E8F-4BB8-9C4B-1A628D48F977}" type="datetimeFigureOut">
              <a:rPr lang="en-GB" smtClean="0"/>
              <a:t>07/06/2021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A9693-CD2C-467C-827D-62C3757A20A6}" type="slidenum">
              <a:rPr lang="en-GB" smtClean="0"/>
              <a:t>‹#›</a:t>
            </a:fld>
            <a:endParaRPr lang="en-GB" dirty="0"/>
          </a:p>
        </p:txBody>
      </p:sp>
    </p:spTree>
    <p:extLst>
      <p:ext uri="{BB962C8B-B14F-4D97-AF65-F5344CB8AC3E}">
        <p14:creationId xmlns:p14="http://schemas.microsoft.com/office/powerpoint/2010/main" val="163959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406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AA9693-CD2C-467C-827D-62C3757A20A6}" type="slidenum">
              <a:rPr lang="en-GB" smtClean="0"/>
              <a:t>2</a:t>
            </a:fld>
            <a:endParaRPr lang="en-GB" dirty="0"/>
          </a:p>
        </p:txBody>
      </p:sp>
    </p:spTree>
    <p:extLst>
      <p:ext uri="{BB962C8B-B14F-4D97-AF65-F5344CB8AC3E}">
        <p14:creationId xmlns:p14="http://schemas.microsoft.com/office/powerpoint/2010/main" val="222261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EF049A5-5ACC-4B97-8BDF-A143181E66C3}" type="slidenum">
              <a:rPr lang="en-IN" smtClean="0">
                <a:solidFill>
                  <a:prstClr val="black"/>
                </a:solidFill>
              </a:rPr>
              <a:pPr/>
              <a:t>7</a:t>
            </a:fld>
            <a:endParaRPr lang="en-IN" dirty="0">
              <a:solidFill>
                <a:prstClr val="black"/>
              </a:solidFill>
            </a:endParaRPr>
          </a:p>
        </p:txBody>
      </p:sp>
    </p:spTree>
    <p:extLst>
      <p:ext uri="{BB962C8B-B14F-4D97-AF65-F5344CB8AC3E}">
        <p14:creationId xmlns:p14="http://schemas.microsoft.com/office/powerpoint/2010/main" val="135991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0AA9693-CD2C-467C-827D-62C3757A20A6}" type="slidenum">
              <a:rPr lang="en-GB" smtClean="0"/>
              <a:t>23</a:t>
            </a:fld>
            <a:endParaRPr lang="en-GB" dirty="0"/>
          </a:p>
        </p:txBody>
      </p:sp>
    </p:spTree>
    <p:extLst>
      <p:ext uri="{BB962C8B-B14F-4D97-AF65-F5344CB8AC3E}">
        <p14:creationId xmlns:p14="http://schemas.microsoft.com/office/powerpoint/2010/main" val="389618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4F4DE-EDB2-42EA-B91E-F1DEDD44F174}" type="slidenum">
              <a:rPr lang="en-US" smtClean="0"/>
              <a:t>30</a:t>
            </a:fld>
            <a:endParaRPr lang="en-US"/>
          </a:p>
        </p:txBody>
      </p:sp>
    </p:spTree>
    <p:extLst>
      <p:ext uri="{BB962C8B-B14F-4D97-AF65-F5344CB8AC3E}">
        <p14:creationId xmlns:p14="http://schemas.microsoft.com/office/powerpoint/2010/main" val="34952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19.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20.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hyperlink" Target="http://www.dmeo.gov.in" TargetMode="External"/><Relationship Id="rId4" Type="http://schemas.openxmlformats.org/officeDocument/2006/relationships/image" Target="../media/image20.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hyperlink" Target="http://www.dmeo.gov.in" TargetMode="External"/><Relationship Id="rId4" Type="http://schemas.openxmlformats.org/officeDocument/2006/relationships/image" Target="../media/image20.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305152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172423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355406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9343647" y="4235851"/>
            <a:ext cx="7496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2100047" y="4211003"/>
            <a:ext cx="7496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338859" y="1362700"/>
            <a:ext cx="9515557" cy="2032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rgbClr val="6AA84F"/>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rgbClr val="6AA84F"/>
              </a:solidFill>
              <a:prstDash val="solid"/>
              <a:round/>
              <a:headEnd type="none" w="sm" len="sm"/>
              <a:tailEnd type="none" w="sm" len="sm"/>
            </a:ln>
          </p:spPr>
        </p:cxnSp>
      </p:grpSp>
      <p:grpSp>
        <p:nvGrpSpPr>
          <p:cNvPr id="15" name="Google Shape;15;p2"/>
          <p:cNvGrpSpPr/>
          <p:nvPr/>
        </p:nvGrpSpPr>
        <p:grpSpPr>
          <a:xfrm>
            <a:off x="1338868" y="5292133"/>
            <a:ext cx="9515557" cy="2032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rgbClr val="6AA84F"/>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rgbClr val="6AA84F"/>
              </a:solidFill>
              <a:prstDash val="solid"/>
              <a:round/>
              <a:headEnd type="none" w="sm" len="sm"/>
              <a:tailEnd type="none" w="sm" len="sm"/>
            </a:ln>
          </p:spPr>
        </p:cxnSp>
      </p:grpSp>
      <p:sp>
        <p:nvSpPr>
          <p:cNvPr id="18" name="Google Shape;18;p2"/>
          <p:cNvSpPr txBox="1">
            <a:spLocks noGrp="1"/>
          </p:cNvSpPr>
          <p:nvPr>
            <p:ph type="ctrTitle"/>
          </p:nvPr>
        </p:nvSpPr>
        <p:spPr>
          <a:xfrm>
            <a:off x="1338867" y="2335685"/>
            <a:ext cx="9515600" cy="13632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3B2082"/>
              </a:buClr>
              <a:buSzPts val="5400"/>
              <a:buNone/>
              <a:defRPr sz="7200">
                <a:solidFill>
                  <a:srgbClr val="3B2082"/>
                </a:solidFill>
              </a:defRPr>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endParaRPr/>
          </a:p>
        </p:txBody>
      </p:sp>
      <p:sp>
        <p:nvSpPr>
          <p:cNvPr id="19" name="Google Shape;19;p2"/>
          <p:cNvSpPr txBox="1">
            <a:spLocks noGrp="1"/>
          </p:cNvSpPr>
          <p:nvPr>
            <p:ph type="subTitle" idx="1"/>
          </p:nvPr>
        </p:nvSpPr>
        <p:spPr>
          <a:xfrm>
            <a:off x="2849633" y="3800052"/>
            <a:ext cx="6494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1pPr>
            <a:lvl2pPr lvl="1"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2pPr>
            <a:lvl3pPr lvl="2"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3pPr>
            <a:lvl4pPr lvl="3"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4pPr>
            <a:lvl5pPr lvl="4"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5pPr>
            <a:lvl6pPr lvl="5"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6pPr>
            <a:lvl7pPr lvl="6"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7pPr>
            <a:lvl8pPr lvl="7"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8pPr>
            <a:lvl9pPr lvl="8"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9pPr>
          </a:lstStyle>
          <a:p>
            <a:endParaRPr/>
          </a:p>
        </p:txBody>
      </p:sp>
      <p:sp>
        <p:nvSpPr>
          <p:cNvPr id="20" name="Google Shape;20;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06403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2106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1859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400961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7200" b="0">
                <a:solidFill>
                  <a:schemeClr val="dk2"/>
                </a:solidFill>
              </a:defRPr>
            </a:lvl1pPr>
            <a:lvl2pPr lvl="1">
              <a:spcBef>
                <a:spcPts val="0"/>
              </a:spcBef>
              <a:spcAft>
                <a:spcPts val="0"/>
              </a:spcAft>
              <a:buClr>
                <a:schemeClr val="dk2"/>
              </a:buClr>
              <a:buSzPts val="5400"/>
              <a:buNone/>
              <a:defRPr sz="7200" b="0">
                <a:solidFill>
                  <a:schemeClr val="dk2"/>
                </a:solidFill>
              </a:defRPr>
            </a:lvl2pPr>
            <a:lvl3pPr lvl="2">
              <a:spcBef>
                <a:spcPts val="0"/>
              </a:spcBef>
              <a:spcAft>
                <a:spcPts val="0"/>
              </a:spcAft>
              <a:buClr>
                <a:schemeClr val="dk2"/>
              </a:buClr>
              <a:buSzPts val="5400"/>
              <a:buNone/>
              <a:defRPr sz="7200" b="0">
                <a:solidFill>
                  <a:schemeClr val="dk2"/>
                </a:solidFill>
              </a:defRPr>
            </a:lvl3pPr>
            <a:lvl4pPr lvl="3">
              <a:spcBef>
                <a:spcPts val="0"/>
              </a:spcBef>
              <a:spcAft>
                <a:spcPts val="0"/>
              </a:spcAft>
              <a:buClr>
                <a:schemeClr val="dk2"/>
              </a:buClr>
              <a:buSzPts val="5400"/>
              <a:buNone/>
              <a:defRPr sz="7200" b="0">
                <a:solidFill>
                  <a:schemeClr val="dk2"/>
                </a:solidFill>
              </a:defRPr>
            </a:lvl4pPr>
            <a:lvl5pPr lvl="4">
              <a:spcBef>
                <a:spcPts val="0"/>
              </a:spcBef>
              <a:spcAft>
                <a:spcPts val="0"/>
              </a:spcAft>
              <a:buClr>
                <a:schemeClr val="dk2"/>
              </a:buClr>
              <a:buSzPts val="5400"/>
              <a:buNone/>
              <a:defRPr sz="7200" b="0">
                <a:solidFill>
                  <a:schemeClr val="dk2"/>
                </a:solidFill>
              </a:defRPr>
            </a:lvl5pPr>
            <a:lvl6pPr lvl="5">
              <a:spcBef>
                <a:spcPts val="0"/>
              </a:spcBef>
              <a:spcAft>
                <a:spcPts val="0"/>
              </a:spcAft>
              <a:buClr>
                <a:schemeClr val="dk2"/>
              </a:buClr>
              <a:buSzPts val="5400"/>
              <a:buNone/>
              <a:defRPr sz="7200" b="0">
                <a:solidFill>
                  <a:schemeClr val="dk2"/>
                </a:solidFill>
              </a:defRPr>
            </a:lvl6pPr>
            <a:lvl7pPr lvl="6">
              <a:spcBef>
                <a:spcPts val="0"/>
              </a:spcBef>
              <a:spcAft>
                <a:spcPts val="0"/>
              </a:spcAft>
              <a:buClr>
                <a:schemeClr val="dk2"/>
              </a:buClr>
              <a:buSzPts val="5400"/>
              <a:buNone/>
              <a:defRPr sz="7200" b="0">
                <a:solidFill>
                  <a:schemeClr val="dk2"/>
                </a:solidFill>
              </a:defRPr>
            </a:lvl7pPr>
            <a:lvl8pPr lvl="7">
              <a:spcBef>
                <a:spcPts val="0"/>
              </a:spcBef>
              <a:spcAft>
                <a:spcPts val="0"/>
              </a:spcAft>
              <a:buClr>
                <a:schemeClr val="dk2"/>
              </a:buClr>
              <a:buSzPts val="5400"/>
              <a:buNone/>
              <a:defRPr sz="7200" b="0">
                <a:solidFill>
                  <a:schemeClr val="dk2"/>
                </a:solidFill>
              </a:defRPr>
            </a:lvl8pPr>
            <a:lvl9pPr lvl="8">
              <a:spcBef>
                <a:spcPts val="0"/>
              </a:spcBef>
              <a:spcAft>
                <a:spcPts val="0"/>
              </a:spcAft>
              <a:buClr>
                <a:schemeClr val="dk2"/>
              </a:buClr>
              <a:buSzPts val="5400"/>
              <a:buNone/>
              <a:defRPr sz="7200" b="0">
                <a:solidFill>
                  <a:schemeClr val="dk2"/>
                </a:solidFill>
              </a:defRPr>
            </a:lvl9pPr>
          </a:lstStyle>
          <a:p>
            <a:endParaRPr/>
          </a:p>
        </p:txBody>
      </p:sp>
      <p:sp>
        <p:nvSpPr>
          <p:cNvPr id="44" name="Google Shape;4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358863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cxnSp>
        <p:nvCxnSpPr>
          <p:cNvPr id="47" name="Google Shape;47;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9" name="Google Shape;49;p9"/>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a:t>
            </a:fld>
            <a:endParaRPr dirty="0">
              <a:solidFill>
                <a:srgbClr val="FFFFFF"/>
              </a:solidFill>
            </a:endParaRPr>
          </a:p>
        </p:txBody>
      </p:sp>
    </p:spTree>
    <p:extLst>
      <p:ext uri="{BB962C8B-B14F-4D97-AF65-F5344CB8AC3E}">
        <p14:creationId xmlns:p14="http://schemas.microsoft.com/office/powerpoint/2010/main" val="119349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399482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57" name="Google Shape;57;p11"/>
          <p:cNvSpPr txBox="1">
            <a:spLocks noGrp="1"/>
          </p:cNvSpPr>
          <p:nvPr>
            <p:ph type="title" hasCustomPrompt="1"/>
          </p:nvPr>
        </p:nvSpPr>
        <p:spPr>
          <a:xfrm>
            <a:off x="415600" y="1739800"/>
            <a:ext cx="113608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7333">
                <a:solidFill>
                  <a:schemeClr val="accent3"/>
                </a:solidFill>
              </a:defRPr>
            </a:lvl1pPr>
            <a:lvl2pPr lvl="1" algn="ctr">
              <a:spcBef>
                <a:spcPts val="0"/>
              </a:spcBef>
              <a:spcAft>
                <a:spcPts val="0"/>
              </a:spcAft>
              <a:buClr>
                <a:schemeClr val="accent3"/>
              </a:buClr>
              <a:buSzPts val="13000"/>
              <a:buNone/>
              <a:defRPr sz="17333">
                <a:solidFill>
                  <a:schemeClr val="accent3"/>
                </a:solidFill>
              </a:defRPr>
            </a:lvl2pPr>
            <a:lvl3pPr lvl="2" algn="ctr">
              <a:spcBef>
                <a:spcPts val="0"/>
              </a:spcBef>
              <a:spcAft>
                <a:spcPts val="0"/>
              </a:spcAft>
              <a:buClr>
                <a:schemeClr val="accent3"/>
              </a:buClr>
              <a:buSzPts val="13000"/>
              <a:buNone/>
              <a:defRPr sz="17333">
                <a:solidFill>
                  <a:schemeClr val="accent3"/>
                </a:solidFill>
              </a:defRPr>
            </a:lvl3pPr>
            <a:lvl4pPr lvl="3" algn="ctr">
              <a:spcBef>
                <a:spcPts val="0"/>
              </a:spcBef>
              <a:spcAft>
                <a:spcPts val="0"/>
              </a:spcAft>
              <a:buClr>
                <a:schemeClr val="accent3"/>
              </a:buClr>
              <a:buSzPts val="13000"/>
              <a:buNone/>
              <a:defRPr sz="17333">
                <a:solidFill>
                  <a:schemeClr val="accent3"/>
                </a:solidFill>
              </a:defRPr>
            </a:lvl4pPr>
            <a:lvl5pPr lvl="4" algn="ctr">
              <a:spcBef>
                <a:spcPts val="0"/>
              </a:spcBef>
              <a:spcAft>
                <a:spcPts val="0"/>
              </a:spcAft>
              <a:buClr>
                <a:schemeClr val="accent3"/>
              </a:buClr>
              <a:buSzPts val="13000"/>
              <a:buNone/>
              <a:defRPr sz="17333">
                <a:solidFill>
                  <a:schemeClr val="accent3"/>
                </a:solidFill>
              </a:defRPr>
            </a:lvl5pPr>
            <a:lvl6pPr lvl="5" algn="ctr">
              <a:spcBef>
                <a:spcPts val="0"/>
              </a:spcBef>
              <a:spcAft>
                <a:spcPts val="0"/>
              </a:spcAft>
              <a:buClr>
                <a:schemeClr val="accent3"/>
              </a:buClr>
              <a:buSzPts val="13000"/>
              <a:buNone/>
              <a:defRPr sz="17333">
                <a:solidFill>
                  <a:schemeClr val="accent3"/>
                </a:solidFill>
              </a:defRPr>
            </a:lvl6pPr>
            <a:lvl7pPr lvl="6" algn="ctr">
              <a:spcBef>
                <a:spcPts val="0"/>
              </a:spcBef>
              <a:spcAft>
                <a:spcPts val="0"/>
              </a:spcAft>
              <a:buClr>
                <a:schemeClr val="accent3"/>
              </a:buClr>
              <a:buSzPts val="13000"/>
              <a:buNone/>
              <a:defRPr sz="17333">
                <a:solidFill>
                  <a:schemeClr val="accent3"/>
                </a:solidFill>
              </a:defRPr>
            </a:lvl7pPr>
            <a:lvl8pPr lvl="7" algn="ctr">
              <a:spcBef>
                <a:spcPts val="0"/>
              </a:spcBef>
              <a:spcAft>
                <a:spcPts val="0"/>
              </a:spcAft>
              <a:buClr>
                <a:schemeClr val="accent3"/>
              </a:buClr>
              <a:buSzPts val="13000"/>
              <a:buNone/>
              <a:defRPr sz="17333">
                <a:solidFill>
                  <a:schemeClr val="accent3"/>
                </a:solidFill>
              </a:defRPr>
            </a:lvl8pPr>
            <a:lvl9pPr lvl="8" algn="ctr">
              <a:spcBef>
                <a:spcPts val="0"/>
              </a:spcBef>
              <a:spcAft>
                <a:spcPts val="0"/>
              </a:spcAft>
              <a:buClr>
                <a:schemeClr val="accent3"/>
              </a:buClr>
              <a:buSzPts val="13000"/>
              <a:buNone/>
              <a:defRPr sz="17333">
                <a:solidFill>
                  <a:schemeClr val="accent3"/>
                </a:solidFill>
              </a:defRPr>
            </a:lvl9pPr>
          </a:lstStyle>
          <a:p>
            <a:r>
              <a:t>xx%</a:t>
            </a:r>
          </a:p>
        </p:txBody>
      </p:sp>
      <p:sp>
        <p:nvSpPr>
          <p:cNvPr id="58" name="Google Shape;58;p11"/>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57484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20216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70841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dirty="0">
              <a:solidFill>
                <a:srgbClr val="A1E8D9"/>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dirty="0">
              <a:solidFill>
                <a:srgbClr val="A1E8D9"/>
              </a:solidFill>
            </a:endParaRPr>
          </a:p>
        </p:txBody>
      </p:sp>
      <p:sp>
        <p:nvSpPr>
          <p:cNvPr id="6" name="Slide Number Placeholder 5"/>
          <p:cNvSpPr>
            <a:spLocks noGrp="1"/>
          </p:cNvSpPr>
          <p:nvPr>
            <p:ph type="sldNum" sz="quarter" idx="12"/>
          </p:nvPr>
        </p:nvSpPr>
        <p:spPr/>
        <p:txBody>
          <a:bodyPr/>
          <a:lstStyle/>
          <a:p>
            <a:fld id="{32888F74-103D-47EF-ADB5-F622D32B8F95}" type="slidenum">
              <a:rPr lang="en-IN" smtClean="0">
                <a:solidFill>
                  <a:srgbClr val="695D46"/>
                </a:solidFill>
              </a:rPr>
              <a:pPr/>
              <a:t>‹#›</a:t>
            </a:fld>
            <a:endParaRPr lang="en-IN" dirty="0">
              <a:solidFill>
                <a:srgbClr val="695D46"/>
              </a:solidFill>
            </a:endParaRPr>
          </a:p>
        </p:txBody>
      </p:sp>
    </p:spTree>
    <p:extLst>
      <p:ext uri="{BB962C8B-B14F-4D97-AF65-F5344CB8AC3E}">
        <p14:creationId xmlns:p14="http://schemas.microsoft.com/office/powerpoint/2010/main" val="395071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chemeClr val="bg1">
            <a:lumMod val="95000"/>
          </a:schemeClr>
        </a:solidFill>
        <a:effectLst/>
      </p:bgPr>
    </p:bg>
    <p:spTree>
      <p:nvGrpSpPr>
        <p:cNvPr id="1" name="Shape 9"/>
        <p:cNvGrpSpPr/>
        <p:nvPr/>
      </p:nvGrpSpPr>
      <p:grpSpPr>
        <a:xfrm>
          <a:off x="0" y="0"/>
          <a:ext cx="0" cy="0"/>
          <a:chOff x="0" y="0"/>
          <a:chExt cx="0" cy="0"/>
        </a:xfrm>
      </p:grpSpPr>
      <p:cxnSp>
        <p:nvCxnSpPr>
          <p:cNvPr id="10" name="Google Shape;10;p2"/>
          <p:cNvCxnSpPr>
            <a:cxnSpLocks/>
          </p:cNvCxnSpPr>
          <p:nvPr/>
        </p:nvCxnSpPr>
        <p:spPr>
          <a:xfrm>
            <a:off x="9391743" y="4849758"/>
            <a:ext cx="652124" cy="0"/>
          </a:xfrm>
          <a:prstGeom prst="straightConnector1">
            <a:avLst/>
          </a:prstGeom>
          <a:noFill/>
          <a:ln w="76200" cap="flat" cmpd="sng">
            <a:solidFill>
              <a:schemeClr val="accent3"/>
            </a:solidFill>
            <a:prstDash val="solid"/>
            <a:round/>
            <a:headEnd type="none" w="sm" len="sm"/>
            <a:tailEnd type="none" w="sm" len="sm"/>
          </a:ln>
        </p:spPr>
      </p:cxnSp>
      <p:cxnSp>
        <p:nvCxnSpPr>
          <p:cNvPr id="11" name="Google Shape;11;p2"/>
          <p:cNvCxnSpPr>
            <a:cxnSpLocks/>
          </p:cNvCxnSpPr>
          <p:nvPr/>
        </p:nvCxnSpPr>
        <p:spPr>
          <a:xfrm>
            <a:off x="2148143" y="4849758"/>
            <a:ext cx="652124" cy="0"/>
          </a:xfrm>
          <a:prstGeom prst="straightConnector1">
            <a:avLst/>
          </a:prstGeom>
          <a:noFill/>
          <a:ln w="76200" cap="flat" cmpd="sng">
            <a:solidFill>
              <a:schemeClr val="accent3"/>
            </a:solidFill>
            <a:prstDash val="solid"/>
            <a:round/>
            <a:headEnd type="none" w="sm" len="sm"/>
            <a:tailEnd type="none" w="sm" len="sm"/>
          </a:ln>
        </p:spPr>
      </p:cxnSp>
      <p:grpSp>
        <p:nvGrpSpPr>
          <p:cNvPr id="2" name="Google Shape;12;p2"/>
          <p:cNvGrpSpPr/>
          <p:nvPr/>
        </p:nvGrpSpPr>
        <p:grpSpPr>
          <a:xfrm>
            <a:off x="1956905" y="2398279"/>
            <a:ext cx="8278181" cy="152267"/>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rgbClr val="6AA84F"/>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rgbClr val="6AA84F"/>
              </a:solidFill>
              <a:prstDash val="solid"/>
              <a:round/>
              <a:headEnd type="none" w="sm" len="sm"/>
              <a:tailEnd type="none" w="sm" len="sm"/>
            </a:ln>
          </p:spPr>
        </p:cxnSp>
      </p:grpSp>
      <p:grpSp>
        <p:nvGrpSpPr>
          <p:cNvPr id="3" name="Google Shape;15;p2"/>
          <p:cNvGrpSpPr/>
          <p:nvPr/>
        </p:nvGrpSpPr>
        <p:grpSpPr>
          <a:xfrm>
            <a:off x="1956914" y="5555171"/>
            <a:ext cx="8278181" cy="152267"/>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rgbClr val="6AA84F"/>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rgbClr val="6AA84F"/>
              </a:solidFill>
              <a:prstDash val="solid"/>
              <a:round/>
              <a:headEnd type="none" w="sm" len="sm"/>
              <a:tailEnd type="none" w="sm" len="sm"/>
            </a:ln>
          </p:spPr>
        </p:cxnSp>
      </p:grpSp>
      <p:sp>
        <p:nvSpPr>
          <p:cNvPr id="18" name="Google Shape;18;p2"/>
          <p:cNvSpPr txBox="1">
            <a:spLocks noGrp="1"/>
          </p:cNvSpPr>
          <p:nvPr userDrawn="1">
            <p:ph type="ctrTitle"/>
          </p:nvPr>
        </p:nvSpPr>
        <p:spPr>
          <a:xfrm>
            <a:off x="1957557" y="2902850"/>
            <a:ext cx="8278220" cy="1271482"/>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3B2082"/>
              </a:buClr>
              <a:buSzPts val="5400"/>
              <a:buNone/>
              <a:defRPr lang="en-IN" sz="4000" b="1" kern="1200" dirty="0">
                <a:solidFill>
                  <a:srgbClr val="3B2082"/>
                </a:solidFill>
                <a:effectLst/>
                <a:latin typeface="Arial Black" panose="020B0A04020102020204" pitchFamily="34" charset="0"/>
                <a:ea typeface="Verdana" panose="020B0604030504040204" pitchFamily="34" charset="0"/>
                <a:cs typeface="Verdana" panose="020B0604030504040204" pitchFamily="34" charset="0"/>
              </a:defRPr>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endParaRPr/>
          </a:p>
        </p:txBody>
      </p:sp>
      <p:sp>
        <p:nvSpPr>
          <p:cNvPr id="19" name="Google Shape;19;p2"/>
          <p:cNvSpPr txBox="1">
            <a:spLocks noGrp="1"/>
          </p:cNvSpPr>
          <p:nvPr userDrawn="1">
            <p:ph type="subTitle" idx="1"/>
          </p:nvPr>
        </p:nvSpPr>
        <p:spPr>
          <a:xfrm>
            <a:off x="3271862" y="4356910"/>
            <a:ext cx="5649542" cy="985696"/>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Century Gothic"/>
              <a:buNone/>
              <a:defRPr sz="3200" b="1" kern="1200" dirty="0">
                <a:solidFill>
                  <a:srgbClr val="6AA84F"/>
                </a:solidFill>
                <a:effectLst/>
                <a:latin typeface="Arial" panose="020B0604020202020204" pitchFamily="34" charset="0"/>
                <a:ea typeface="Open Sans" panose="020B0604020202020204" charset="0"/>
                <a:cs typeface="Century Gothic"/>
                <a:sym typeface="Century Gothic"/>
              </a:defRPr>
            </a:lvl1pPr>
            <a:lvl2pPr lvl="1"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2pPr>
            <a:lvl3pPr lvl="2"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3pPr>
            <a:lvl4pPr lvl="3"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4pPr>
            <a:lvl5pPr lvl="4"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5pPr>
            <a:lvl6pPr lvl="5"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6pPr>
            <a:lvl7pPr lvl="6"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7pPr>
            <a:lvl8pPr lvl="7"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8pPr>
            <a:lvl9pPr lvl="8"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9pPr>
          </a:lstStyle>
          <a:p>
            <a:endParaRPr/>
          </a:p>
        </p:txBody>
      </p:sp>
      <p:grpSp>
        <p:nvGrpSpPr>
          <p:cNvPr id="4" name="Group 23">
            <a:extLst>
              <a:ext uri="{FF2B5EF4-FFF2-40B4-BE49-F238E27FC236}">
                <a16:creationId xmlns:a16="http://schemas.microsoft.com/office/drawing/2014/main" id="{1461F839-B063-425D-8A0E-72440980854D}"/>
              </a:ext>
            </a:extLst>
          </p:cNvPr>
          <p:cNvGrpSpPr/>
          <p:nvPr userDrawn="1"/>
        </p:nvGrpSpPr>
        <p:grpSpPr>
          <a:xfrm>
            <a:off x="5278912" y="424873"/>
            <a:ext cx="1634176" cy="1457190"/>
            <a:chOff x="0" y="0"/>
            <a:chExt cx="2286635" cy="2039261"/>
          </a:xfrm>
        </p:grpSpPr>
        <p:pic>
          <p:nvPicPr>
            <p:cNvPr id="25" name="Picture 24">
              <a:extLst>
                <a:ext uri="{FF2B5EF4-FFF2-40B4-BE49-F238E27FC236}">
                  <a16:creationId xmlns:a16="http://schemas.microsoft.com/office/drawing/2014/main" id="{08546281-F46B-4E6B-8438-4F44E937DB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78226"/>
              <a:ext cx="2286635" cy="661035"/>
            </a:xfrm>
            <a:prstGeom prst="rect">
              <a:avLst/>
            </a:prstGeom>
            <a:noFill/>
            <a:ln>
              <a:noFill/>
            </a:ln>
          </p:spPr>
        </p:pic>
        <p:pic>
          <p:nvPicPr>
            <p:cNvPr id="26" name="Picture 25">
              <a:extLst>
                <a:ext uri="{FF2B5EF4-FFF2-40B4-BE49-F238E27FC236}">
                  <a16:creationId xmlns:a16="http://schemas.microsoft.com/office/drawing/2014/main" id="{7A8E91E0-83B4-45E7-BDB7-FBA973E039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339" y="0"/>
              <a:ext cx="1192530" cy="1139825"/>
            </a:xfrm>
            <a:prstGeom prst="rect">
              <a:avLst/>
            </a:prstGeom>
            <a:noFill/>
            <a:ln>
              <a:noFill/>
            </a:ln>
          </p:spPr>
        </p:pic>
      </p:grpSp>
      <p:sp>
        <p:nvSpPr>
          <p:cNvPr id="5" name="Text Placeholder 4">
            <a:extLst>
              <a:ext uri="{FF2B5EF4-FFF2-40B4-BE49-F238E27FC236}">
                <a16:creationId xmlns:a16="http://schemas.microsoft.com/office/drawing/2014/main" id="{F2869252-31D1-4003-BE43-1421B66D967E}"/>
              </a:ext>
            </a:extLst>
          </p:cNvPr>
          <p:cNvSpPr>
            <a:spLocks noGrp="1"/>
          </p:cNvSpPr>
          <p:nvPr>
            <p:ph type="body" sz="quarter" idx="10" hasCustomPrompt="1"/>
          </p:nvPr>
        </p:nvSpPr>
        <p:spPr>
          <a:xfrm>
            <a:off x="5582952" y="6115792"/>
            <a:ext cx="1082930" cy="255391"/>
          </a:xfrm>
        </p:spPr>
        <p:txBody>
          <a:bodyPr>
            <a:spAutoFit/>
          </a:bodyPr>
          <a:lstStyle>
            <a:lvl1pPr marL="0" indent="0" algn="ctr" defTabSz="914400" rtl="0" eaLnBrk="1" latinLnBrk="0" hangingPunct="1">
              <a:lnSpc>
                <a:spcPct val="113000"/>
              </a:lnSpc>
              <a:spcBef>
                <a:spcPts val="600"/>
              </a:spcBef>
              <a:spcAft>
                <a:spcPts val="600"/>
              </a:spcAft>
              <a:buNone/>
              <a:defRPr lang="en-US" sz="1600" b="1" kern="1200" dirty="0" smtClean="0">
                <a:solidFill>
                  <a:schemeClr val="tx1"/>
                </a:solidFill>
                <a:effectLst/>
                <a:latin typeface="Arial" panose="020B0604020202020204" pitchFamily="34" charset="0"/>
                <a:ea typeface="Arial" panose="020B0604020202020204" pitchFamily="34" charset="0"/>
                <a:cs typeface="+mn-cs"/>
              </a:defRPr>
            </a:lvl1pPr>
            <a:lvl2pPr marL="411480" indent="-228600" algn="ctr" defTabSz="914400" rtl="0" eaLnBrk="1" latinLnBrk="0" hangingPunct="1">
              <a:lnSpc>
                <a:spcPct val="113000"/>
              </a:lnSpc>
              <a:spcBef>
                <a:spcPts val="600"/>
              </a:spcBef>
              <a:spcAft>
                <a:spcPts val="600"/>
              </a:spcAft>
              <a:defRPr lang="en-US" sz="1600" b="1" kern="1200" dirty="0" smtClean="0">
                <a:solidFill>
                  <a:schemeClr val="tx1"/>
                </a:solidFill>
                <a:effectLst/>
                <a:latin typeface="Arial" panose="020B0604020202020204" pitchFamily="34" charset="0"/>
                <a:ea typeface="Arial" panose="020B0604020202020204" pitchFamily="34" charset="0"/>
                <a:cs typeface="+mn-cs"/>
              </a:defRPr>
            </a:lvl2pPr>
            <a:lvl3pPr marL="411480" indent="-228600" algn="ctr" defTabSz="914400" rtl="0" eaLnBrk="1" latinLnBrk="0" hangingPunct="1">
              <a:lnSpc>
                <a:spcPct val="113000"/>
              </a:lnSpc>
              <a:spcBef>
                <a:spcPts val="600"/>
              </a:spcBef>
              <a:spcAft>
                <a:spcPts val="600"/>
              </a:spcAft>
              <a:defRPr lang="en-US" sz="1600" b="1" kern="1200" dirty="0" smtClean="0">
                <a:solidFill>
                  <a:schemeClr val="tx1"/>
                </a:solidFill>
                <a:effectLst/>
                <a:latin typeface="Arial" panose="020B0604020202020204" pitchFamily="34" charset="0"/>
                <a:ea typeface="Arial" panose="020B0604020202020204" pitchFamily="34" charset="0"/>
                <a:cs typeface="+mn-cs"/>
              </a:defRPr>
            </a:lvl3pPr>
            <a:lvl4pPr marL="411480" indent="-228600" algn="ctr" defTabSz="914400" rtl="0" eaLnBrk="1" latinLnBrk="0" hangingPunct="1">
              <a:lnSpc>
                <a:spcPct val="113000"/>
              </a:lnSpc>
              <a:spcBef>
                <a:spcPts val="600"/>
              </a:spcBef>
              <a:spcAft>
                <a:spcPts val="600"/>
              </a:spcAft>
              <a:defRPr lang="en-US" sz="1600" b="1" kern="1200" dirty="0" smtClean="0">
                <a:solidFill>
                  <a:schemeClr val="tx1"/>
                </a:solidFill>
                <a:effectLst/>
                <a:latin typeface="Arial" panose="020B0604020202020204" pitchFamily="34" charset="0"/>
                <a:ea typeface="Arial" panose="020B0604020202020204" pitchFamily="34" charset="0"/>
                <a:cs typeface="+mn-cs"/>
              </a:defRPr>
            </a:lvl4pPr>
            <a:lvl5pPr marL="411480" indent="-228600" algn="ctr" defTabSz="914400" rtl="0" eaLnBrk="1" latinLnBrk="0" hangingPunct="1">
              <a:lnSpc>
                <a:spcPct val="113000"/>
              </a:lnSpc>
              <a:spcBef>
                <a:spcPts val="600"/>
              </a:spcBef>
              <a:spcAft>
                <a:spcPts val="600"/>
              </a:spcAft>
              <a:defRPr lang="en-IN" sz="1600" b="1" kern="1200" dirty="0">
                <a:solidFill>
                  <a:schemeClr val="tx1"/>
                </a:solidFill>
                <a:effectLst/>
                <a:latin typeface="Arial" panose="020B0604020202020204" pitchFamily="34" charset="0"/>
                <a:ea typeface="Arial" panose="020B0604020202020204" pitchFamily="34" charset="0"/>
                <a:cs typeface="+mn-cs"/>
              </a:defRPr>
            </a:lvl5pPr>
          </a:lstStyle>
          <a:p>
            <a:pPr lvl="0"/>
            <a:r>
              <a:rPr lang="en-US"/>
              <a:t>&lt;Date&gt;</a:t>
            </a:r>
            <a:endParaRPr lang="en-IN"/>
          </a:p>
        </p:txBody>
      </p:sp>
    </p:spTree>
    <p:extLst>
      <p:ext uri="{BB962C8B-B14F-4D97-AF65-F5344CB8AC3E}">
        <p14:creationId xmlns:p14="http://schemas.microsoft.com/office/powerpoint/2010/main" val="1751569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pic>
        <p:nvPicPr>
          <p:cNvPr id="25" name="Picture 24">
            <a:extLst>
              <a:ext uri="{FF2B5EF4-FFF2-40B4-BE49-F238E27FC236}">
                <a16:creationId xmlns:a16="http://schemas.microsoft.com/office/drawing/2014/main" id="{08546281-F46B-4E6B-8438-4F44E937DB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5052" y="386031"/>
            <a:ext cx="2179782" cy="630060"/>
          </a:xfrm>
          <a:prstGeom prst="rect">
            <a:avLst/>
          </a:prstGeom>
          <a:noFill/>
          <a:ln>
            <a:noFill/>
          </a:ln>
        </p:spPr>
      </p:pic>
      <p:pic>
        <p:nvPicPr>
          <p:cNvPr id="26" name="Picture 25">
            <a:extLst>
              <a:ext uri="{FF2B5EF4-FFF2-40B4-BE49-F238E27FC236}">
                <a16:creationId xmlns:a16="http://schemas.microsoft.com/office/drawing/2014/main" id="{7A8E91E0-83B4-45E7-BDB7-FBA973E039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6655" y="230450"/>
            <a:ext cx="1158834" cy="1107469"/>
          </a:xfrm>
          <a:prstGeom prst="rect">
            <a:avLst/>
          </a:prstGeom>
          <a:noFill/>
          <a:ln>
            <a:noFill/>
          </a:ln>
        </p:spPr>
      </p:pic>
      <p:sp>
        <p:nvSpPr>
          <p:cNvPr id="12" name="Google Shape;18;p2">
            <a:extLst>
              <a:ext uri="{FF2B5EF4-FFF2-40B4-BE49-F238E27FC236}">
                <a16:creationId xmlns:a16="http://schemas.microsoft.com/office/drawing/2014/main" id="{D834235E-C2C8-4B6F-9C8D-F6E5E364DE28}"/>
              </a:ext>
            </a:extLst>
          </p:cNvPr>
          <p:cNvSpPr txBox="1">
            <a:spLocks noGrp="1"/>
          </p:cNvSpPr>
          <p:nvPr>
            <p:ph type="ctrTitle" hasCustomPrompt="1"/>
          </p:nvPr>
        </p:nvSpPr>
        <p:spPr>
          <a:xfrm>
            <a:off x="469712" y="3376720"/>
            <a:ext cx="8278220" cy="1271482"/>
          </a:xfrm>
          <a:prstGeom prst="rect">
            <a:avLst/>
          </a:prstGeom>
        </p:spPr>
        <p:txBody>
          <a:bodyPr spcFirstLastPara="1" wrap="square" lIns="0" tIns="91425" rIns="91425" bIns="91425" anchor="ctr" anchorCtr="0">
            <a:noAutofit/>
          </a:bodyPr>
          <a:lstStyle>
            <a:lvl1pPr lvl="0" algn="l">
              <a:spcBef>
                <a:spcPts val="0"/>
              </a:spcBef>
              <a:spcAft>
                <a:spcPts val="0"/>
              </a:spcAft>
              <a:buClr>
                <a:srgbClr val="3B2082"/>
              </a:buClr>
              <a:buSzPts val="5400"/>
              <a:buNone/>
              <a:defRPr kumimoji="0" sz="3600" b="1" i="0" u="none" strike="noStrike" kern="1200" cap="none" spc="-150" normalizeH="0" baseline="0" dirty="0">
                <a:ln>
                  <a:noFill/>
                </a:ln>
                <a:solidFill>
                  <a:schemeClr val="accent1"/>
                </a:solidFill>
                <a:effectLst/>
                <a:uLnTx/>
                <a:uFillTx/>
                <a:latin typeface="Arial Black" panose="020B0A04020102020204"/>
                <a:ea typeface="Arial Black" charset="0"/>
                <a:cs typeface="Arial"/>
              </a:defRPr>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r>
              <a:rPr lang="en-GB"/>
              <a:t>CLICK TO ADD</a:t>
            </a:r>
            <a:br>
              <a:rPr lang="en-GB"/>
            </a:br>
            <a:r>
              <a:rPr lang="en-GB"/>
              <a:t>TITLE</a:t>
            </a:r>
            <a:endParaRPr lang="en-IN"/>
          </a:p>
        </p:txBody>
      </p:sp>
      <p:sp>
        <p:nvSpPr>
          <p:cNvPr id="13" name="Text Placeholder 2">
            <a:extLst>
              <a:ext uri="{FF2B5EF4-FFF2-40B4-BE49-F238E27FC236}">
                <a16:creationId xmlns:a16="http://schemas.microsoft.com/office/drawing/2014/main" id="{AB765C7F-0AA0-42EA-B291-528E22BE6979}"/>
              </a:ext>
            </a:extLst>
          </p:cNvPr>
          <p:cNvSpPr>
            <a:spLocks noGrp="1"/>
          </p:cNvSpPr>
          <p:nvPr>
            <p:ph type="body" sz="quarter" idx="10" hasCustomPrompt="1"/>
          </p:nvPr>
        </p:nvSpPr>
        <p:spPr>
          <a:xfrm>
            <a:off x="506656" y="3050321"/>
            <a:ext cx="8278220" cy="461635"/>
          </a:xfrm>
        </p:spPr>
        <p:txBody>
          <a:bodyPr spcFirstLastPara="1" vert="horz" wrap="square" lIns="0" tIns="91425" rIns="91425" bIns="91425" rtlCol="0" anchor="ctr" anchorCtr="0">
            <a:noAutofit/>
          </a:bodyPr>
          <a:lstStyle>
            <a:lvl1pPr>
              <a:defRPr lang="en-GB" sz="2000" b="1" dirty="0">
                <a:solidFill>
                  <a:schemeClr val="accent2"/>
                </a:solidFill>
              </a:defRPr>
            </a:lvl1pPr>
          </a:lstStyle>
          <a:p>
            <a:pPr marL="0" lvl="0">
              <a:spcAft>
                <a:spcPts val="0"/>
              </a:spcAft>
              <a:buClr>
                <a:srgbClr val="3B2082"/>
              </a:buClr>
              <a:buSzPts val="5400"/>
              <a:buNone/>
            </a:pPr>
            <a:r>
              <a:rPr lang="en-GB" sz="1800"/>
              <a:t>Click To Add Title</a:t>
            </a:r>
          </a:p>
        </p:txBody>
      </p:sp>
      <p:sp>
        <p:nvSpPr>
          <p:cNvPr id="14" name="Text Placeholder 4">
            <a:extLst>
              <a:ext uri="{FF2B5EF4-FFF2-40B4-BE49-F238E27FC236}">
                <a16:creationId xmlns:a16="http://schemas.microsoft.com/office/drawing/2014/main" id="{2BEE0F89-415F-4FAC-B182-E5A3168D8AB4}"/>
              </a:ext>
            </a:extLst>
          </p:cNvPr>
          <p:cNvSpPr>
            <a:spLocks noGrp="1"/>
          </p:cNvSpPr>
          <p:nvPr>
            <p:ph type="body" sz="quarter" idx="11" hasCustomPrompt="1"/>
          </p:nvPr>
        </p:nvSpPr>
        <p:spPr>
          <a:xfrm>
            <a:off x="506655" y="5875642"/>
            <a:ext cx="1848615" cy="553998"/>
          </a:xfrm>
        </p:spPr>
        <p:txBody>
          <a:bodyPr spcFirstLastPara="1" vert="horz" wrap="square" lIns="0" tIns="91425" rIns="91425" bIns="91425" rtlCol="0" anchor="ctr" anchorCtr="0">
            <a:noAutofit/>
          </a:bodyPr>
          <a:lstStyle>
            <a:lvl1pPr>
              <a:defRPr lang="en-IN" sz="1800" dirty="0"/>
            </a:lvl1pPr>
          </a:lstStyle>
          <a:p>
            <a:pPr lvl="0">
              <a:spcAft>
                <a:spcPts val="0"/>
              </a:spcAft>
              <a:buClr>
                <a:srgbClr val="3B2082"/>
              </a:buClr>
              <a:buSzPts val="5400"/>
              <a:buNone/>
            </a:pPr>
            <a:r>
              <a:rPr lang="en-US"/>
              <a:t>&lt;Date&gt;</a:t>
            </a:r>
            <a:endParaRPr lang="en-IN"/>
          </a:p>
        </p:txBody>
      </p:sp>
    </p:spTree>
    <p:extLst>
      <p:ext uri="{BB962C8B-B14F-4D97-AF65-F5344CB8AC3E}">
        <p14:creationId xmlns:p14="http://schemas.microsoft.com/office/powerpoint/2010/main" val="2073033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8421" y="3429000"/>
            <a:ext cx="6705600" cy="1213672"/>
          </a:xfrm>
          <a:prstGeom prst="rect">
            <a:avLst/>
          </a:prstGeom>
        </p:spPr>
        <p:txBody>
          <a:bodyPr/>
          <a:lstStyle>
            <a:lvl1pPr>
              <a:lnSpc>
                <a:spcPct val="100000"/>
              </a:lnSpc>
              <a:defRPr sz="2400" cap="none" baseline="0">
                <a:solidFill>
                  <a:schemeClr val="bg1"/>
                </a:solidFill>
              </a:defRPr>
            </a:lvl1pPr>
          </a:lstStyle>
          <a:p>
            <a:r>
              <a:rPr lang="en-US"/>
              <a:t>Divider</a:t>
            </a:r>
          </a:p>
        </p:txBody>
      </p:sp>
      <p:pic>
        <p:nvPicPr>
          <p:cNvPr id="2" name="Accenture_Technology_WHITE"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798" y="6252578"/>
            <a:ext cx="2023200" cy="324696"/>
          </a:xfrm>
          <a:prstGeom prst="rect">
            <a:avLst/>
          </a:prstGeom>
        </p:spPr>
      </p:pic>
      <p:pic>
        <p:nvPicPr>
          <p:cNvPr id="18" name="Accenture_Strategy_WHITEOUT" hidden="1"/>
          <p:cNvPicPr>
            <a:picLocks noChangeAspect="1"/>
          </p:cNvPicPr>
          <p:nvPr userDrawn="1"/>
        </p:nvPicPr>
        <p:blipFill>
          <a:blip r:embed="rId3"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45018" y="6243522"/>
            <a:ext cx="1728810" cy="328803"/>
          </a:xfrm>
          <a:prstGeom prst="rect">
            <a:avLst/>
          </a:prstGeom>
        </p:spPr>
      </p:pic>
      <p:pic>
        <p:nvPicPr>
          <p:cNvPr id="5" name="Accenture_Strategy_WHITE"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018" y="6243676"/>
            <a:ext cx="1728000" cy="328649"/>
          </a:xfrm>
          <a:prstGeom prst="rect">
            <a:avLst/>
          </a:prstGeom>
        </p:spPr>
      </p:pic>
      <p:pic>
        <p:nvPicPr>
          <p:cNvPr id="28" name="Accenture_Operations_WHITEOUT" hidden="1"/>
          <p:cNvPicPr>
            <a:picLocks noChangeAspect="1"/>
          </p:cNvPicPr>
          <p:nvPr userDrawn="1"/>
        </p:nvPicPr>
        <p:blipFill>
          <a:blip r:embed="rId5"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46538" y="6249458"/>
            <a:ext cx="1972800" cy="326942"/>
          </a:xfrm>
          <a:prstGeom prst="rect">
            <a:avLst/>
          </a:prstGeom>
        </p:spPr>
      </p:pic>
      <p:pic>
        <p:nvPicPr>
          <p:cNvPr id="7" name="Accenture_Operations_WHITE"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46538" y="6249458"/>
            <a:ext cx="1972800" cy="326942"/>
          </a:xfrm>
          <a:prstGeom prst="rect">
            <a:avLst/>
          </a:prstGeom>
        </p:spPr>
      </p:pic>
      <p:pic>
        <p:nvPicPr>
          <p:cNvPr id="30" name="Accenture_Mobility_WHITEOUT" hidden="1"/>
          <p:cNvPicPr>
            <a:picLocks noChangeAspect="1"/>
          </p:cNvPicPr>
          <p:nvPr userDrawn="1"/>
        </p:nvPicPr>
        <p:blipFill>
          <a:blip r:embed="rId7"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4963" y="6341042"/>
            <a:ext cx="2044800" cy="362152"/>
          </a:xfrm>
          <a:prstGeom prst="rect">
            <a:avLst/>
          </a:prstGeom>
        </p:spPr>
      </p:pic>
      <p:pic>
        <p:nvPicPr>
          <p:cNvPr id="12" name="Accenture_Mobility_WHITE" hidden="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34963" y="6341042"/>
            <a:ext cx="2044800" cy="362152"/>
          </a:xfrm>
          <a:prstGeom prst="rect">
            <a:avLst/>
          </a:prstGeom>
        </p:spPr>
      </p:pic>
      <p:pic>
        <p:nvPicPr>
          <p:cNvPr id="29" name="Accenture_Interactive_WHITEOUT" hidden="1"/>
          <p:cNvPicPr>
            <a:picLocks noChangeAspect="1"/>
          </p:cNvPicPr>
          <p:nvPr userDrawn="1"/>
        </p:nvPicPr>
        <p:blipFill>
          <a:blip r:embed="rId9"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8" y="6341000"/>
            <a:ext cx="2041200" cy="360863"/>
          </a:xfrm>
          <a:prstGeom prst="rect">
            <a:avLst/>
          </a:prstGeom>
        </p:spPr>
      </p:pic>
      <p:pic>
        <p:nvPicPr>
          <p:cNvPr id="10" name="Accenture_Interactive_WHITE" hidden="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38798" y="6341000"/>
            <a:ext cx="2041200" cy="360863"/>
          </a:xfrm>
          <a:prstGeom prst="rect">
            <a:avLst/>
          </a:prstGeom>
        </p:spPr>
      </p:pic>
      <p:pic>
        <p:nvPicPr>
          <p:cNvPr id="27" name="Accenture_Analytics_WHITEOUT" hidden="1"/>
          <p:cNvPicPr>
            <a:picLocks noChangeAspect="1"/>
          </p:cNvPicPr>
          <p:nvPr userDrawn="1"/>
        </p:nvPicPr>
        <p:blipFill>
          <a:blip r:embed="rId11"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8" y="6338829"/>
            <a:ext cx="2023200" cy="362168"/>
          </a:xfrm>
          <a:prstGeom prst="rect">
            <a:avLst/>
          </a:prstGeom>
        </p:spPr>
      </p:pic>
      <p:pic>
        <p:nvPicPr>
          <p:cNvPr id="6" name="Accenture_Analytics_WHITE" hidden="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38798" y="6338829"/>
            <a:ext cx="2023200" cy="362168"/>
          </a:xfrm>
          <a:prstGeom prst="rect">
            <a:avLst/>
          </a:prstGeom>
        </p:spPr>
      </p:pic>
      <p:pic>
        <p:nvPicPr>
          <p:cNvPr id="16" name="Accenture_Digital_WHITEOUT" hidden="1"/>
          <p:cNvPicPr>
            <a:picLocks noChangeAspect="1"/>
          </p:cNvPicPr>
          <p:nvPr userDrawn="1"/>
        </p:nvPicPr>
        <p:blipFill>
          <a:blip r:embed="rId13"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6280" y="6246019"/>
            <a:ext cx="1545637" cy="331832"/>
          </a:xfrm>
          <a:prstGeom prst="rect">
            <a:avLst/>
          </a:prstGeom>
        </p:spPr>
      </p:pic>
      <p:pic>
        <p:nvPicPr>
          <p:cNvPr id="8" name="Accenture_Digital_WHITE" hidden="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36280" y="6246285"/>
            <a:ext cx="1544400" cy="331566"/>
          </a:xfrm>
          <a:prstGeom prst="rect">
            <a:avLst/>
          </a:prstGeom>
        </p:spPr>
      </p:pic>
      <p:pic>
        <p:nvPicPr>
          <p:cNvPr id="15" name="Accenture_Consulting_WHITEOUT" hidden="1"/>
          <p:cNvPicPr>
            <a:picLocks noChangeAspect="1"/>
          </p:cNvPicPr>
          <p:nvPr userDrawn="1"/>
        </p:nvPicPr>
        <p:blipFill>
          <a:blip r:embed="rId15"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9" y="6244783"/>
            <a:ext cx="1942440" cy="330692"/>
          </a:xfrm>
          <a:prstGeom prst="rect">
            <a:avLst/>
          </a:prstGeom>
        </p:spPr>
      </p:pic>
      <p:pic>
        <p:nvPicPr>
          <p:cNvPr id="4" name="Accenture_Consulting_WHITE" hidden="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37239" y="6244518"/>
            <a:ext cx="1944000" cy="330957"/>
          </a:xfrm>
          <a:prstGeom prst="rect">
            <a:avLst/>
          </a:prstGeom>
        </p:spPr>
      </p:pic>
      <p:grpSp>
        <p:nvGrpSpPr>
          <p:cNvPr id="9" name="Accenture_Master" hidden="1"/>
          <p:cNvGrpSpPr/>
          <p:nvPr userDrawn="1"/>
        </p:nvGrpSpPr>
        <p:grpSpPr>
          <a:xfrm>
            <a:off x="345019" y="6246662"/>
            <a:ext cx="957526" cy="277705"/>
            <a:chOff x="457202" y="420673"/>
            <a:chExt cx="2182661" cy="633434"/>
          </a:xfrm>
        </p:grpSpPr>
        <p:sp>
          <p:nvSpPr>
            <p:cNvPr id="24" name="Freeform 6"/>
            <p:cNvSpPr>
              <a:spLocks noEditPoints="1"/>
            </p:cNvSpPr>
            <p:nvPr userDrawn="1"/>
          </p:nvSpPr>
          <p:spPr bwMode="auto">
            <a:xfrm>
              <a:off x="457202" y="668790"/>
              <a:ext cx="2182661" cy="385317"/>
            </a:xfrm>
            <a:custGeom>
              <a:avLst/>
              <a:gdLst>
                <a:gd name="T0" fmla="*/ 35 w 765"/>
                <a:gd name="T1" fmla="*/ 118 h 135"/>
                <a:gd name="T2" fmla="*/ 56 w 765"/>
                <a:gd name="T3" fmla="*/ 88 h 135"/>
                <a:gd name="T4" fmla="*/ 78 w 765"/>
                <a:gd name="T5" fmla="*/ 62 h 135"/>
                <a:gd name="T6" fmla="*/ 4 w 765"/>
                <a:gd name="T7" fmla="*/ 62 h 135"/>
                <a:gd name="T8" fmla="*/ 42 w 765"/>
                <a:gd name="T9" fmla="*/ 47 h 135"/>
                <a:gd name="T10" fmla="*/ 56 w 765"/>
                <a:gd name="T11" fmla="*/ 75 h 135"/>
                <a:gd name="T12" fmla="*/ 30 w 765"/>
                <a:gd name="T13" fmla="*/ 135 h 135"/>
                <a:gd name="T14" fmla="*/ 56 w 765"/>
                <a:gd name="T15" fmla="*/ 121 h 135"/>
                <a:gd name="T16" fmla="*/ 78 w 765"/>
                <a:gd name="T17" fmla="*/ 132 h 135"/>
                <a:gd name="T18" fmla="*/ 132 w 765"/>
                <a:gd name="T19" fmla="*/ 47 h 135"/>
                <a:gd name="T20" fmla="*/ 154 w 765"/>
                <a:gd name="T21" fmla="*/ 118 h 135"/>
                <a:gd name="T22" fmla="*/ 171 w 765"/>
                <a:gd name="T23" fmla="*/ 130 h 135"/>
                <a:gd name="T24" fmla="*/ 88 w 765"/>
                <a:gd name="T25" fmla="*/ 78 h 135"/>
                <a:gd name="T26" fmla="*/ 172 w 765"/>
                <a:gd name="T27" fmla="*/ 67 h 135"/>
                <a:gd name="T28" fmla="*/ 236 w 765"/>
                <a:gd name="T29" fmla="*/ 67 h 135"/>
                <a:gd name="T30" fmla="*/ 202 w 765"/>
                <a:gd name="T31" fmla="*/ 74 h 135"/>
                <a:gd name="T32" fmla="*/ 260 w 765"/>
                <a:gd name="T33" fmla="*/ 116 h 135"/>
                <a:gd name="T34" fmla="*/ 231 w 765"/>
                <a:gd name="T35" fmla="*/ 135 h 135"/>
                <a:gd name="T36" fmla="*/ 223 w 765"/>
                <a:gd name="T37" fmla="*/ 31 h 135"/>
                <a:gd name="T38" fmla="*/ 236 w 765"/>
                <a:gd name="T39" fmla="*/ 67 h 135"/>
                <a:gd name="T40" fmla="*/ 291 w 765"/>
                <a:gd name="T41" fmla="*/ 63 h 135"/>
                <a:gd name="T42" fmla="*/ 327 w 765"/>
                <a:gd name="T43" fmla="*/ 63 h 135"/>
                <a:gd name="T44" fmla="*/ 349 w 765"/>
                <a:gd name="T45" fmla="*/ 71 h 135"/>
                <a:gd name="T46" fmla="*/ 269 w 765"/>
                <a:gd name="T47" fmla="*/ 77 h 135"/>
                <a:gd name="T48" fmla="*/ 347 w 765"/>
                <a:gd name="T49" fmla="*/ 131 h 135"/>
                <a:gd name="T50" fmla="*/ 328 w 765"/>
                <a:gd name="T51" fmla="*/ 118 h 135"/>
                <a:gd name="T52" fmla="*/ 349 w 765"/>
                <a:gd name="T53" fmla="*/ 77 h 135"/>
                <a:gd name="T54" fmla="*/ 418 w 765"/>
                <a:gd name="T55" fmla="*/ 76 h 135"/>
                <a:gd name="T56" fmla="*/ 408 w 765"/>
                <a:gd name="T57" fmla="*/ 52 h 135"/>
                <a:gd name="T58" fmla="*/ 384 w 765"/>
                <a:gd name="T59" fmla="*/ 132 h 135"/>
                <a:gd name="T60" fmla="*/ 361 w 765"/>
                <a:gd name="T61" fmla="*/ 33 h 135"/>
                <a:gd name="T62" fmla="*/ 384 w 765"/>
                <a:gd name="T63" fmla="*/ 51 h 135"/>
                <a:gd name="T64" fmla="*/ 414 w 765"/>
                <a:gd name="T65" fmla="*/ 31 h 135"/>
                <a:gd name="T66" fmla="*/ 441 w 765"/>
                <a:gd name="T67" fmla="*/ 132 h 135"/>
                <a:gd name="T68" fmla="*/ 489 w 765"/>
                <a:gd name="T69" fmla="*/ 49 h 135"/>
                <a:gd name="T70" fmla="*/ 505 w 765"/>
                <a:gd name="T71" fmla="*/ 118 h 135"/>
                <a:gd name="T72" fmla="*/ 516 w 765"/>
                <a:gd name="T73" fmla="*/ 133 h 135"/>
                <a:gd name="T74" fmla="*/ 466 w 765"/>
                <a:gd name="T75" fmla="*/ 107 h 135"/>
                <a:gd name="T76" fmla="*/ 447 w 765"/>
                <a:gd name="T77" fmla="*/ 49 h 135"/>
                <a:gd name="T78" fmla="*/ 466 w 765"/>
                <a:gd name="T79" fmla="*/ 33 h 135"/>
                <a:gd name="T80" fmla="*/ 489 w 765"/>
                <a:gd name="T81" fmla="*/ 0 h 135"/>
                <a:gd name="T82" fmla="*/ 519 w 765"/>
                <a:gd name="T83" fmla="*/ 33 h 135"/>
                <a:gd name="T84" fmla="*/ 489 w 765"/>
                <a:gd name="T85" fmla="*/ 49 h 135"/>
                <a:gd name="T86" fmla="*/ 586 w 765"/>
                <a:gd name="T87" fmla="*/ 114 h 135"/>
                <a:gd name="T88" fmla="*/ 556 w 765"/>
                <a:gd name="T89" fmla="*/ 135 h 135"/>
                <a:gd name="T90" fmla="*/ 529 w 765"/>
                <a:gd name="T91" fmla="*/ 33 h 135"/>
                <a:gd name="T92" fmla="*/ 552 w 765"/>
                <a:gd name="T93" fmla="*/ 90 h 135"/>
                <a:gd name="T94" fmla="*/ 563 w 765"/>
                <a:gd name="T95" fmla="*/ 113 h 135"/>
                <a:gd name="T96" fmla="*/ 586 w 765"/>
                <a:gd name="T97" fmla="*/ 33 h 135"/>
                <a:gd name="T98" fmla="*/ 609 w 765"/>
                <a:gd name="T99" fmla="*/ 132 h 135"/>
                <a:gd name="T100" fmla="*/ 647 w 765"/>
                <a:gd name="T101" fmla="*/ 89 h 135"/>
                <a:gd name="T102" fmla="*/ 624 w 765"/>
                <a:gd name="T103" fmla="*/ 132 h 135"/>
                <a:gd name="T104" fmla="*/ 647 w 765"/>
                <a:gd name="T105" fmla="*/ 33 h 135"/>
                <a:gd name="T106" fmla="*/ 648 w 765"/>
                <a:gd name="T107" fmla="*/ 51 h 135"/>
                <a:gd name="T108" fmla="*/ 680 w 765"/>
                <a:gd name="T109" fmla="*/ 55 h 135"/>
                <a:gd name="T110" fmla="*/ 743 w 765"/>
                <a:gd name="T111" fmla="*/ 63 h 135"/>
                <a:gd name="T112" fmla="*/ 726 w 765"/>
                <a:gd name="T113" fmla="*/ 45 h 135"/>
                <a:gd name="T114" fmla="*/ 765 w 765"/>
                <a:gd name="T115" fmla="*/ 77 h 135"/>
                <a:gd name="T116" fmla="*/ 727 w 765"/>
                <a:gd name="T117" fmla="*/ 31 h 135"/>
                <a:gd name="T118" fmla="*/ 735 w 765"/>
                <a:gd name="T119" fmla="*/ 135 h 135"/>
                <a:gd name="T120" fmla="*/ 763 w 765"/>
                <a:gd name="T121" fmla="*/ 115 h 135"/>
                <a:gd name="T122" fmla="*/ 706 w 765"/>
                <a:gd name="T123" fmla="*/ 7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5" h="135">
                  <a:moveTo>
                    <a:pt x="56" y="88"/>
                  </a:moveTo>
                  <a:cubicBezTo>
                    <a:pt x="56" y="101"/>
                    <a:pt x="51" y="118"/>
                    <a:pt x="35" y="118"/>
                  </a:cubicBezTo>
                  <a:cubicBezTo>
                    <a:pt x="28" y="118"/>
                    <a:pt x="23" y="114"/>
                    <a:pt x="23" y="106"/>
                  </a:cubicBezTo>
                  <a:cubicBezTo>
                    <a:pt x="23" y="91"/>
                    <a:pt x="45" y="88"/>
                    <a:pt x="56" y="88"/>
                  </a:cubicBezTo>
                  <a:close/>
                  <a:moveTo>
                    <a:pt x="78" y="132"/>
                  </a:moveTo>
                  <a:cubicBezTo>
                    <a:pt x="78" y="62"/>
                    <a:pt x="78" y="62"/>
                    <a:pt x="78" y="62"/>
                  </a:cubicBezTo>
                  <a:cubicBezTo>
                    <a:pt x="78" y="38"/>
                    <a:pt x="63" y="31"/>
                    <a:pt x="42" y="31"/>
                  </a:cubicBezTo>
                  <a:cubicBezTo>
                    <a:pt x="21" y="31"/>
                    <a:pt x="4" y="39"/>
                    <a:pt x="4" y="62"/>
                  </a:cubicBezTo>
                  <a:cubicBezTo>
                    <a:pt x="27" y="62"/>
                    <a:pt x="27" y="62"/>
                    <a:pt x="27" y="62"/>
                  </a:cubicBezTo>
                  <a:cubicBezTo>
                    <a:pt x="27" y="52"/>
                    <a:pt x="32" y="47"/>
                    <a:pt x="42" y="47"/>
                  </a:cubicBezTo>
                  <a:cubicBezTo>
                    <a:pt x="53" y="47"/>
                    <a:pt x="56" y="55"/>
                    <a:pt x="56" y="65"/>
                  </a:cubicBezTo>
                  <a:cubicBezTo>
                    <a:pt x="56" y="75"/>
                    <a:pt x="56" y="75"/>
                    <a:pt x="56" y="75"/>
                  </a:cubicBezTo>
                  <a:cubicBezTo>
                    <a:pt x="33" y="76"/>
                    <a:pt x="0" y="79"/>
                    <a:pt x="0" y="109"/>
                  </a:cubicBezTo>
                  <a:cubicBezTo>
                    <a:pt x="0" y="125"/>
                    <a:pt x="14" y="135"/>
                    <a:pt x="30" y="135"/>
                  </a:cubicBezTo>
                  <a:cubicBezTo>
                    <a:pt x="41" y="135"/>
                    <a:pt x="51" y="131"/>
                    <a:pt x="56" y="121"/>
                  </a:cubicBezTo>
                  <a:cubicBezTo>
                    <a:pt x="56" y="121"/>
                    <a:pt x="56" y="121"/>
                    <a:pt x="56" y="121"/>
                  </a:cubicBezTo>
                  <a:cubicBezTo>
                    <a:pt x="56" y="132"/>
                    <a:pt x="56" y="132"/>
                    <a:pt x="56" y="132"/>
                  </a:cubicBezTo>
                  <a:lnTo>
                    <a:pt x="78" y="132"/>
                  </a:lnTo>
                  <a:close/>
                  <a:moveTo>
                    <a:pt x="147" y="67"/>
                  </a:moveTo>
                  <a:cubicBezTo>
                    <a:pt x="147" y="57"/>
                    <a:pt x="144" y="47"/>
                    <a:pt x="132" y="47"/>
                  </a:cubicBezTo>
                  <a:cubicBezTo>
                    <a:pt x="117" y="47"/>
                    <a:pt x="113" y="62"/>
                    <a:pt x="113" y="74"/>
                  </a:cubicBezTo>
                  <a:cubicBezTo>
                    <a:pt x="113" y="99"/>
                    <a:pt x="128" y="118"/>
                    <a:pt x="154" y="118"/>
                  </a:cubicBezTo>
                  <a:cubicBezTo>
                    <a:pt x="160" y="118"/>
                    <a:pt x="165" y="118"/>
                    <a:pt x="171" y="116"/>
                  </a:cubicBezTo>
                  <a:cubicBezTo>
                    <a:pt x="171" y="130"/>
                    <a:pt x="171" y="130"/>
                    <a:pt x="171" y="130"/>
                  </a:cubicBezTo>
                  <a:cubicBezTo>
                    <a:pt x="161" y="133"/>
                    <a:pt x="151" y="135"/>
                    <a:pt x="142" y="135"/>
                  </a:cubicBezTo>
                  <a:cubicBezTo>
                    <a:pt x="106" y="135"/>
                    <a:pt x="88" y="113"/>
                    <a:pt x="88" y="78"/>
                  </a:cubicBezTo>
                  <a:cubicBezTo>
                    <a:pt x="88" y="49"/>
                    <a:pt x="104" y="31"/>
                    <a:pt x="134" y="31"/>
                  </a:cubicBezTo>
                  <a:cubicBezTo>
                    <a:pt x="158" y="31"/>
                    <a:pt x="172" y="42"/>
                    <a:pt x="172" y="67"/>
                  </a:cubicBezTo>
                  <a:lnTo>
                    <a:pt x="147" y="67"/>
                  </a:lnTo>
                  <a:close/>
                  <a:moveTo>
                    <a:pt x="236" y="67"/>
                  </a:moveTo>
                  <a:cubicBezTo>
                    <a:pt x="236" y="57"/>
                    <a:pt x="233" y="47"/>
                    <a:pt x="221" y="47"/>
                  </a:cubicBezTo>
                  <a:cubicBezTo>
                    <a:pt x="206" y="47"/>
                    <a:pt x="202" y="62"/>
                    <a:pt x="202" y="74"/>
                  </a:cubicBezTo>
                  <a:cubicBezTo>
                    <a:pt x="202" y="99"/>
                    <a:pt x="217" y="118"/>
                    <a:pt x="243" y="118"/>
                  </a:cubicBezTo>
                  <a:cubicBezTo>
                    <a:pt x="249" y="118"/>
                    <a:pt x="254" y="118"/>
                    <a:pt x="260" y="116"/>
                  </a:cubicBezTo>
                  <a:cubicBezTo>
                    <a:pt x="260" y="130"/>
                    <a:pt x="260" y="130"/>
                    <a:pt x="260" y="130"/>
                  </a:cubicBezTo>
                  <a:cubicBezTo>
                    <a:pt x="250" y="133"/>
                    <a:pt x="241" y="135"/>
                    <a:pt x="231" y="135"/>
                  </a:cubicBezTo>
                  <a:cubicBezTo>
                    <a:pt x="195" y="135"/>
                    <a:pt x="177" y="113"/>
                    <a:pt x="177" y="78"/>
                  </a:cubicBezTo>
                  <a:cubicBezTo>
                    <a:pt x="177" y="49"/>
                    <a:pt x="193" y="31"/>
                    <a:pt x="223" y="31"/>
                  </a:cubicBezTo>
                  <a:cubicBezTo>
                    <a:pt x="247" y="31"/>
                    <a:pt x="261" y="42"/>
                    <a:pt x="261" y="67"/>
                  </a:cubicBezTo>
                  <a:lnTo>
                    <a:pt x="236" y="67"/>
                  </a:lnTo>
                  <a:close/>
                  <a:moveTo>
                    <a:pt x="327" y="63"/>
                  </a:moveTo>
                  <a:cubicBezTo>
                    <a:pt x="291" y="63"/>
                    <a:pt x="291" y="63"/>
                    <a:pt x="291" y="63"/>
                  </a:cubicBezTo>
                  <a:cubicBezTo>
                    <a:pt x="292" y="53"/>
                    <a:pt x="300" y="45"/>
                    <a:pt x="310" y="45"/>
                  </a:cubicBezTo>
                  <a:cubicBezTo>
                    <a:pt x="320" y="45"/>
                    <a:pt x="327" y="52"/>
                    <a:pt x="327" y="63"/>
                  </a:cubicBezTo>
                  <a:close/>
                  <a:moveTo>
                    <a:pt x="349" y="77"/>
                  </a:moveTo>
                  <a:cubicBezTo>
                    <a:pt x="349" y="71"/>
                    <a:pt x="349" y="71"/>
                    <a:pt x="349" y="71"/>
                  </a:cubicBezTo>
                  <a:cubicBezTo>
                    <a:pt x="349" y="47"/>
                    <a:pt x="337" y="31"/>
                    <a:pt x="311" y="31"/>
                  </a:cubicBezTo>
                  <a:cubicBezTo>
                    <a:pt x="282" y="31"/>
                    <a:pt x="269" y="49"/>
                    <a:pt x="269" y="77"/>
                  </a:cubicBezTo>
                  <a:cubicBezTo>
                    <a:pt x="269" y="110"/>
                    <a:pt x="283" y="135"/>
                    <a:pt x="319" y="135"/>
                  </a:cubicBezTo>
                  <a:cubicBezTo>
                    <a:pt x="328" y="135"/>
                    <a:pt x="338" y="134"/>
                    <a:pt x="347" y="131"/>
                  </a:cubicBezTo>
                  <a:cubicBezTo>
                    <a:pt x="347" y="115"/>
                    <a:pt x="347" y="115"/>
                    <a:pt x="347" y="115"/>
                  </a:cubicBezTo>
                  <a:cubicBezTo>
                    <a:pt x="341" y="117"/>
                    <a:pt x="334" y="118"/>
                    <a:pt x="328" y="118"/>
                  </a:cubicBezTo>
                  <a:cubicBezTo>
                    <a:pt x="305" y="118"/>
                    <a:pt x="290" y="98"/>
                    <a:pt x="290" y="77"/>
                  </a:cubicBezTo>
                  <a:lnTo>
                    <a:pt x="349" y="77"/>
                  </a:lnTo>
                  <a:close/>
                  <a:moveTo>
                    <a:pt x="418" y="132"/>
                  </a:moveTo>
                  <a:cubicBezTo>
                    <a:pt x="418" y="76"/>
                    <a:pt x="418" y="76"/>
                    <a:pt x="418" y="76"/>
                  </a:cubicBezTo>
                  <a:cubicBezTo>
                    <a:pt x="418" y="71"/>
                    <a:pt x="418" y="58"/>
                    <a:pt x="414" y="54"/>
                  </a:cubicBezTo>
                  <a:cubicBezTo>
                    <a:pt x="413" y="53"/>
                    <a:pt x="410" y="52"/>
                    <a:pt x="408" y="52"/>
                  </a:cubicBezTo>
                  <a:cubicBezTo>
                    <a:pt x="391" y="52"/>
                    <a:pt x="384" y="76"/>
                    <a:pt x="384" y="89"/>
                  </a:cubicBezTo>
                  <a:cubicBezTo>
                    <a:pt x="384" y="132"/>
                    <a:pt x="384" y="132"/>
                    <a:pt x="384" y="132"/>
                  </a:cubicBezTo>
                  <a:cubicBezTo>
                    <a:pt x="361" y="132"/>
                    <a:pt x="361" y="132"/>
                    <a:pt x="361" y="132"/>
                  </a:cubicBezTo>
                  <a:cubicBezTo>
                    <a:pt x="361" y="33"/>
                    <a:pt x="361" y="33"/>
                    <a:pt x="361" y="33"/>
                  </a:cubicBezTo>
                  <a:cubicBezTo>
                    <a:pt x="384" y="33"/>
                    <a:pt x="384" y="33"/>
                    <a:pt x="384" y="33"/>
                  </a:cubicBezTo>
                  <a:cubicBezTo>
                    <a:pt x="384" y="51"/>
                    <a:pt x="384" y="51"/>
                    <a:pt x="384" y="51"/>
                  </a:cubicBezTo>
                  <a:cubicBezTo>
                    <a:pt x="385" y="51"/>
                    <a:pt x="385" y="51"/>
                    <a:pt x="385" y="51"/>
                  </a:cubicBezTo>
                  <a:cubicBezTo>
                    <a:pt x="390" y="39"/>
                    <a:pt x="400" y="31"/>
                    <a:pt x="414" y="31"/>
                  </a:cubicBezTo>
                  <a:cubicBezTo>
                    <a:pt x="433" y="31"/>
                    <a:pt x="441" y="46"/>
                    <a:pt x="441" y="63"/>
                  </a:cubicBezTo>
                  <a:cubicBezTo>
                    <a:pt x="441" y="132"/>
                    <a:pt x="441" y="132"/>
                    <a:pt x="441" y="132"/>
                  </a:cubicBezTo>
                  <a:lnTo>
                    <a:pt x="418" y="132"/>
                  </a:lnTo>
                  <a:close/>
                  <a:moveTo>
                    <a:pt x="489" y="49"/>
                  </a:moveTo>
                  <a:cubicBezTo>
                    <a:pt x="489" y="96"/>
                    <a:pt x="489" y="96"/>
                    <a:pt x="489" y="96"/>
                  </a:cubicBezTo>
                  <a:cubicBezTo>
                    <a:pt x="489" y="108"/>
                    <a:pt x="491" y="118"/>
                    <a:pt x="505" y="118"/>
                  </a:cubicBezTo>
                  <a:cubicBezTo>
                    <a:pt x="509" y="118"/>
                    <a:pt x="512" y="118"/>
                    <a:pt x="516" y="117"/>
                  </a:cubicBezTo>
                  <a:cubicBezTo>
                    <a:pt x="516" y="133"/>
                    <a:pt x="516" y="133"/>
                    <a:pt x="516" y="133"/>
                  </a:cubicBezTo>
                  <a:cubicBezTo>
                    <a:pt x="510" y="134"/>
                    <a:pt x="503" y="135"/>
                    <a:pt x="497" y="135"/>
                  </a:cubicBezTo>
                  <a:cubicBezTo>
                    <a:pt x="477" y="135"/>
                    <a:pt x="466" y="128"/>
                    <a:pt x="466" y="107"/>
                  </a:cubicBezTo>
                  <a:cubicBezTo>
                    <a:pt x="466" y="49"/>
                    <a:pt x="466" y="49"/>
                    <a:pt x="466" y="49"/>
                  </a:cubicBezTo>
                  <a:cubicBezTo>
                    <a:pt x="447" y="49"/>
                    <a:pt x="447" y="49"/>
                    <a:pt x="447" y="49"/>
                  </a:cubicBezTo>
                  <a:cubicBezTo>
                    <a:pt x="447" y="33"/>
                    <a:pt x="447" y="33"/>
                    <a:pt x="447" y="33"/>
                  </a:cubicBezTo>
                  <a:cubicBezTo>
                    <a:pt x="466" y="33"/>
                    <a:pt x="466" y="33"/>
                    <a:pt x="466" y="33"/>
                  </a:cubicBezTo>
                  <a:cubicBezTo>
                    <a:pt x="466" y="9"/>
                    <a:pt x="466" y="9"/>
                    <a:pt x="466" y="9"/>
                  </a:cubicBezTo>
                  <a:cubicBezTo>
                    <a:pt x="489" y="0"/>
                    <a:pt x="489" y="0"/>
                    <a:pt x="489" y="0"/>
                  </a:cubicBezTo>
                  <a:cubicBezTo>
                    <a:pt x="489" y="33"/>
                    <a:pt x="489" y="33"/>
                    <a:pt x="489" y="33"/>
                  </a:cubicBezTo>
                  <a:cubicBezTo>
                    <a:pt x="519" y="33"/>
                    <a:pt x="519" y="33"/>
                    <a:pt x="519" y="33"/>
                  </a:cubicBezTo>
                  <a:cubicBezTo>
                    <a:pt x="519" y="49"/>
                    <a:pt x="519" y="49"/>
                    <a:pt x="519" y="49"/>
                  </a:cubicBezTo>
                  <a:lnTo>
                    <a:pt x="489" y="49"/>
                  </a:lnTo>
                  <a:close/>
                  <a:moveTo>
                    <a:pt x="586" y="132"/>
                  </a:moveTo>
                  <a:cubicBezTo>
                    <a:pt x="586" y="114"/>
                    <a:pt x="586" y="114"/>
                    <a:pt x="586" y="114"/>
                  </a:cubicBezTo>
                  <a:cubicBezTo>
                    <a:pt x="586" y="114"/>
                    <a:pt x="586" y="114"/>
                    <a:pt x="586" y="114"/>
                  </a:cubicBezTo>
                  <a:cubicBezTo>
                    <a:pt x="580" y="126"/>
                    <a:pt x="570" y="135"/>
                    <a:pt x="556" y="135"/>
                  </a:cubicBezTo>
                  <a:cubicBezTo>
                    <a:pt x="537" y="135"/>
                    <a:pt x="529" y="119"/>
                    <a:pt x="529" y="102"/>
                  </a:cubicBezTo>
                  <a:cubicBezTo>
                    <a:pt x="529" y="33"/>
                    <a:pt x="529" y="33"/>
                    <a:pt x="529" y="33"/>
                  </a:cubicBezTo>
                  <a:cubicBezTo>
                    <a:pt x="552" y="33"/>
                    <a:pt x="552" y="33"/>
                    <a:pt x="552" y="33"/>
                  </a:cubicBezTo>
                  <a:cubicBezTo>
                    <a:pt x="552" y="90"/>
                    <a:pt x="552" y="90"/>
                    <a:pt x="552" y="90"/>
                  </a:cubicBezTo>
                  <a:cubicBezTo>
                    <a:pt x="552" y="95"/>
                    <a:pt x="552" y="107"/>
                    <a:pt x="556" y="111"/>
                  </a:cubicBezTo>
                  <a:cubicBezTo>
                    <a:pt x="558" y="113"/>
                    <a:pt x="560" y="113"/>
                    <a:pt x="563" y="113"/>
                  </a:cubicBezTo>
                  <a:cubicBezTo>
                    <a:pt x="579" y="113"/>
                    <a:pt x="586" y="89"/>
                    <a:pt x="586" y="76"/>
                  </a:cubicBezTo>
                  <a:cubicBezTo>
                    <a:pt x="586" y="33"/>
                    <a:pt x="586" y="33"/>
                    <a:pt x="586" y="33"/>
                  </a:cubicBezTo>
                  <a:cubicBezTo>
                    <a:pt x="609" y="33"/>
                    <a:pt x="609" y="33"/>
                    <a:pt x="609" y="33"/>
                  </a:cubicBezTo>
                  <a:cubicBezTo>
                    <a:pt x="609" y="132"/>
                    <a:pt x="609" y="132"/>
                    <a:pt x="609" y="132"/>
                  </a:cubicBezTo>
                  <a:lnTo>
                    <a:pt x="586" y="132"/>
                  </a:lnTo>
                  <a:close/>
                  <a:moveTo>
                    <a:pt x="647" y="89"/>
                  </a:moveTo>
                  <a:cubicBezTo>
                    <a:pt x="647" y="132"/>
                    <a:pt x="647" y="132"/>
                    <a:pt x="647" y="132"/>
                  </a:cubicBezTo>
                  <a:cubicBezTo>
                    <a:pt x="624" y="132"/>
                    <a:pt x="624" y="132"/>
                    <a:pt x="624" y="132"/>
                  </a:cubicBezTo>
                  <a:cubicBezTo>
                    <a:pt x="624" y="33"/>
                    <a:pt x="624" y="33"/>
                    <a:pt x="624" y="33"/>
                  </a:cubicBezTo>
                  <a:cubicBezTo>
                    <a:pt x="647" y="33"/>
                    <a:pt x="647" y="33"/>
                    <a:pt x="647" y="33"/>
                  </a:cubicBezTo>
                  <a:cubicBezTo>
                    <a:pt x="647" y="51"/>
                    <a:pt x="647" y="51"/>
                    <a:pt x="647" y="51"/>
                  </a:cubicBezTo>
                  <a:cubicBezTo>
                    <a:pt x="648" y="51"/>
                    <a:pt x="648" y="51"/>
                    <a:pt x="648" y="51"/>
                  </a:cubicBezTo>
                  <a:cubicBezTo>
                    <a:pt x="655" y="37"/>
                    <a:pt x="663" y="31"/>
                    <a:pt x="680" y="31"/>
                  </a:cubicBezTo>
                  <a:cubicBezTo>
                    <a:pt x="680" y="55"/>
                    <a:pt x="680" y="55"/>
                    <a:pt x="680" y="55"/>
                  </a:cubicBezTo>
                  <a:cubicBezTo>
                    <a:pt x="656" y="55"/>
                    <a:pt x="647" y="65"/>
                    <a:pt x="647" y="89"/>
                  </a:cubicBezTo>
                  <a:close/>
                  <a:moveTo>
                    <a:pt x="743" y="63"/>
                  </a:moveTo>
                  <a:cubicBezTo>
                    <a:pt x="707" y="63"/>
                    <a:pt x="707" y="63"/>
                    <a:pt x="707" y="63"/>
                  </a:cubicBezTo>
                  <a:cubicBezTo>
                    <a:pt x="708" y="53"/>
                    <a:pt x="715" y="45"/>
                    <a:pt x="726" y="45"/>
                  </a:cubicBezTo>
                  <a:cubicBezTo>
                    <a:pt x="736" y="45"/>
                    <a:pt x="743" y="52"/>
                    <a:pt x="743" y="63"/>
                  </a:cubicBezTo>
                  <a:close/>
                  <a:moveTo>
                    <a:pt x="765" y="77"/>
                  </a:moveTo>
                  <a:cubicBezTo>
                    <a:pt x="765" y="71"/>
                    <a:pt x="765" y="71"/>
                    <a:pt x="765" y="71"/>
                  </a:cubicBezTo>
                  <a:cubicBezTo>
                    <a:pt x="765" y="47"/>
                    <a:pt x="753" y="31"/>
                    <a:pt x="727" y="31"/>
                  </a:cubicBezTo>
                  <a:cubicBezTo>
                    <a:pt x="698" y="31"/>
                    <a:pt x="685" y="49"/>
                    <a:pt x="685" y="77"/>
                  </a:cubicBezTo>
                  <a:cubicBezTo>
                    <a:pt x="685" y="110"/>
                    <a:pt x="699" y="135"/>
                    <a:pt x="735" y="135"/>
                  </a:cubicBezTo>
                  <a:cubicBezTo>
                    <a:pt x="744" y="135"/>
                    <a:pt x="754" y="134"/>
                    <a:pt x="763" y="131"/>
                  </a:cubicBezTo>
                  <a:cubicBezTo>
                    <a:pt x="763" y="115"/>
                    <a:pt x="763" y="115"/>
                    <a:pt x="763" y="115"/>
                  </a:cubicBezTo>
                  <a:cubicBezTo>
                    <a:pt x="757" y="117"/>
                    <a:pt x="750" y="118"/>
                    <a:pt x="744" y="118"/>
                  </a:cubicBezTo>
                  <a:cubicBezTo>
                    <a:pt x="721" y="118"/>
                    <a:pt x="706" y="98"/>
                    <a:pt x="706" y="77"/>
                  </a:cubicBezTo>
                  <a:lnTo>
                    <a:pt x="765" y="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25" name="Freeform 24"/>
            <p:cNvSpPr/>
            <p:nvPr/>
          </p:nvSpPr>
          <p:spPr>
            <a:xfrm>
              <a:off x="1739049" y="420673"/>
              <a:ext cx="210120" cy="21513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11" name="Group 10" hidden="1"/>
          <p:cNvGrpSpPr>
            <a:grpSpLocks noChangeAspect="1"/>
          </p:cNvGrpSpPr>
          <p:nvPr userDrawn="1"/>
        </p:nvGrpSpPr>
        <p:grpSpPr bwMode="auto">
          <a:xfrm>
            <a:off x="336907" y="342900"/>
            <a:ext cx="2298344" cy="2346169"/>
            <a:chOff x="1292" y="-440"/>
            <a:chExt cx="5094" cy="5200"/>
          </a:xfrm>
        </p:grpSpPr>
        <p:sp>
          <p:nvSpPr>
            <p:cNvPr id="21" name="Freeform 11"/>
            <p:cNvSpPr>
              <a:spLocks/>
            </p:cNvSpPr>
            <p:nvPr userDrawn="1"/>
          </p:nvSpPr>
          <p:spPr bwMode="auto">
            <a:xfrm>
              <a:off x="1292" y="-440"/>
              <a:ext cx="5094" cy="3130"/>
            </a:xfrm>
            <a:custGeom>
              <a:avLst/>
              <a:gdLst>
                <a:gd name="T0" fmla="*/ 2495 w 2495"/>
                <a:gd name="T1" fmla="*/ 1532 h 1532"/>
                <a:gd name="T2" fmla="*/ 2495 w 2495"/>
                <a:gd name="T3" fmla="*/ 1013 h 1532"/>
                <a:gd name="T4" fmla="*/ 0 w 2495"/>
                <a:gd name="T5" fmla="*/ 0 h 1532"/>
                <a:gd name="T6" fmla="*/ 0 w 2495"/>
                <a:gd name="T7" fmla="*/ 565 h 1532"/>
                <a:gd name="T8" fmla="*/ 2494 w 2495"/>
                <a:gd name="T9" fmla="*/ 1532 h 1532"/>
                <a:gd name="T10" fmla="*/ 2495 w 2495"/>
                <a:gd name="T11" fmla="*/ 1532 h 1532"/>
              </a:gdLst>
              <a:ahLst/>
              <a:cxnLst>
                <a:cxn ang="0">
                  <a:pos x="T0" y="T1"/>
                </a:cxn>
                <a:cxn ang="0">
                  <a:pos x="T2" y="T3"/>
                </a:cxn>
                <a:cxn ang="0">
                  <a:pos x="T4" y="T5"/>
                </a:cxn>
                <a:cxn ang="0">
                  <a:pos x="T6" y="T7"/>
                </a:cxn>
                <a:cxn ang="0">
                  <a:pos x="T8" y="T9"/>
                </a:cxn>
                <a:cxn ang="0">
                  <a:pos x="T10" y="T11"/>
                </a:cxn>
              </a:cxnLst>
              <a:rect l="0" t="0" r="r" b="b"/>
              <a:pathLst>
                <a:path w="2495" h="1532">
                  <a:moveTo>
                    <a:pt x="2495" y="1532"/>
                  </a:moveTo>
                  <a:cubicBezTo>
                    <a:pt x="2495" y="1013"/>
                    <a:pt x="2495" y="1013"/>
                    <a:pt x="2495" y="1013"/>
                  </a:cubicBezTo>
                  <a:cubicBezTo>
                    <a:pt x="0" y="0"/>
                    <a:pt x="0" y="0"/>
                    <a:pt x="0" y="0"/>
                  </a:cubicBezTo>
                  <a:cubicBezTo>
                    <a:pt x="0" y="565"/>
                    <a:pt x="0" y="565"/>
                    <a:pt x="0" y="565"/>
                  </a:cubicBezTo>
                  <a:cubicBezTo>
                    <a:pt x="812" y="880"/>
                    <a:pt x="1906" y="1304"/>
                    <a:pt x="2494" y="1532"/>
                  </a:cubicBezTo>
                  <a:lnTo>
                    <a:pt x="2495" y="1532"/>
                  </a:lnTo>
                  <a:close/>
                </a:path>
              </a:pathLst>
            </a:custGeom>
            <a:gradFill flip="none" rotWithShape="1">
              <a:gsLst>
                <a:gs pos="0">
                  <a:schemeClr val="accent1"/>
                </a:gs>
                <a:gs pos="100000">
                  <a:schemeClr val="accent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22" name="Freeform 12"/>
            <p:cNvSpPr>
              <a:spLocks/>
            </p:cNvSpPr>
            <p:nvPr userDrawn="1"/>
          </p:nvSpPr>
          <p:spPr bwMode="auto">
            <a:xfrm>
              <a:off x="1292" y="1644"/>
              <a:ext cx="5094" cy="3116"/>
            </a:xfrm>
            <a:custGeom>
              <a:avLst/>
              <a:gdLst>
                <a:gd name="T0" fmla="*/ 0 w 2495"/>
                <a:gd name="T1" fmla="*/ 961 h 1525"/>
                <a:gd name="T2" fmla="*/ 0 w 2495"/>
                <a:gd name="T3" fmla="*/ 961 h 1525"/>
                <a:gd name="T4" fmla="*/ 0 w 2495"/>
                <a:gd name="T5" fmla="*/ 1525 h 1525"/>
                <a:gd name="T6" fmla="*/ 2495 w 2495"/>
                <a:gd name="T7" fmla="*/ 512 h 1525"/>
                <a:gd name="T8" fmla="*/ 2495 w 2495"/>
                <a:gd name="T9" fmla="*/ 0 h 1525"/>
                <a:gd name="T10" fmla="*/ 0 w 2495"/>
                <a:gd name="T11" fmla="*/ 961 h 1525"/>
              </a:gdLst>
              <a:ahLst/>
              <a:cxnLst>
                <a:cxn ang="0">
                  <a:pos x="T0" y="T1"/>
                </a:cxn>
                <a:cxn ang="0">
                  <a:pos x="T2" y="T3"/>
                </a:cxn>
                <a:cxn ang="0">
                  <a:pos x="T4" y="T5"/>
                </a:cxn>
                <a:cxn ang="0">
                  <a:pos x="T6" y="T7"/>
                </a:cxn>
                <a:cxn ang="0">
                  <a:pos x="T8" y="T9"/>
                </a:cxn>
                <a:cxn ang="0">
                  <a:pos x="T10" y="T11"/>
                </a:cxn>
              </a:cxnLst>
              <a:rect l="0" t="0" r="r" b="b"/>
              <a:pathLst>
                <a:path w="2495" h="1525">
                  <a:moveTo>
                    <a:pt x="0" y="961"/>
                  </a:moveTo>
                  <a:cubicBezTo>
                    <a:pt x="0" y="961"/>
                    <a:pt x="0" y="961"/>
                    <a:pt x="0" y="961"/>
                  </a:cubicBezTo>
                  <a:cubicBezTo>
                    <a:pt x="0" y="1525"/>
                    <a:pt x="0" y="1525"/>
                    <a:pt x="0" y="1525"/>
                  </a:cubicBezTo>
                  <a:cubicBezTo>
                    <a:pt x="2495" y="512"/>
                    <a:pt x="2495" y="512"/>
                    <a:pt x="2495" y="512"/>
                  </a:cubicBezTo>
                  <a:cubicBezTo>
                    <a:pt x="2495" y="0"/>
                    <a:pt x="2495" y="0"/>
                    <a:pt x="2495" y="0"/>
                  </a:cubicBezTo>
                  <a:lnTo>
                    <a:pt x="0" y="961"/>
                  </a:lnTo>
                  <a:close/>
                </a:path>
              </a:pathLst>
            </a:custGeom>
            <a:gradFill>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grpSp>
      <p:sp>
        <p:nvSpPr>
          <p:cNvPr id="33" name="TextBox 32">
            <a:extLst>
              <a:ext uri="{FF2B5EF4-FFF2-40B4-BE49-F238E27FC236}">
                <a16:creationId xmlns:a16="http://schemas.microsoft.com/office/drawing/2014/main" id="{B0CCFE21-82F2-4C54-9EF5-982A8609BFCC}"/>
              </a:ext>
            </a:extLst>
          </p:cNvPr>
          <p:cNvSpPr txBox="1"/>
          <p:nvPr userDrawn="1"/>
        </p:nvSpPr>
        <p:spPr>
          <a:xfrm>
            <a:off x="10554349" y="6431966"/>
            <a:ext cx="1041344" cy="169277"/>
          </a:xfrm>
          <a:prstGeom prst="rect">
            <a:avLst/>
          </a:prstGeom>
          <a:noFill/>
        </p:spPr>
        <p:txBody>
          <a:bodyPr wrap="square" lIns="0" tIns="0" rIns="0" bIns="0" rtlCol="0" anchor="b">
            <a:noAutofit/>
          </a:bodyPr>
          <a:lstStyle/>
          <a:p>
            <a:pPr algn="r"/>
            <a:fld id="{989496C2-B50A-F244-A0A1-E3849033C8B1}" type="slidenum">
              <a:rPr lang="en-GB" sz="900" smtClean="0">
                <a:solidFill>
                  <a:prstClr val="white">
                    <a:lumMod val="95000"/>
                  </a:prstClr>
                </a:solidFill>
              </a:rPr>
              <a:pPr algn="r"/>
              <a:t>‹#›</a:t>
            </a:fld>
            <a:endParaRPr lang="en-GB" sz="1100" dirty="0">
              <a:solidFill>
                <a:prstClr val="white">
                  <a:lumMod val="95000"/>
                </a:prstClr>
              </a:solidFill>
            </a:endParaRPr>
          </a:p>
        </p:txBody>
      </p:sp>
    </p:spTree>
    <p:extLst>
      <p:ext uri="{BB962C8B-B14F-4D97-AF65-F5344CB8AC3E}">
        <p14:creationId xmlns:p14="http://schemas.microsoft.com/office/powerpoint/2010/main" val="19672948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8421" y="3429000"/>
            <a:ext cx="6705600" cy="1213672"/>
          </a:xfrm>
          <a:prstGeom prst="rect">
            <a:avLst/>
          </a:prstGeom>
        </p:spPr>
        <p:txBody>
          <a:bodyPr/>
          <a:lstStyle>
            <a:lvl1pPr>
              <a:lnSpc>
                <a:spcPct val="100000"/>
              </a:lnSpc>
              <a:defRPr sz="2400" cap="none" baseline="0">
                <a:solidFill>
                  <a:schemeClr val="bg1"/>
                </a:solidFill>
              </a:defRPr>
            </a:lvl1pPr>
          </a:lstStyle>
          <a:p>
            <a:r>
              <a:rPr lang="en-US"/>
              <a:t>Divider</a:t>
            </a:r>
          </a:p>
        </p:txBody>
      </p:sp>
      <p:pic>
        <p:nvPicPr>
          <p:cNvPr id="2" name="Accenture_Technology_WHITE"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798" y="6252578"/>
            <a:ext cx="2023200" cy="324696"/>
          </a:xfrm>
          <a:prstGeom prst="rect">
            <a:avLst/>
          </a:prstGeom>
        </p:spPr>
      </p:pic>
      <p:pic>
        <p:nvPicPr>
          <p:cNvPr id="18" name="Accenture_Strategy_WHITEOUT" hidden="1"/>
          <p:cNvPicPr>
            <a:picLocks noChangeAspect="1"/>
          </p:cNvPicPr>
          <p:nvPr userDrawn="1"/>
        </p:nvPicPr>
        <p:blipFill>
          <a:blip r:embed="rId3"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45018" y="6243522"/>
            <a:ext cx="1728810" cy="328803"/>
          </a:xfrm>
          <a:prstGeom prst="rect">
            <a:avLst/>
          </a:prstGeom>
        </p:spPr>
      </p:pic>
      <p:pic>
        <p:nvPicPr>
          <p:cNvPr id="5" name="Accenture_Strategy_WHITE"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018" y="6243676"/>
            <a:ext cx="1728000" cy="328649"/>
          </a:xfrm>
          <a:prstGeom prst="rect">
            <a:avLst/>
          </a:prstGeom>
        </p:spPr>
      </p:pic>
      <p:pic>
        <p:nvPicPr>
          <p:cNvPr id="28" name="Accenture_Operations_WHITEOUT" hidden="1"/>
          <p:cNvPicPr>
            <a:picLocks noChangeAspect="1"/>
          </p:cNvPicPr>
          <p:nvPr userDrawn="1"/>
        </p:nvPicPr>
        <p:blipFill>
          <a:blip r:embed="rId5"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46538" y="6249458"/>
            <a:ext cx="1972800" cy="326942"/>
          </a:xfrm>
          <a:prstGeom prst="rect">
            <a:avLst/>
          </a:prstGeom>
        </p:spPr>
      </p:pic>
      <p:pic>
        <p:nvPicPr>
          <p:cNvPr id="7" name="Accenture_Operations_WHITE"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46538" y="6249458"/>
            <a:ext cx="1972800" cy="326942"/>
          </a:xfrm>
          <a:prstGeom prst="rect">
            <a:avLst/>
          </a:prstGeom>
        </p:spPr>
      </p:pic>
      <p:pic>
        <p:nvPicPr>
          <p:cNvPr id="30" name="Accenture_Mobility_WHITEOUT" hidden="1"/>
          <p:cNvPicPr>
            <a:picLocks noChangeAspect="1"/>
          </p:cNvPicPr>
          <p:nvPr userDrawn="1"/>
        </p:nvPicPr>
        <p:blipFill>
          <a:blip r:embed="rId7"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4963" y="6341042"/>
            <a:ext cx="2044800" cy="362152"/>
          </a:xfrm>
          <a:prstGeom prst="rect">
            <a:avLst/>
          </a:prstGeom>
        </p:spPr>
      </p:pic>
      <p:pic>
        <p:nvPicPr>
          <p:cNvPr id="12" name="Accenture_Mobility_WHITE" hidden="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34963" y="6341042"/>
            <a:ext cx="2044800" cy="362152"/>
          </a:xfrm>
          <a:prstGeom prst="rect">
            <a:avLst/>
          </a:prstGeom>
        </p:spPr>
      </p:pic>
      <p:pic>
        <p:nvPicPr>
          <p:cNvPr id="29" name="Accenture_Interactive_WHITEOUT" hidden="1"/>
          <p:cNvPicPr>
            <a:picLocks noChangeAspect="1"/>
          </p:cNvPicPr>
          <p:nvPr userDrawn="1"/>
        </p:nvPicPr>
        <p:blipFill>
          <a:blip r:embed="rId9"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8" y="6341000"/>
            <a:ext cx="2041200" cy="360863"/>
          </a:xfrm>
          <a:prstGeom prst="rect">
            <a:avLst/>
          </a:prstGeom>
        </p:spPr>
      </p:pic>
      <p:pic>
        <p:nvPicPr>
          <p:cNvPr id="10" name="Accenture_Interactive_WHITE" hidden="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38798" y="6341000"/>
            <a:ext cx="2041200" cy="360863"/>
          </a:xfrm>
          <a:prstGeom prst="rect">
            <a:avLst/>
          </a:prstGeom>
        </p:spPr>
      </p:pic>
      <p:pic>
        <p:nvPicPr>
          <p:cNvPr id="27" name="Accenture_Analytics_WHITEOUT" hidden="1"/>
          <p:cNvPicPr>
            <a:picLocks noChangeAspect="1"/>
          </p:cNvPicPr>
          <p:nvPr userDrawn="1"/>
        </p:nvPicPr>
        <p:blipFill>
          <a:blip r:embed="rId11"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8" y="6338829"/>
            <a:ext cx="2023200" cy="362168"/>
          </a:xfrm>
          <a:prstGeom prst="rect">
            <a:avLst/>
          </a:prstGeom>
        </p:spPr>
      </p:pic>
      <p:pic>
        <p:nvPicPr>
          <p:cNvPr id="6" name="Accenture_Analytics_WHITE" hidden="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38798" y="6338829"/>
            <a:ext cx="2023200" cy="362168"/>
          </a:xfrm>
          <a:prstGeom prst="rect">
            <a:avLst/>
          </a:prstGeom>
        </p:spPr>
      </p:pic>
      <p:pic>
        <p:nvPicPr>
          <p:cNvPr id="16" name="Accenture_Digital_WHITEOUT" hidden="1"/>
          <p:cNvPicPr>
            <a:picLocks noChangeAspect="1"/>
          </p:cNvPicPr>
          <p:nvPr userDrawn="1"/>
        </p:nvPicPr>
        <p:blipFill>
          <a:blip r:embed="rId13"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6280" y="6246019"/>
            <a:ext cx="1545637" cy="331832"/>
          </a:xfrm>
          <a:prstGeom prst="rect">
            <a:avLst/>
          </a:prstGeom>
        </p:spPr>
      </p:pic>
      <p:pic>
        <p:nvPicPr>
          <p:cNvPr id="8" name="Accenture_Digital_WHITE" hidden="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36280" y="6246285"/>
            <a:ext cx="1544400" cy="331566"/>
          </a:xfrm>
          <a:prstGeom prst="rect">
            <a:avLst/>
          </a:prstGeom>
        </p:spPr>
      </p:pic>
      <p:pic>
        <p:nvPicPr>
          <p:cNvPr id="15" name="Accenture_Consulting_WHITEOUT" hidden="1"/>
          <p:cNvPicPr>
            <a:picLocks noChangeAspect="1"/>
          </p:cNvPicPr>
          <p:nvPr userDrawn="1"/>
        </p:nvPicPr>
        <p:blipFill>
          <a:blip r:embed="rId15"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9" y="6244783"/>
            <a:ext cx="1942440" cy="330692"/>
          </a:xfrm>
          <a:prstGeom prst="rect">
            <a:avLst/>
          </a:prstGeom>
        </p:spPr>
      </p:pic>
      <p:pic>
        <p:nvPicPr>
          <p:cNvPr id="4" name="Accenture_Consulting_WHITE" hidden="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37239" y="6244518"/>
            <a:ext cx="1944000" cy="330957"/>
          </a:xfrm>
          <a:prstGeom prst="rect">
            <a:avLst/>
          </a:prstGeom>
        </p:spPr>
      </p:pic>
      <p:grpSp>
        <p:nvGrpSpPr>
          <p:cNvPr id="9" name="Accenture_Master" hidden="1"/>
          <p:cNvGrpSpPr/>
          <p:nvPr userDrawn="1"/>
        </p:nvGrpSpPr>
        <p:grpSpPr>
          <a:xfrm>
            <a:off x="345019" y="6246662"/>
            <a:ext cx="957526" cy="277705"/>
            <a:chOff x="457202" y="420673"/>
            <a:chExt cx="2182661" cy="633434"/>
          </a:xfrm>
        </p:grpSpPr>
        <p:sp>
          <p:nvSpPr>
            <p:cNvPr id="24" name="Freeform 6"/>
            <p:cNvSpPr>
              <a:spLocks noEditPoints="1"/>
            </p:cNvSpPr>
            <p:nvPr userDrawn="1"/>
          </p:nvSpPr>
          <p:spPr bwMode="auto">
            <a:xfrm>
              <a:off x="457202" y="668790"/>
              <a:ext cx="2182661" cy="385317"/>
            </a:xfrm>
            <a:custGeom>
              <a:avLst/>
              <a:gdLst>
                <a:gd name="T0" fmla="*/ 35 w 765"/>
                <a:gd name="T1" fmla="*/ 118 h 135"/>
                <a:gd name="T2" fmla="*/ 56 w 765"/>
                <a:gd name="T3" fmla="*/ 88 h 135"/>
                <a:gd name="T4" fmla="*/ 78 w 765"/>
                <a:gd name="T5" fmla="*/ 62 h 135"/>
                <a:gd name="T6" fmla="*/ 4 w 765"/>
                <a:gd name="T7" fmla="*/ 62 h 135"/>
                <a:gd name="T8" fmla="*/ 42 w 765"/>
                <a:gd name="T9" fmla="*/ 47 h 135"/>
                <a:gd name="T10" fmla="*/ 56 w 765"/>
                <a:gd name="T11" fmla="*/ 75 h 135"/>
                <a:gd name="T12" fmla="*/ 30 w 765"/>
                <a:gd name="T13" fmla="*/ 135 h 135"/>
                <a:gd name="T14" fmla="*/ 56 w 765"/>
                <a:gd name="T15" fmla="*/ 121 h 135"/>
                <a:gd name="T16" fmla="*/ 78 w 765"/>
                <a:gd name="T17" fmla="*/ 132 h 135"/>
                <a:gd name="T18" fmla="*/ 132 w 765"/>
                <a:gd name="T19" fmla="*/ 47 h 135"/>
                <a:gd name="T20" fmla="*/ 154 w 765"/>
                <a:gd name="T21" fmla="*/ 118 h 135"/>
                <a:gd name="T22" fmla="*/ 171 w 765"/>
                <a:gd name="T23" fmla="*/ 130 h 135"/>
                <a:gd name="T24" fmla="*/ 88 w 765"/>
                <a:gd name="T25" fmla="*/ 78 h 135"/>
                <a:gd name="T26" fmla="*/ 172 w 765"/>
                <a:gd name="T27" fmla="*/ 67 h 135"/>
                <a:gd name="T28" fmla="*/ 236 w 765"/>
                <a:gd name="T29" fmla="*/ 67 h 135"/>
                <a:gd name="T30" fmla="*/ 202 w 765"/>
                <a:gd name="T31" fmla="*/ 74 h 135"/>
                <a:gd name="T32" fmla="*/ 260 w 765"/>
                <a:gd name="T33" fmla="*/ 116 h 135"/>
                <a:gd name="T34" fmla="*/ 231 w 765"/>
                <a:gd name="T35" fmla="*/ 135 h 135"/>
                <a:gd name="T36" fmla="*/ 223 w 765"/>
                <a:gd name="T37" fmla="*/ 31 h 135"/>
                <a:gd name="T38" fmla="*/ 236 w 765"/>
                <a:gd name="T39" fmla="*/ 67 h 135"/>
                <a:gd name="T40" fmla="*/ 291 w 765"/>
                <a:gd name="T41" fmla="*/ 63 h 135"/>
                <a:gd name="T42" fmla="*/ 327 w 765"/>
                <a:gd name="T43" fmla="*/ 63 h 135"/>
                <a:gd name="T44" fmla="*/ 349 w 765"/>
                <a:gd name="T45" fmla="*/ 71 h 135"/>
                <a:gd name="T46" fmla="*/ 269 w 765"/>
                <a:gd name="T47" fmla="*/ 77 h 135"/>
                <a:gd name="T48" fmla="*/ 347 w 765"/>
                <a:gd name="T49" fmla="*/ 131 h 135"/>
                <a:gd name="T50" fmla="*/ 328 w 765"/>
                <a:gd name="T51" fmla="*/ 118 h 135"/>
                <a:gd name="T52" fmla="*/ 349 w 765"/>
                <a:gd name="T53" fmla="*/ 77 h 135"/>
                <a:gd name="T54" fmla="*/ 418 w 765"/>
                <a:gd name="T55" fmla="*/ 76 h 135"/>
                <a:gd name="T56" fmla="*/ 408 w 765"/>
                <a:gd name="T57" fmla="*/ 52 h 135"/>
                <a:gd name="T58" fmla="*/ 384 w 765"/>
                <a:gd name="T59" fmla="*/ 132 h 135"/>
                <a:gd name="T60" fmla="*/ 361 w 765"/>
                <a:gd name="T61" fmla="*/ 33 h 135"/>
                <a:gd name="T62" fmla="*/ 384 w 765"/>
                <a:gd name="T63" fmla="*/ 51 h 135"/>
                <a:gd name="T64" fmla="*/ 414 w 765"/>
                <a:gd name="T65" fmla="*/ 31 h 135"/>
                <a:gd name="T66" fmla="*/ 441 w 765"/>
                <a:gd name="T67" fmla="*/ 132 h 135"/>
                <a:gd name="T68" fmla="*/ 489 w 765"/>
                <a:gd name="T69" fmla="*/ 49 h 135"/>
                <a:gd name="T70" fmla="*/ 505 w 765"/>
                <a:gd name="T71" fmla="*/ 118 h 135"/>
                <a:gd name="T72" fmla="*/ 516 w 765"/>
                <a:gd name="T73" fmla="*/ 133 h 135"/>
                <a:gd name="T74" fmla="*/ 466 w 765"/>
                <a:gd name="T75" fmla="*/ 107 h 135"/>
                <a:gd name="T76" fmla="*/ 447 w 765"/>
                <a:gd name="T77" fmla="*/ 49 h 135"/>
                <a:gd name="T78" fmla="*/ 466 w 765"/>
                <a:gd name="T79" fmla="*/ 33 h 135"/>
                <a:gd name="T80" fmla="*/ 489 w 765"/>
                <a:gd name="T81" fmla="*/ 0 h 135"/>
                <a:gd name="T82" fmla="*/ 519 w 765"/>
                <a:gd name="T83" fmla="*/ 33 h 135"/>
                <a:gd name="T84" fmla="*/ 489 w 765"/>
                <a:gd name="T85" fmla="*/ 49 h 135"/>
                <a:gd name="T86" fmla="*/ 586 w 765"/>
                <a:gd name="T87" fmla="*/ 114 h 135"/>
                <a:gd name="T88" fmla="*/ 556 w 765"/>
                <a:gd name="T89" fmla="*/ 135 h 135"/>
                <a:gd name="T90" fmla="*/ 529 w 765"/>
                <a:gd name="T91" fmla="*/ 33 h 135"/>
                <a:gd name="T92" fmla="*/ 552 w 765"/>
                <a:gd name="T93" fmla="*/ 90 h 135"/>
                <a:gd name="T94" fmla="*/ 563 w 765"/>
                <a:gd name="T95" fmla="*/ 113 h 135"/>
                <a:gd name="T96" fmla="*/ 586 w 765"/>
                <a:gd name="T97" fmla="*/ 33 h 135"/>
                <a:gd name="T98" fmla="*/ 609 w 765"/>
                <a:gd name="T99" fmla="*/ 132 h 135"/>
                <a:gd name="T100" fmla="*/ 647 w 765"/>
                <a:gd name="T101" fmla="*/ 89 h 135"/>
                <a:gd name="T102" fmla="*/ 624 w 765"/>
                <a:gd name="T103" fmla="*/ 132 h 135"/>
                <a:gd name="T104" fmla="*/ 647 w 765"/>
                <a:gd name="T105" fmla="*/ 33 h 135"/>
                <a:gd name="T106" fmla="*/ 648 w 765"/>
                <a:gd name="T107" fmla="*/ 51 h 135"/>
                <a:gd name="T108" fmla="*/ 680 w 765"/>
                <a:gd name="T109" fmla="*/ 55 h 135"/>
                <a:gd name="T110" fmla="*/ 743 w 765"/>
                <a:gd name="T111" fmla="*/ 63 h 135"/>
                <a:gd name="T112" fmla="*/ 726 w 765"/>
                <a:gd name="T113" fmla="*/ 45 h 135"/>
                <a:gd name="T114" fmla="*/ 765 w 765"/>
                <a:gd name="T115" fmla="*/ 77 h 135"/>
                <a:gd name="T116" fmla="*/ 727 w 765"/>
                <a:gd name="T117" fmla="*/ 31 h 135"/>
                <a:gd name="T118" fmla="*/ 735 w 765"/>
                <a:gd name="T119" fmla="*/ 135 h 135"/>
                <a:gd name="T120" fmla="*/ 763 w 765"/>
                <a:gd name="T121" fmla="*/ 115 h 135"/>
                <a:gd name="T122" fmla="*/ 706 w 765"/>
                <a:gd name="T123" fmla="*/ 7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5" h="135">
                  <a:moveTo>
                    <a:pt x="56" y="88"/>
                  </a:moveTo>
                  <a:cubicBezTo>
                    <a:pt x="56" y="101"/>
                    <a:pt x="51" y="118"/>
                    <a:pt x="35" y="118"/>
                  </a:cubicBezTo>
                  <a:cubicBezTo>
                    <a:pt x="28" y="118"/>
                    <a:pt x="23" y="114"/>
                    <a:pt x="23" y="106"/>
                  </a:cubicBezTo>
                  <a:cubicBezTo>
                    <a:pt x="23" y="91"/>
                    <a:pt x="45" y="88"/>
                    <a:pt x="56" y="88"/>
                  </a:cubicBezTo>
                  <a:close/>
                  <a:moveTo>
                    <a:pt x="78" y="132"/>
                  </a:moveTo>
                  <a:cubicBezTo>
                    <a:pt x="78" y="62"/>
                    <a:pt x="78" y="62"/>
                    <a:pt x="78" y="62"/>
                  </a:cubicBezTo>
                  <a:cubicBezTo>
                    <a:pt x="78" y="38"/>
                    <a:pt x="63" y="31"/>
                    <a:pt x="42" y="31"/>
                  </a:cubicBezTo>
                  <a:cubicBezTo>
                    <a:pt x="21" y="31"/>
                    <a:pt x="4" y="39"/>
                    <a:pt x="4" y="62"/>
                  </a:cubicBezTo>
                  <a:cubicBezTo>
                    <a:pt x="27" y="62"/>
                    <a:pt x="27" y="62"/>
                    <a:pt x="27" y="62"/>
                  </a:cubicBezTo>
                  <a:cubicBezTo>
                    <a:pt x="27" y="52"/>
                    <a:pt x="32" y="47"/>
                    <a:pt x="42" y="47"/>
                  </a:cubicBezTo>
                  <a:cubicBezTo>
                    <a:pt x="53" y="47"/>
                    <a:pt x="56" y="55"/>
                    <a:pt x="56" y="65"/>
                  </a:cubicBezTo>
                  <a:cubicBezTo>
                    <a:pt x="56" y="75"/>
                    <a:pt x="56" y="75"/>
                    <a:pt x="56" y="75"/>
                  </a:cubicBezTo>
                  <a:cubicBezTo>
                    <a:pt x="33" y="76"/>
                    <a:pt x="0" y="79"/>
                    <a:pt x="0" y="109"/>
                  </a:cubicBezTo>
                  <a:cubicBezTo>
                    <a:pt x="0" y="125"/>
                    <a:pt x="14" y="135"/>
                    <a:pt x="30" y="135"/>
                  </a:cubicBezTo>
                  <a:cubicBezTo>
                    <a:pt x="41" y="135"/>
                    <a:pt x="51" y="131"/>
                    <a:pt x="56" y="121"/>
                  </a:cubicBezTo>
                  <a:cubicBezTo>
                    <a:pt x="56" y="121"/>
                    <a:pt x="56" y="121"/>
                    <a:pt x="56" y="121"/>
                  </a:cubicBezTo>
                  <a:cubicBezTo>
                    <a:pt x="56" y="132"/>
                    <a:pt x="56" y="132"/>
                    <a:pt x="56" y="132"/>
                  </a:cubicBezTo>
                  <a:lnTo>
                    <a:pt x="78" y="132"/>
                  </a:lnTo>
                  <a:close/>
                  <a:moveTo>
                    <a:pt x="147" y="67"/>
                  </a:moveTo>
                  <a:cubicBezTo>
                    <a:pt x="147" y="57"/>
                    <a:pt x="144" y="47"/>
                    <a:pt x="132" y="47"/>
                  </a:cubicBezTo>
                  <a:cubicBezTo>
                    <a:pt x="117" y="47"/>
                    <a:pt x="113" y="62"/>
                    <a:pt x="113" y="74"/>
                  </a:cubicBezTo>
                  <a:cubicBezTo>
                    <a:pt x="113" y="99"/>
                    <a:pt x="128" y="118"/>
                    <a:pt x="154" y="118"/>
                  </a:cubicBezTo>
                  <a:cubicBezTo>
                    <a:pt x="160" y="118"/>
                    <a:pt x="165" y="118"/>
                    <a:pt x="171" y="116"/>
                  </a:cubicBezTo>
                  <a:cubicBezTo>
                    <a:pt x="171" y="130"/>
                    <a:pt x="171" y="130"/>
                    <a:pt x="171" y="130"/>
                  </a:cubicBezTo>
                  <a:cubicBezTo>
                    <a:pt x="161" y="133"/>
                    <a:pt x="151" y="135"/>
                    <a:pt x="142" y="135"/>
                  </a:cubicBezTo>
                  <a:cubicBezTo>
                    <a:pt x="106" y="135"/>
                    <a:pt x="88" y="113"/>
                    <a:pt x="88" y="78"/>
                  </a:cubicBezTo>
                  <a:cubicBezTo>
                    <a:pt x="88" y="49"/>
                    <a:pt x="104" y="31"/>
                    <a:pt x="134" y="31"/>
                  </a:cubicBezTo>
                  <a:cubicBezTo>
                    <a:pt x="158" y="31"/>
                    <a:pt x="172" y="42"/>
                    <a:pt x="172" y="67"/>
                  </a:cubicBezTo>
                  <a:lnTo>
                    <a:pt x="147" y="67"/>
                  </a:lnTo>
                  <a:close/>
                  <a:moveTo>
                    <a:pt x="236" y="67"/>
                  </a:moveTo>
                  <a:cubicBezTo>
                    <a:pt x="236" y="57"/>
                    <a:pt x="233" y="47"/>
                    <a:pt x="221" y="47"/>
                  </a:cubicBezTo>
                  <a:cubicBezTo>
                    <a:pt x="206" y="47"/>
                    <a:pt x="202" y="62"/>
                    <a:pt x="202" y="74"/>
                  </a:cubicBezTo>
                  <a:cubicBezTo>
                    <a:pt x="202" y="99"/>
                    <a:pt x="217" y="118"/>
                    <a:pt x="243" y="118"/>
                  </a:cubicBezTo>
                  <a:cubicBezTo>
                    <a:pt x="249" y="118"/>
                    <a:pt x="254" y="118"/>
                    <a:pt x="260" y="116"/>
                  </a:cubicBezTo>
                  <a:cubicBezTo>
                    <a:pt x="260" y="130"/>
                    <a:pt x="260" y="130"/>
                    <a:pt x="260" y="130"/>
                  </a:cubicBezTo>
                  <a:cubicBezTo>
                    <a:pt x="250" y="133"/>
                    <a:pt x="241" y="135"/>
                    <a:pt x="231" y="135"/>
                  </a:cubicBezTo>
                  <a:cubicBezTo>
                    <a:pt x="195" y="135"/>
                    <a:pt x="177" y="113"/>
                    <a:pt x="177" y="78"/>
                  </a:cubicBezTo>
                  <a:cubicBezTo>
                    <a:pt x="177" y="49"/>
                    <a:pt x="193" y="31"/>
                    <a:pt x="223" y="31"/>
                  </a:cubicBezTo>
                  <a:cubicBezTo>
                    <a:pt x="247" y="31"/>
                    <a:pt x="261" y="42"/>
                    <a:pt x="261" y="67"/>
                  </a:cubicBezTo>
                  <a:lnTo>
                    <a:pt x="236" y="67"/>
                  </a:lnTo>
                  <a:close/>
                  <a:moveTo>
                    <a:pt x="327" y="63"/>
                  </a:moveTo>
                  <a:cubicBezTo>
                    <a:pt x="291" y="63"/>
                    <a:pt x="291" y="63"/>
                    <a:pt x="291" y="63"/>
                  </a:cubicBezTo>
                  <a:cubicBezTo>
                    <a:pt x="292" y="53"/>
                    <a:pt x="300" y="45"/>
                    <a:pt x="310" y="45"/>
                  </a:cubicBezTo>
                  <a:cubicBezTo>
                    <a:pt x="320" y="45"/>
                    <a:pt x="327" y="52"/>
                    <a:pt x="327" y="63"/>
                  </a:cubicBezTo>
                  <a:close/>
                  <a:moveTo>
                    <a:pt x="349" y="77"/>
                  </a:moveTo>
                  <a:cubicBezTo>
                    <a:pt x="349" y="71"/>
                    <a:pt x="349" y="71"/>
                    <a:pt x="349" y="71"/>
                  </a:cubicBezTo>
                  <a:cubicBezTo>
                    <a:pt x="349" y="47"/>
                    <a:pt x="337" y="31"/>
                    <a:pt x="311" y="31"/>
                  </a:cubicBezTo>
                  <a:cubicBezTo>
                    <a:pt x="282" y="31"/>
                    <a:pt x="269" y="49"/>
                    <a:pt x="269" y="77"/>
                  </a:cubicBezTo>
                  <a:cubicBezTo>
                    <a:pt x="269" y="110"/>
                    <a:pt x="283" y="135"/>
                    <a:pt x="319" y="135"/>
                  </a:cubicBezTo>
                  <a:cubicBezTo>
                    <a:pt x="328" y="135"/>
                    <a:pt x="338" y="134"/>
                    <a:pt x="347" y="131"/>
                  </a:cubicBezTo>
                  <a:cubicBezTo>
                    <a:pt x="347" y="115"/>
                    <a:pt x="347" y="115"/>
                    <a:pt x="347" y="115"/>
                  </a:cubicBezTo>
                  <a:cubicBezTo>
                    <a:pt x="341" y="117"/>
                    <a:pt x="334" y="118"/>
                    <a:pt x="328" y="118"/>
                  </a:cubicBezTo>
                  <a:cubicBezTo>
                    <a:pt x="305" y="118"/>
                    <a:pt x="290" y="98"/>
                    <a:pt x="290" y="77"/>
                  </a:cubicBezTo>
                  <a:lnTo>
                    <a:pt x="349" y="77"/>
                  </a:lnTo>
                  <a:close/>
                  <a:moveTo>
                    <a:pt x="418" y="132"/>
                  </a:moveTo>
                  <a:cubicBezTo>
                    <a:pt x="418" y="76"/>
                    <a:pt x="418" y="76"/>
                    <a:pt x="418" y="76"/>
                  </a:cubicBezTo>
                  <a:cubicBezTo>
                    <a:pt x="418" y="71"/>
                    <a:pt x="418" y="58"/>
                    <a:pt x="414" y="54"/>
                  </a:cubicBezTo>
                  <a:cubicBezTo>
                    <a:pt x="413" y="53"/>
                    <a:pt x="410" y="52"/>
                    <a:pt x="408" y="52"/>
                  </a:cubicBezTo>
                  <a:cubicBezTo>
                    <a:pt x="391" y="52"/>
                    <a:pt x="384" y="76"/>
                    <a:pt x="384" y="89"/>
                  </a:cubicBezTo>
                  <a:cubicBezTo>
                    <a:pt x="384" y="132"/>
                    <a:pt x="384" y="132"/>
                    <a:pt x="384" y="132"/>
                  </a:cubicBezTo>
                  <a:cubicBezTo>
                    <a:pt x="361" y="132"/>
                    <a:pt x="361" y="132"/>
                    <a:pt x="361" y="132"/>
                  </a:cubicBezTo>
                  <a:cubicBezTo>
                    <a:pt x="361" y="33"/>
                    <a:pt x="361" y="33"/>
                    <a:pt x="361" y="33"/>
                  </a:cubicBezTo>
                  <a:cubicBezTo>
                    <a:pt x="384" y="33"/>
                    <a:pt x="384" y="33"/>
                    <a:pt x="384" y="33"/>
                  </a:cubicBezTo>
                  <a:cubicBezTo>
                    <a:pt x="384" y="51"/>
                    <a:pt x="384" y="51"/>
                    <a:pt x="384" y="51"/>
                  </a:cubicBezTo>
                  <a:cubicBezTo>
                    <a:pt x="385" y="51"/>
                    <a:pt x="385" y="51"/>
                    <a:pt x="385" y="51"/>
                  </a:cubicBezTo>
                  <a:cubicBezTo>
                    <a:pt x="390" y="39"/>
                    <a:pt x="400" y="31"/>
                    <a:pt x="414" y="31"/>
                  </a:cubicBezTo>
                  <a:cubicBezTo>
                    <a:pt x="433" y="31"/>
                    <a:pt x="441" y="46"/>
                    <a:pt x="441" y="63"/>
                  </a:cubicBezTo>
                  <a:cubicBezTo>
                    <a:pt x="441" y="132"/>
                    <a:pt x="441" y="132"/>
                    <a:pt x="441" y="132"/>
                  </a:cubicBezTo>
                  <a:lnTo>
                    <a:pt x="418" y="132"/>
                  </a:lnTo>
                  <a:close/>
                  <a:moveTo>
                    <a:pt x="489" y="49"/>
                  </a:moveTo>
                  <a:cubicBezTo>
                    <a:pt x="489" y="96"/>
                    <a:pt x="489" y="96"/>
                    <a:pt x="489" y="96"/>
                  </a:cubicBezTo>
                  <a:cubicBezTo>
                    <a:pt x="489" y="108"/>
                    <a:pt x="491" y="118"/>
                    <a:pt x="505" y="118"/>
                  </a:cubicBezTo>
                  <a:cubicBezTo>
                    <a:pt x="509" y="118"/>
                    <a:pt x="512" y="118"/>
                    <a:pt x="516" y="117"/>
                  </a:cubicBezTo>
                  <a:cubicBezTo>
                    <a:pt x="516" y="133"/>
                    <a:pt x="516" y="133"/>
                    <a:pt x="516" y="133"/>
                  </a:cubicBezTo>
                  <a:cubicBezTo>
                    <a:pt x="510" y="134"/>
                    <a:pt x="503" y="135"/>
                    <a:pt x="497" y="135"/>
                  </a:cubicBezTo>
                  <a:cubicBezTo>
                    <a:pt x="477" y="135"/>
                    <a:pt x="466" y="128"/>
                    <a:pt x="466" y="107"/>
                  </a:cubicBezTo>
                  <a:cubicBezTo>
                    <a:pt x="466" y="49"/>
                    <a:pt x="466" y="49"/>
                    <a:pt x="466" y="49"/>
                  </a:cubicBezTo>
                  <a:cubicBezTo>
                    <a:pt x="447" y="49"/>
                    <a:pt x="447" y="49"/>
                    <a:pt x="447" y="49"/>
                  </a:cubicBezTo>
                  <a:cubicBezTo>
                    <a:pt x="447" y="33"/>
                    <a:pt x="447" y="33"/>
                    <a:pt x="447" y="33"/>
                  </a:cubicBezTo>
                  <a:cubicBezTo>
                    <a:pt x="466" y="33"/>
                    <a:pt x="466" y="33"/>
                    <a:pt x="466" y="33"/>
                  </a:cubicBezTo>
                  <a:cubicBezTo>
                    <a:pt x="466" y="9"/>
                    <a:pt x="466" y="9"/>
                    <a:pt x="466" y="9"/>
                  </a:cubicBezTo>
                  <a:cubicBezTo>
                    <a:pt x="489" y="0"/>
                    <a:pt x="489" y="0"/>
                    <a:pt x="489" y="0"/>
                  </a:cubicBezTo>
                  <a:cubicBezTo>
                    <a:pt x="489" y="33"/>
                    <a:pt x="489" y="33"/>
                    <a:pt x="489" y="33"/>
                  </a:cubicBezTo>
                  <a:cubicBezTo>
                    <a:pt x="519" y="33"/>
                    <a:pt x="519" y="33"/>
                    <a:pt x="519" y="33"/>
                  </a:cubicBezTo>
                  <a:cubicBezTo>
                    <a:pt x="519" y="49"/>
                    <a:pt x="519" y="49"/>
                    <a:pt x="519" y="49"/>
                  </a:cubicBezTo>
                  <a:lnTo>
                    <a:pt x="489" y="49"/>
                  </a:lnTo>
                  <a:close/>
                  <a:moveTo>
                    <a:pt x="586" y="132"/>
                  </a:moveTo>
                  <a:cubicBezTo>
                    <a:pt x="586" y="114"/>
                    <a:pt x="586" y="114"/>
                    <a:pt x="586" y="114"/>
                  </a:cubicBezTo>
                  <a:cubicBezTo>
                    <a:pt x="586" y="114"/>
                    <a:pt x="586" y="114"/>
                    <a:pt x="586" y="114"/>
                  </a:cubicBezTo>
                  <a:cubicBezTo>
                    <a:pt x="580" y="126"/>
                    <a:pt x="570" y="135"/>
                    <a:pt x="556" y="135"/>
                  </a:cubicBezTo>
                  <a:cubicBezTo>
                    <a:pt x="537" y="135"/>
                    <a:pt x="529" y="119"/>
                    <a:pt x="529" y="102"/>
                  </a:cubicBezTo>
                  <a:cubicBezTo>
                    <a:pt x="529" y="33"/>
                    <a:pt x="529" y="33"/>
                    <a:pt x="529" y="33"/>
                  </a:cubicBezTo>
                  <a:cubicBezTo>
                    <a:pt x="552" y="33"/>
                    <a:pt x="552" y="33"/>
                    <a:pt x="552" y="33"/>
                  </a:cubicBezTo>
                  <a:cubicBezTo>
                    <a:pt x="552" y="90"/>
                    <a:pt x="552" y="90"/>
                    <a:pt x="552" y="90"/>
                  </a:cubicBezTo>
                  <a:cubicBezTo>
                    <a:pt x="552" y="95"/>
                    <a:pt x="552" y="107"/>
                    <a:pt x="556" y="111"/>
                  </a:cubicBezTo>
                  <a:cubicBezTo>
                    <a:pt x="558" y="113"/>
                    <a:pt x="560" y="113"/>
                    <a:pt x="563" y="113"/>
                  </a:cubicBezTo>
                  <a:cubicBezTo>
                    <a:pt x="579" y="113"/>
                    <a:pt x="586" y="89"/>
                    <a:pt x="586" y="76"/>
                  </a:cubicBezTo>
                  <a:cubicBezTo>
                    <a:pt x="586" y="33"/>
                    <a:pt x="586" y="33"/>
                    <a:pt x="586" y="33"/>
                  </a:cubicBezTo>
                  <a:cubicBezTo>
                    <a:pt x="609" y="33"/>
                    <a:pt x="609" y="33"/>
                    <a:pt x="609" y="33"/>
                  </a:cubicBezTo>
                  <a:cubicBezTo>
                    <a:pt x="609" y="132"/>
                    <a:pt x="609" y="132"/>
                    <a:pt x="609" y="132"/>
                  </a:cubicBezTo>
                  <a:lnTo>
                    <a:pt x="586" y="132"/>
                  </a:lnTo>
                  <a:close/>
                  <a:moveTo>
                    <a:pt x="647" y="89"/>
                  </a:moveTo>
                  <a:cubicBezTo>
                    <a:pt x="647" y="132"/>
                    <a:pt x="647" y="132"/>
                    <a:pt x="647" y="132"/>
                  </a:cubicBezTo>
                  <a:cubicBezTo>
                    <a:pt x="624" y="132"/>
                    <a:pt x="624" y="132"/>
                    <a:pt x="624" y="132"/>
                  </a:cubicBezTo>
                  <a:cubicBezTo>
                    <a:pt x="624" y="33"/>
                    <a:pt x="624" y="33"/>
                    <a:pt x="624" y="33"/>
                  </a:cubicBezTo>
                  <a:cubicBezTo>
                    <a:pt x="647" y="33"/>
                    <a:pt x="647" y="33"/>
                    <a:pt x="647" y="33"/>
                  </a:cubicBezTo>
                  <a:cubicBezTo>
                    <a:pt x="647" y="51"/>
                    <a:pt x="647" y="51"/>
                    <a:pt x="647" y="51"/>
                  </a:cubicBezTo>
                  <a:cubicBezTo>
                    <a:pt x="648" y="51"/>
                    <a:pt x="648" y="51"/>
                    <a:pt x="648" y="51"/>
                  </a:cubicBezTo>
                  <a:cubicBezTo>
                    <a:pt x="655" y="37"/>
                    <a:pt x="663" y="31"/>
                    <a:pt x="680" y="31"/>
                  </a:cubicBezTo>
                  <a:cubicBezTo>
                    <a:pt x="680" y="55"/>
                    <a:pt x="680" y="55"/>
                    <a:pt x="680" y="55"/>
                  </a:cubicBezTo>
                  <a:cubicBezTo>
                    <a:pt x="656" y="55"/>
                    <a:pt x="647" y="65"/>
                    <a:pt x="647" y="89"/>
                  </a:cubicBezTo>
                  <a:close/>
                  <a:moveTo>
                    <a:pt x="743" y="63"/>
                  </a:moveTo>
                  <a:cubicBezTo>
                    <a:pt x="707" y="63"/>
                    <a:pt x="707" y="63"/>
                    <a:pt x="707" y="63"/>
                  </a:cubicBezTo>
                  <a:cubicBezTo>
                    <a:pt x="708" y="53"/>
                    <a:pt x="715" y="45"/>
                    <a:pt x="726" y="45"/>
                  </a:cubicBezTo>
                  <a:cubicBezTo>
                    <a:pt x="736" y="45"/>
                    <a:pt x="743" y="52"/>
                    <a:pt x="743" y="63"/>
                  </a:cubicBezTo>
                  <a:close/>
                  <a:moveTo>
                    <a:pt x="765" y="77"/>
                  </a:moveTo>
                  <a:cubicBezTo>
                    <a:pt x="765" y="71"/>
                    <a:pt x="765" y="71"/>
                    <a:pt x="765" y="71"/>
                  </a:cubicBezTo>
                  <a:cubicBezTo>
                    <a:pt x="765" y="47"/>
                    <a:pt x="753" y="31"/>
                    <a:pt x="727" y="31"/>
                  </a:cubicBezTo>
                  <a:cubicBezTo>
                    <a:pt x="698" y="31"/>
                    <a:pt x="685" y="49"/>
                    <a:pt x="685" y="77"/>
                  </a:cubicBezTo>
                  <a:cubicBezTo>
                    <a:pt x="685" y="110"/>
                    <a:pt x="699" y="135"/>
                    <a:pt x="735" y="135"/>
                  </a:cubicBezTo>
                  <a:cubicBezTo>
                    <a:pt x="744" y="135"/>
                    <a:pt x="754" y="134"/>
                    <a:pt x="763" y="131"/>
                  </a:cubicBezTo>
                  <a:cubicBezTo>
                    <a:pt x="763" y="115"/>
                    <a:pt x="763" y="115"/>
                    <a:pt x="763" y="115"/>
                  </a:cubicBezTo>
                  <a:cubicBezTo>
                    <a:pt x="757" y="117"/>
                    <a:pt x="750" y="118"/>
                    <a:pt x="744" y="118"/>
                  </a:cubicBezTo>
                  <a:cubicBezTo>
                    <a:pt x="721" y="118"/>
                    <a:pt x="706" y="98"/>
                    <a:pt x="706" y="77"/>
                  </a:cubicBezTo>
                  <a:lnTo>
                    <a:pt x="765" y="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25" name="Freeform 24"/>
            <p:cNvSpPr/>
            <p:nvPr/>
          </p:nvSpPr>
          <p:spPr>
            <a:xfrm>
              <a:off x="1739049" y="420673"/>
              <a:ext cx="210120" cy="21513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11" name="Group 10" hidden="1"/>
          <p:cNvGrpSpPr>
            <a:grpSpLocks noChangeAspect="1"/>
          </p:cNvGrpSpPr>
          <p:nvPr userDrawn="1"/>
        </p:nvGrpSpPr>
        <p:grpSpPr bwMode="auto">
          <a:xfrm>
            <a:off x="336907" y="342900"/>
            <a:ext cx="2298344" cy="2346169"/>
            <a:chOff x="1292" y="-440"/>
            <a:chExt cx="5094" cy="5200"/>
          </a:xfrm>
        </p:grpSpPr>
        <p:sp>
          <p:nvSpPr>
            <p:cNvPr id="21" name="Freeform 11"/>
            <p:cNvSpPr>
              <a:spLocks/>
            </p:cNvSpPr>
            <p:nvPr userDrawn="1"/>
          </p:nvSpPr>
          <p:spPr bwMode="auto">
            <a:xfrm>
              <a:off x="1292" y="-440"/>
              <a:ext cx="5094" cy="3130"/>
            </a:xfrm>
            <a:custGeom>
              <a:avLst/>
              <a:gdLst>
                <a:gd name="T0" fmla="*/ 2495 w 2495"/>
                <a:gd name="T1" fmla="*/ 1532 h 1532"/>
                <a:gd name="T2" fmla="*/ 2495 w 2495"/>
                <a:gd name="T3" fmla="*/ 1013 h 1532"/>
                <a:gd name="T4" fmla="*/ 0 w 2495"/>
                <a:gd name="T5" fmla="*/ 0 h 1532"/>
                <a:gd name="T6" fmla="*/ 0 w 2495"/>
                <a:gd name="T7" fmla="*/ 565 h 1532"/>
                <a:gd name="T8" fmla="*/ 2494 w 2495"/>
                <a:gd name="T9" fmla="*/ 1532 h 1532"/>
                <a:gd name="T10" fmla="*/ 2495 w 2495"/>
                <a:gd name="T11" fmla="*/ 1532 h 1532"/>
              </a:gdLst>
              <a:ahLst/>
              <a:cxnLst>
                <a:cxn ang="0">
                  <a:pos x="T0" y="T1"/>
                </a:cxn>
                <a:cxn ang="0">
                  <a:pos x="T2" y="T3"/>
                </a:cxn>
                <a:cxn ang="0">
                  <a:pos x="T4" y="T5"/>
                </a:cxn>
                <a:cxn ang="0">
                  <a:pos x="T6" y="T7"/>
                </a:cxn>
                <a:cxn ang="0">
                  <a:pos x="T8" y="T9"/>
                </a:cxn>
                <a:cxn ang="0">
                  <a:pos x="T10" y="T11"/>
                </a:cxn>
              </a:cxnLst>
              <a:rect l="0" t="0" r="r" b="b"/>
              <a:pathLst>
                <a:path w="2495" h="1532">
                  <a:moveTo>
                    <a:pt x="2495" y="1532"/>
                  </a:moveTo>
                  <a:cubicBezTo>
                    <a:pt x="2495" y="1013"/>
                    <a:pt x="2495" y="1013"/>
                    <a:pt x="2495" y="1013"/>
                  </a:cubicBezTo>
                  <a:cubicBezTo>
                    <a:pt x="0" y="0"/>
                    <a:pt x="0" y="0"/>
                    <a:pt x="0" y="0"/>
                  </a:cubicBezTo>
                  <a:cubicBezTo>
                    <a:pt x="0" y="565"/>
                    <a:pt x="0" y="565"/>
                    <a:pt x="0" y="565"/>
                  </a:cubicBezTo>
                  <a:cubicBezTo>
                    <a:pt x="812" y="880"/>
                    <a:pt x="1906" y="1304"/>
                    <a:pt x="2494" y="1532"/>
                  </a:cubicBezTo>
                  <a:lnTo>
                    <a:pt x="2495" y="1532"/>
                  </a:lnTo>
                  <a:close/>
                </a:path>
              </a:pathLst>
            </a:custGeom>
            <a:gradFill flip="none" rotWithShape="1">
              <a:gsLst>
                <a:gs pos="0">
                  <a:schemeClr val="accent1"/>
                </a:gs>
                <a:gs pos="100000">
                  <a:schemeClr val="accent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22" name="Freeform 12"/>
            <p:cNvSpPr>
              <a:spLocks/>
            </p:cNvSpPr>
            <p:nvPr userDrawn="1"/>
          </p:nvSpPr>
          <p:spPr bwMode="auto">
            <a:xfrm>
              <a:off x="1292" y="1644"/>
              <a:ext cx="5094" cy="3116"/>
            </a:xfrm>
            <a:custGeom>
              <a:avLst/>
              <a:gdLst>
                <a:gd name="T0" fmla="*/ 0 w 2495"/>
                <a:gd name="T1" fmla="*/ 961 h 1525"/>
                <a:gd name="T2" fmla="*/ 0 w 2495"/>
                <a:gd name="T3" fmla="*/ 961 h 1525"/>
                <a:gd name="T4" fmla="*/ 0 w 2495"/>
                <a:gd name="T5" fmla="*/ 1525 h 1525"/>
                <a:gd name="T6" fmla="*/ 2495 w 2495"/>
                <a:gd name="T7" fmla="*/ 512 h 1525"/>
                <a:gd name="T8" fmla="*/ 2495 w 2495"/>
                <a:gd name="T9" fmla="*/ 0 h 1525"/>
                <a:gd name="T10" fmla="*/ 0 w 2495"/>
                <a:gd name="T11" fmla="*/ 961 h 1525"/>
              </a:gdLst>
              <a:ahLst/>
              <a:cxnLst>
                <a:cxn ang="0">
                  <a:pos x="T0" y="T1"/>
                </a:cxn>
                <a:cxn ang="0">
                  <a:pos x="T2" y="T3"/>
                </a:cxn>
                <a:cxn ang="0">
                  <a:pos x="T4" y="T5"/>
                </a:cxn>
                <a:cxn ang="0">
                  <a:pos x="T6" y="T7"/>
                </a:cxn>
                <a:cxn ang="0">
                  <a:pos x="T8" y="T9"/>
                </a:cxn>
                <a:cxn ang="0">
                  <a:pos x="T10" y="T11"/>
                </a:cxn>
              </a:cxnLst>
              <a:rect l="0" t="0" r="r" b="b"/>
              <a:pathLst>
                <a:path w="2495" h="1525">
                  <a:moveTo>
                    <a:pt x="0" y="961"/>
                  </a:moveTo>
                  <a:cubicBezTo>
                    <a:pt x="0" y="961"/>
                    <a:pt x="0" y="961"/>
                    <a:pt x="0" y="961"/>
                  </a:cubicBezTo>
                  <a:cubicBezTo>
                    <a:pt x="0" y="1525"/>
                    <a:pt x="0" y="1525"/>
                    <a:pt x="0" y="1525"/>
                  </a:cubicBezTo>
                  <a:cubicBezTo>
                    <a:pt x="2495" y="512"/>
                    <a:pt x="2495" y="512"/>
                    <a:pt x="2495" y="512"/>
                  </a:cubicBezTo>
                  <a:cubicBezTo>
                    <a:pt x="2495" y="0"/>
                    <a:pt x="2495" y="0"/>
                    <a:pt x="2495" y="0"/>
                  </a:cubicBezTo>
                  <a:lnTo>
                    <a:pt x="0" y="961"/>
                  </a:lnTo>
                  <a:close/>
                </a:path>
              </a:pathLst>
            </a:custGeom>
            <a:gradFill>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grpSp>
      <p:sp>
        <p:nvSpPr>
          <p:cNvPr id="33" name="TextBox 32">
            <a:extLst>
              <a:ext uri="{FF2B5EF4-FFF2-40B4-BE49-F238E27FC236}">
                <a16:creationId xmlns:a16="http://schemas.microsoft.com/office/drawing/2014/main" id="{8FD8EF07-9984-4DE5-BCF1-56E92E25EC37}"/>
              </a:ext>
            </a:extLst>
          </p:cNvPr>
          <p:cNvSpPr txBox="1"/>
          <p:nvPr userDrawn="1"/>
        </p:nvSpPr>
        <p:spPr>
          <a:xfrm>
            <a:off x="10554349" y="6431966"/>
            <a:ext cx="1041344" cy="169277"/>
          </a:xfrm>
          <a:prstGeom prst="rect">
            <a:avLst/>
          </a:prstGeom>
          <a:noFill/>
        </p:spPr>
        <p:txBody>
          <a:bodyPr wrap="square" lIns="0" tIns="0" rIns="0" bIns="0" rtlCol="0" anchor="b">
            <a:noAutofit/>
          </a:bodyPr>
          <a:lstStyle/>
          <a:p>
            <a:pPr algn="r"/>
            <a:fld id="{989496C2-B50A-F244-A0A1-E3849033C8B1}" type="slidenum">
              <a:rPr lang="en-GB" sz="900" smtClean="0">
                <a:solidFill>
                  <a:prstClr val="white">
                    <a:lumMod val="95000"/>
                  </a:prstClr>
                </a:solidFill>
              </a:rPr>
              <a:pPr algn="r"/>
              <a:t>‹#›</a:t>
            </a:fld>
            <a:endParaRPr lang="en-GB" sz="1100" dirty="0">
              <a:solidFill>
                <a:prstClr val="white">
                  <a:lumMod val="95000"/>
                </a:prstClr>
              </a:solidFill>
            </a:endParaRPr>
          </a:p>
        </p:txBody>
      </p:sp>
      <p:sp>
        <p:nvSpPr>
          <p:cNvPr id="34" name="Footer Placeholder 8">
            <a:extLst>
              <a:ext uri="{FF2B5EF4-FFF2-40B4-BE49-F238E27FC236}">
                <a16:creationId xmlns:a16="http://schemas.microsoft.com/office/drawing/2014/main" id="{E9F55D70-3AAC-40A1-8CAA-44744DB70569}"/>
              </a:ext>
            </a:extLst>
          </p:cNvPr>
          <p:cNvSpPr txBox="1">
            <a:spLocks/>
          </p:cNvSpPr>
          <p:nvPr userDrawn="1"/>
        </p:nvSpPr>
        <p:spPr>
          <a:xfrm>
            <a:off x="618421" y="6461161"/>
            <a:ext cx="3860800" cy="143568"/>
          </a:xfrm>
          <a:prstGeom prst="rect">
            <a:avLst/>
          </a:prstGeom>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white">
                    <a:lumMod val="95000"/>
                  </a:prstClr>
                </a:solidFill>
              </a:rPr>
              <a:t>Copyright © 2020 NITI Aayog All rights reserved.</a:t>
            </a:r>
          </a:p>
        </p:txBody>
      </p:sp>
    </p:spTree>
    <p:extLst>
      <p:ext uri="{BB962C8B-B14F-4D97-AF65-F5344CB8AC3E}">
        <p14:creationId xmlns:p14="http://schemas.microsoft.com/office/powerpoint/2010/main" val="319837014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lgn="l" defTabSz="914400" rtl="0" eaLnBrk="1" latinLnBrk="0" hangingPunct="1">
              <a:lnSpc>
                <a:spcPct val="100000"/>
              </a:lnSpc>
              <a:spcBef>
                <a:spcPct val="0"/>
              </a:spcBef>
              <a:buNone/>
              <a:defRPr lang="en-GB" sz="2000" b="1" kern="1200" dirty="0">
                <a:solidFill>
                  <a:schemeClr val="accent1"/>
                </a:solidFill>
                <a:latin typeface="Arial" pitchFamily="34" charset="0"/>
                <a:ea typeface="+mj-ea"/>
                <a:cs typeface="Arial" pitchFamily="34" charset="0"/>
              </a:defRPr>
            </a:lvl1pPr>
          </a:lstStyle>
          <a:p>
            <a:r>
              <a:rPr lang="en-US"/>
              <a:t>Click to edit Master title style</a:t>
            </a:r>
            <a:endParaRPr lang="en-GB"/>
          </a:p>
        </p:txBody>
      </p:sp>
      <p:sp>
        <p:nvSpPr>
          <p:cNvPr id="13" name="Text Placeholder 10"/>
          <p:cNvSpPr>
            <a:spLocks noGrp="1"/>
          </p:cNvSpPr>
          <p:nvPr>
            <p:ph type="body" idx="12"/>
          </p:nvPr>
        </p:nvSpPr>
        <p:spPr>
          <a:xfrm>
            <a:off x="609600" y="1352877"/>
            <a:ext cx="10972800" cy="4733579"/>
          </a:xfrm>
        </p:spPr>
        <p:txBody>
          <a:bodyPr/>
          <a:lstStyle>
            <a:lvl1pPr>
              <a:spcAft>
                <a:spcPts val="600"/>
              </a:spcAft>
              <a:defRPr sz="1600"/>
            </a:lvl1pPr>
            <a:lvl2pPr>
              <a:spcAft>
                <a:spcPts val="600"/>
              </a:spcAft>
              <a:defRPr sz="1600"/>
            </a:lvl2pPr>
            <a:lvl3pPr>
              <a:spcAft>
                <a:spcPts val="600"/>
              </a:spcAft>
              <a:defRPr sz="16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89CF3CF8-FA46-4A7D-9984-6F441CC077BB}"/>
              </a:ext>
            </a:extLst>
          </p:cNvPr>
          <p:cNvSpPr>
            <a:spLocks noGrp="1"/>
          </p:cNvSpPr>
          <p:nvPr>
            <p:ph type="body" sz="quarter" idx="13" hasCustomPrompt="1"/>
          </p:nvPr>
        </p:nvSpPr>
        <p:spPr>
          <a:xfrm>
            <a:off x="609600" y="938557"/>
            <a:ext cx="10980981" cy="373186"/>
          </a:xfrm>
        </p:spPr>
        <p:txBody>
          <a:bodyPr vert="horz" lIns="0" tIns="0" rIns="0" bIns="0" rtlCol="0" anchor="ctr" anchorCtr="0">
            <a:noAutofit/>
          </a:bodyPr>
          <a:lstStyle>
            <a:lvl1pPr>
              <a:defRPr lang="en-US" sz="1800" b="1" smtClean="0">
                <a:solidFill>
                  <a:schemeClr val="accent2"/>
                </a:solidFill>
                <a:ea typeface="+mj-ea"/>
              </a:defRPr>
            </a:lvl1pPr>
            <a:lvl2pPr>
              <a:defRPr lang="en-US" smtClean="0"/>
            </a:lvl2pPr>
            <a:lvl3pPr>
              <a:defRPr lang="en-US" smtClean="0"/>
            </a:lvl3pPr>
            <a:lvl4pPr>
              <a:defRPr lang="en-US" smtClean="0"/>
            </a:lvl4pPr>
            <a:lvl5pPr>
              <a:defRPr lang="en-IN"/>
            </a:lvl5pPr>
          </a:lstStyle>
          <a:p>
            <a:pPr lvl="0">
              <a:spcBef>
                <a:spcPct val="0"/>
              </a:spcBef>
              <a:buNone/>
            </a:pPr>
            <a:r>
              <a:rPr lang="en-US"/>
              <a:t>Click to add subtitle</a:t>
            </a:r>
            <a:endParaRPr lang="en-IN"/>
          </a:p>
        </p:txBody>
      </p:sp>
    </p:spTree>
    <p:extLst>
      <p:ext uri="{BB962C8B-B14F-4D97-AF65-F5344CB8AC3E}">
        <p14:creationId xmlns:p14="http://schemas.microsoft.com/office/powerpoint/2010/main" val="2007734891"/>
      </p:ext>
    </p:extLst>
  </p:cSld>
  <p:clrMapOvr>
    <a:masterClrMapping/>
  </p:clrMapOvr>
  <p:extLst>
    <p:ext uri="{DCECCB84-F9BA-43D5-87BE-67443E8EF086}">
      <p15:sldGuideLst xmlns:p15="http://schemas.microsoft.com/office/powerpoint/2012/main">
        <p15:guide id="1" orient="horz" pos="4232">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6B88B40-D1B5-493E-B691-E32A9FE8001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sz="2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884329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22" name="Google Shape;22;p3">
            <a:extLst>
              <a:ext uri="{FF2B5EF4-FFF2-40B4-BE49-F238E27FC236}">
                <a16:creationId xmlns:a16="http://schemas.microsoft.com/office/drawing/2014/main" id="{CAD3B74D-0DCD-4B6E-9017-901DA8E49D73}"/>
              </a:ext>
            </a:extLst>
          </p:cNvPr>
          <p:cNvSpPr/>
          <p:nvPr userDrawn="1"/>
        </p:nvSpPr>
        <p:spPr>
          <a:xfrm>
            <a:off x="0" y="0"/>
            <a:ext cx="7768127" cy="6858000"/>
          </a:xfrm>
          <a:prstGeom prst="rect">
            <a:avLst/>
          </a:prstGeom>
          <a:solidFill>
            <a:srgbClr val="6AA84F"/>
          </a:solidFill>
          <a:ln>
            <a:noFill/>
          </a:ln>
        </p:spPr>
        <p:txBody>
          <a:bodyPr spcFirstLastPara="1" wrap="square" lIns="91425" tIns="91425" rIns="91425" bIns="91425" anchor="ctr" anchorCtr="0">
            <a:noAutofit/>
          </a:bodyPr>
          <a:lstStyle/>
          <a:p>
            <a:endParaRPr dirty="0">
              <a:solidFill>
                <a:prstClr val="black"/>
              </a:solidFill>
            </a:endParaRPr>
          </a:p>
        </p:txBody>
      </p:sp>
      <p:graphicFrame>
        <p:nvGraphicFramePr>
          <p:cNvPr id="2" name="Object 1" hidden="1">
            <a:extLst>
              <a:ext uri="{FF2B5EF4-FFF2-40B4-BE49-F238E27FC236}">
                <a16:creationId xmlns:a16="http://schemas.microsoft.com/office/drawing/2014/main" id="{E6B88B40-D1B5-493E-B691-E32A9FE8001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27">
            <a:extLst>
              <a:ext uri="{FF2B5EF4-FFF2-40B4-BE49-F238E27FC236}">
                <a16:creationId xmlns:a16="http://schemas.microsoft.com/office/drawing/2014/main" id="{2C083480-188F-4317-868E-43AC1A57C474}"/>
              </a:ext>
            </a:extLst>
          </p:cNvPr>
          <p:cNvSpPr txBox="1">
            <a:spLocks noChangeArrowheads="1"/>
          </p:cNvSpPr>
          <p:nvPr userDrawn="1"/>
        </p:nvSpPr>
        <p:spPr bwMode="auto">
          <a:xfrm>
            <a:off x="8206915" y="3680843"/>
            <a:ext cx="3506417" cy="264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marL="411480" indent="-228600">
              <a:lnSpc>
                <a:spcPct val="115000"/>
              </a:lnSpc>
              <a:spcAft>
                <a:spcPts val="300"/>
              </a:spcAft>
            </a:pPr>
            <a:r>
              <a:rPr lang="en-IN" sz="1400" b="1" dirty="0">
                <a:solidFill>
                  <a:srgbClr val="221861"/>
                </a:solidFill>
                <a:latin typeface="Arial Black" panose="020B0A04020102020204" pitchFamily="34" charset="0"/>
                <a:ea typeface="Arial" panose="020B0604020202020204" pitchFamily="34" charset="0"/>
              </a:rPr>
              <a:t>ABOUT DMEO, NITI AAYOG</a:t>
            </a:r>
            <a:endParaRPr lang="en-IN" sz="2600" dirty="0">
              <a:solidFill>
                <a:prstClr val="black"/>
              </a:solidFill>
              <a:ea typeface="Arial" panose="020B0604020202020204" pitchFamily="34" charset="0"/>
            </a:endParaRPr>
          </a:p>
          <a:p>
            <a:pPr marL="179388" indent="3175">
              <a:lnSpc>
                <a:spcPct val="115000"/>
              </a:lnSpc>
              <a:spcBef>
                <a:spcPts val="600"/>
              </a:spcBef>
              <a:spcAft>
                <a:spcPts val="600"/>
              </a:spcAft>
            </a:pPr>
            <a:r>
              <a:rPr lang="en-IN" sz="1100" dirty="0">
                <a:solidFill>
                  <a:prstClr val="black"/>
                </a:solidFill>
                <a:ea typeface="Arial" panose="020B0604020202020204" pitchFamily="34" charset="0"/>
              </a:rPr>
              <a:t>The Development Monitoring and Evaluation Office (DMEO), attached to NITI Aayog, is the apex monitoring &amp; evaluation (M&amp;E) office in the country, with a mandate to drive evidence-based policy making through M&amp;E of government policies and programmes. Since its inception in 2015, the Office aims to shift the discourse of public policy towards rigorous, data-driven, citizen-centric, and decentralized policymaking, to improve governance and facilitate the formation of a New India.</a:t>
            </a:r>
          </a:p>
          <a:p>
            <a:pPr marL="411480" indent="-228600">
              <a:lnSpc>
                <a:spcPct val="115000"/>
              </a:lnSpc>
              <a:spcBef>
                <a:spcPts val="600"/>
              </a:spcBef>
              <a:spcAft>
                <a:spcPts val="600"/>
              </a:spcAft>
            </a:pPr>
            <a:r>
              <a:rPr lang="en-IN" sz="1100" dirty="0">
                <a:solidFill>
                  <a:prstClr val="black"/>
                </a:solidFill>
                <a:ea typeface="Arial" panose="020B0604020202020204" pitchFamily="34" charset="0"/>
              </a:rPr>
              <a:t>Visit us at </a:t>
            </a:r>
            <a:r>
              <a:rPr lang="en-IN" sz="1100" dirty="0">
                <a:solidFill>
                  <a:prstClr val="black"/>
                </a:solidFill>
                <a:ea typeface="Arial" panose="020B0604020202020204" pitchFamily="34" charset="0"/>
                <a:hlinkClick r:id="rId5">
                  <a:extLst>
                    <a:ext uri="{A12FA001-AC4F-418D-AE19-62706E023703}">
                      <ahyp:hlinkClr xmlns:ahyp="http://schemas.microsoft.com/office/drawing/2018/hyperlinkcolor" val="tx"/>
                    </a:ext>
                  </a:extLst>
                </a:hlinkClick>
              </a:rPr>
              <a:t>www.dmeo.gov.in</a:t>
            </a:r>
            <a:endParaRPr lang="en-IN" sz="1100" dirty="0">
              <a:solidFill>
                <a:prstClr val="black"/>
              </a:solidFill>
              <a:ea typeface="Arial" panose="020B0604020202020204" pitchFamily="34" charset="0"/>
            </a:endParaRPr>
          </a:p>
        </p:txBody>
      </p:sp>
      <p:grpSp>
        <p:nvGrpSpPr>
          <p:cNvPr id="3" name="Group 10">
            <a:extLst>
              <a:ext uri="{FF2B5EF4-FFF2-40B4-BE49-F238E27FC236}">
                <a16:creationId xmlns:a16="http://schemas.microsoft.com/office/drawing/2014/main" id="{4E2ACB67-D472-4DD1-9569-22A893443A1E}"/>
              </a:ext>
            </a:extLst>
          </p:cNvPr>
          <p:cNvGrpSpPr/>
          <p:nvPr userDrawn="1"/>
        </p:nvGrpSpPr>
        <p:grpSpPr>
          <a:xfrm>
            <a:off x="8816806" y="721130"/>
            <a:ext cx="2286635" cy="2038986"/>
            <a:chOff x="0" y="0"/>
            <a:chExt cx="2286635" cy="2039261"/>
          </a:xfrm>
        </p:grpSpPr>
        <p:pic>
          <p:nvPicPr>
            <p:cNvPr id="12" name="Picture 11">
              <a:extLst>
                <a:ext uri="{FF2B5EF4-FFF2-40B4-BE49-F238E27FC236}">
                  <a16:creationId xmlns:a16="http://schemas.microsoft.com/office/drawing/2014/main" id="{FA47F206-A2D4-47F1-8E70-EBD7E0EA748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378226"/>
              <a:ext cx="2286635" cy="661035"/>
            </a:xfrm>
            <a:prstGeom prst="rect">
              <a:avLst/>
            </a:prstGeom>
            <a:noFill/>
            <a:ln>
              <a:noFill/>
            </a:ln>
          </p:spPr>
        </p:pic>
        <p:pic>
          <p:nvPicPr>
            <p:cNvPr id="13" name="Picture 12">
              <a:extLst>
                <a:ext uri="{FF2B5EF4-FFF2-40B4-BE49-F238E27FC236}">
                  <a16:creationId xmlns:a16="http://schemas.microsoft.com/office/drawing/2014/main" id="{F0D4D003-6A17-48F5-8140-C891CC7744C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3339" y="0"/>
              <a:ext cx="1192530" cy="1139825"/>
            </a:xfrm>
            <a:prstGeom prst="rect">
              <a:avLst/>
            </a:prstGeom>
            <a:noFill/>
            <a:ln>
              <a:noFill/>
            </a:ln>
          </p:spPr>
        </p:pic>
      </p:grpSp>
      <p:sp>
        <p:nvSpPr>
          <p:cNvPr id="17" name="Text Box 27">
            <a:extLst>
              <a:ext uri="{FF2B5EF4-FFF2-40B4-BE49-F238E27FC236}">
                <a16:creationId xmlns:a16="http://schemas.microsoft.com/office/drawing/2014/main" id="{54B73A66-A6E8-40F9-A8D3-4348F96059E5}"/>
              </a:ext>
            </a:extLst>
          </p:cNvPr>
          <p:cNvSpPr txBox="1">
            <a:spLocks noChangeArrowheads="1"/>
          </p:cNvSpPr>
          <p:nvPr userDrawn="1"/>
        </p:nvSpPr>
        <p:spPr bwMode="auto">
          <a:xfrm>
            <a:off x="772249" y="5150132"/>
            <a:ext cx="3064816" cy="78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b" anchorCtr="0">
            <a:spAutoFit/>
          </a:bodyPr>
          <a:lstStyle/>
          <a:p>
            <a:pPr>
              <a:lnSpc>
                <a:spcPct val="115000"/>
              </a:lnSpc>
              <a:spcBef>
                <a:spcPts val="600"/>
              </a:spcBef>
              <a:spcAft>
                <a:spcPts val="600"/>
              </a:spcAft>
            </a:pPr>
            <a:r>
              <a:rPr lang="en-IN" sz="900" dirty="0">
                <a:solidFill>
                  <a:prstClr val="white">
                    <a:lumMod val="95000"/>
                  </a:prstClr>
                </a:solidFill>
              </a:rPr>
              <a:t>This document is produced by advisors and consultants at DMEO, NITI Aayog, as general guidance. It is not intended to provide specific advice. If you require advice or further details on any matters referred in this document, please contact DMEO.</a:t>
            </a:r>
          </a:p>
        </p:txBody>
      </p:sp>
      <p:sp>
        <p:nvSpPr>
          <p:cNvPr id="18" name="Footer Placeholder 8">
            <a:extLst>
              <a:ext uri="{FF2B5EF4-FFF2-40B4-BE49-F238E27FC236}">
                <a16:creationId xmlns:a16="http://schemas.microsoft.com/office/drawing/2014/main" id="{135F391F-8F7B-46FA-AD29-A91CE9A73326}"/>
              </a:ext>
            </a:extLst>
          </p:cNvPr>
          <p:cNvSpPr txBox="1">
            <a:spLocks/>
          </p:cNvSpPr>
          <p:nvPr userDrawn="1"/>
        </p:nvSpPr>
        <p:spPr>
          <a:xfrm>
            <a:off x="772249" y="6179152"/>
            <a:ext cx="3860800" cy="143568"/>
          </a:xfrm>
          <a:prstGeom prst="rect">
            <a:avLst/>
          </a:prstGeom>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white">
                    <a:lumMod val="95000"/>
                  </a:prstClr>
                </a:solidFill>
              </a:rPr>
              <a:t>Copyright © 2020 NITI Aayog All rights reserved.</a:t>
            </a:r>
          </a:p>
        </p:txBody>
      </p:sp>
    </p:spTree>
    <p:extLst>
      <p:ext uri="{BB962C8B-B14F-4D97-AF65-F5344CB8AC3E}">
        <p14:creationId xmlns:p14="http://schemas.microsoft.com/office/powerpoint/2010/main" val="226678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22" name="Google Shape;22;p3">
            <a:extLst>
              <a:ext uri="{FF2B5EF4-FFF2-40B4-BE49-F238E27FC236}">
                <a16:creationId xmlns:a16="http://schemas.microsoft.com/office/drawing/2014/main" id="{CAD3B74D-0DCD-4B6E-9017-901DA8E49D73}"/>
              </a:ext>
            </a:extLst>
          </p:cNvPr>
          <p:cNvSpPr/>
          <p:nvPr userDrawn="1"/>
        </p:nvSpPr>
        <p:spPr>
          <a:xfrm>
            <a:off x="0" y="0"/>
            <a:ext cx="7768127" cy="6858000"/>
          </a:xfrm>
          <a:prstGeom prst="rect">
            <a:avLst/>
          </a:prstGeom>
          <a:solidFill>
            <a:srgbClr val="6AA84F"/>
          </a:solidFill>
          <a:ln>
            <a:noFill/>
          </a:ln>
        </p:spPr>
        <p:txBody>
          <a:bodyPr spcFirstLastPara="1" wrap="square" lIns="91425" tIns="91425" rIns="91425" bIns="91425" anchor="ctr" anchorCtr="0">
            <a:noAutofit/>
          </a:bodyPr>
          <a:lstStyle/>
          <a:p>
            <a:endParaRPr dirty="0">
              <a:solidFill>
                <a:prstClr val="black"/>
              </a:solidFill>
            </a:endParaRPr>
          </a:p>
        </p:txBody>
      </p:sp>
      <p:graphicFrame>
        <p:nvGraphicFramePr>
          <p:cNvPr id="2" name="Object 1" hidden="1">
            <a:extLst>
              <a:ext uri="{FF2B5EF4-FFF2-40B4-BE49-F238E27FC236}">
                <a16:creationId xmlns:a16="http://schemas.microsoft.com/office/drawing/2014/main" id="{E6B88B40-D1B5-493E-B691-E32A9FE8001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27">
            <a:extLst>
              <a:ext uri="{FF2B5EF4-FFF2-40B4-BE49-F238E27FC236}">
                <a16:creationId xmlns:a16="http://schemas.microsoft.com/office/drawing/2014/main" id="{2C083480-188F-4317-868E-43AC1A57C474}"/>
              </a:ext>
            </a:extLst>
          </p:cNvPr>
          <p:cNvSpPr txBox="1">
            <a:spLocks noChangeArrowheads="1"/>
          </p:cNvSpPr>
          <p:nvPr userDrawn="1"/>
        </p:nvSpPr>
        <p:spPr bwMode="auto">
          <a:xfrm>
            <a:off x="8206915" y="3680843"/>
            <a:ext cx="3506417" cy="264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marL="411480" indent="-228600">
              <a:lnSpc>
                <a:spcPct val="115000"/>
              </a:lnSpc>
              <a:spcAft>
                <a:spcPts val="300"/>
              </a:spcAft>
            </a:pPr>
            <a:r>
              <a:rPr lang="en-IN" sz="1400" b="1" dirty="0">
                <a:solidFill>
                  <a:srgbClr val="221861"/>
                </a:solidFill>
                <a:latin typeface="Arial Black" panose="020B0A04020102020204" pitchFamily="34" charset="0"/>
                <a:ea typeface="Arial" panose="020B0604020202020204" pitchFamily="34" charset="0"/>
              </a:rPr>
              <a:t>ABOUT DMEO, NITI AAYOG</a:t>
            </a:r>
            <a:endParaRPr lang="en-IN" sz="2600" dirty="0">
              <a:solidFill>
                <a:prstClr val="black"/>
              </a:solidFill>
              <a:ea typeface="Arial" panose="020B0604020202020204" pitchFamily="34" charset="0"/>
            </a:endParaRPr>
          </a:p>
          <a:p>
            <a:pPr marL="179388" indent="3175">
              <a:lnSpc>
                <a:spcPct val="115000"/>
              </a:lnSpc>
              <a:spcBef>
                <a:spcPts val="600"/>
              </a:spcBef>
              <a:spcAft>
                <a:spcPts val="600"/>
              </a:spcAft>
            </a:pPr>
            <a:r>
              <a:rPr lang="en-IN" sz="1100" dirty="0">
                <a:solidFill>
                  <a:prstClr val="black"/>
                </a:solidFill>
                <a:ea typeface="Arial" panose="020B0604020202020204" pitchFamily="34" charset="0"/>
              </a:rPr>
              <a:t>The Development Monitoring and Evaluation Office (DMEO), attached to NITI Aayog, is the apex monitoring &amp; evaluation (M&amp;E) office in the country, with a mandate to drive evidence-based policy making through M&amp;E of government policies and programmes. Since its inception in 2015, the Office aims to shift the discourse of public policy towards rigorous, data-driven, citizen-centric, and decentralized policymaking, to improve governance and facilitate the formation of a New India.</a:t>
            </a:r>
          </a:p>
          <a:p>
            <a:pPr marL="411480" indent="-228600">
              <a:lnSpc>
                <a:spcPct val="115000"/>
              </a:lnSpc>
              <a:spcBef>
                <a:spcPts val="600"/>
              </a:spcBef>
              <a:spcAft>
                <a:spcPts val="600"/>
              </a:spcAft>
            </a:pPr>
            <a:r>
              <a:rPr lang="en-IN" sz="1100" dirty="0">
                <a:solidFill>
                  <a:prstClr val="black"/>
                </a:solidFill>
                <a:ea typeface="Arial" panose="020B0604020202020204" pitchFamily="34" charset="0"/>
              </a:rPr>
              <a:t>Visit us at </a:t>
            </a:r>
            <a:r>
              <a:rPr lang="en-IN" sz="1100" dirty="0">
                <a:solidFill>
                  <a:prstClr val="black"/>
                </a:solidFill>
                <a:ea typeface="Arial" panose="020B0604020202020204" pitchFamily="34" charset="0"/>
                <a:hlinkClick r:id="rId5">
                  <a:extLst>
                    <a:ext uri="{A12FA001-AC4F-418D-AE19-62706E023703}">
                      <ahyp:hlinkClr xmlns:ahyp="http://schemas.microsoft.com/office/drawing/2018/hyperlinkcolor" val="tx"/>
                    </a:ext>
                  </a:extLst>
                </a:hlinkClick>
              </a:rPr>
              <a:t>www.dmeo.gov.in</a:t>
            </a:r>
            <a:endParaRPr lang="en-IN" sz="1100" dirty="0">
              <a:solidFill>
                <a:prstClr val="black"/>
              </a:solidFill>
              <a:ea typeface="Arial" panose="020B0604020202020204" pitchFamily="34" charset="0"/>
            </a:endParaRPr>
          </a:p>
        </p:txBody>
      </p:sp>
      <p:grpSp>
        <p:nvGrpSpPr>
          <p:cNvPr id="3" name="Group 10">
            <a:extLst>
              <a:ext uri="{FF2B5EF4-FFF2-40B4-BE49-F238E27FC236}">
                <a16:creationId xmlns:a16="http://schemas.microsoft.com/office/drawing/2014/main" id="{4E2ACB67-D472-4DD1-9569-22A893443A1E}"/>
              </a:ext>
            </a:extLst>
          </p:cNvPr>
          <p:cNvGrpSpPr/>
          <p:nvPr userDrawn="1"/>
        </p:nvGrpSpPr>
        <p:grpSpPr>
          <a:xfrm>
            <a:off x="8816806" y="721130"/>
            <a:ext cx="2286635" cy="2038986"/>
            <a:chOff x="0" y="0"/>
            <a:chExt cx="2286635" cy="2039261"/>
          </a:xfrm>
        </p:grpSpPr>
        <p:pic>
          <p:nvPicPr>
            <p:cNvPr id="12" name="Picture 11">
              <a:extLst>
                <a:ext uri="{FF2B5EF4-FFF2-40B4-BE49-F238E27FC236}">
                  <a16:creationId xmlns:a16="http://schemas.microsoft.com/office/drawing/2014/main" id="{FA47F206-A2D4-47F1-8E70-EBD7E0EA748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378226"/>
              <a:ext cx="2286635" cy="661035"/>
            </a:xfrm>
            <a:prstGeom prst="rect">
              <a:avLst/>
            </a:prstGeom>
            <a:noFill/>
            <a:ln>
              <a:noFill/>
            </a:ln>
          </p:spPr>
        </p:pic>
        <p:pic>
          <p:nvPicPr>
            <p:cNvPr id="13" name="Picture 12">
              <a:extLst>
                <a:ext uri="{FF2B5EF4-FFF2-40B4-BE49-F238E27FC236}">
                  <a16:creationId xmlns:a16="http://schemas.microsoft.com/office/drawing/2014/main" id="{F0D4D003-6A17-48F5-8140-C891CC7744C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3339" y="0"/>
              <a:ext cx="1192530" cy="1139825"/>
            </a:xfrm>
            <a:prstGeom prst="rect">
              <a:avLst/>
            </a:prstGeom>
            <a:noFill/>
            <a:ln>
              <a:noFill/>
            </a:ln>
          </p:spPr>
        </p:pic>
      </p:grpSp>
      <p:sp>
        <p:nvSpPr>
          <p:cNvPr id="17" name="Text Box 27">
            <a:extLst>
              <a:ext uri="{FF2B5EF4-FFF2-40B4-BE49-F238E27FC236}">
                <a16:creationId xmlns:a16="http://schemas.microsoft.com/office/drawing/2014/main" id="{54B73A66-A6E8-40F9-A8D3-4348F96059E5}"/>
              </a:ext>
            </a:extLst>
          </p:cNvPr>
          <p:cNvSpPr txBox="1">
            <a:spLocks noChangeArrowheads="1"/>
          </p:cNvSpPr>
          <p:nvPr userDrawn="1"/>
        </p:nvSpPr>
        <p:spPr bwMode="auto">
          <a:xfrm>
            <a:off x="772249" y="5150132"/>
            <a:ext cx="3064816" cy="78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b" anchorCtr="0">
            <a:spAutoFit/>
          </a:bodyPr>
          <a:lstStyle/>
          <a:p>
            <a:pPr>
              <a:lnSpc>
                <a:spcPct val="115000"/>
              </a:lnSpc>
              <a:spcBef>
                <a:spcPts val="600"/>
              </a:spcBef>
              <a:spcAft>
                <a:spcPts val="600"/>
              </a:spcAft>
            </a:pPr>
            <a:r>
              <a:rPr lang="en-IN" sz="900" dirty="0">
                <a:solidFill>
                  <a:prstClr val="white">
                    <a:lumMod val="95000"/>
                  </a:prstClr>
                </a:solidFill>
              </a:rPr>
              <a:t>This document is produced by advisors and consultants at DMEO, NITI Aayog, as general guidance. It is not intended to provide specific advice. If you require advice or further details on any matters referred in this document, please contact DMEO.</a:t>
            </a:r>
          </a:p>
        </p:txBody>
      </p:sp>
      <p:sp>
        <p:nvSpPr>
          <p:cNvPr id="18" name="Footer Placeholder 8">
            <a:extLst>
              <a:ext uri="{FF2B5EF4-FFF2-40B4-BE49-F238E27FC236}">
                <a16:creationId xmlns:a16="http://schemas.microsoft.com/office/drawing/2014/main" id="{135F391F-8F7B-46FA-AD29-A91CE9A73326}"/>
              </a:ext>
            </a:extLst>
          </p:cNvPr>
          <p:cNvSpPr txBox="1">
            <a:spLocks/>
          </p:cNvSpPr>
          <p:nvPr userDrawn="1"/>
        </p:nvSpPr>
        <p:spPr>
          <a:xfrm>
            <a:off x="772249" y="6179152"/>
            <a:ext cx="3860800" cy="143568"/>
          </a:xfrm>
          <a:prstGeom prst="rect">
            <a:avLst/>
          </a:prstGeom>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white">
                    <a:lumMod val="95000"/>
                  </a:prstClr>
                </a:solidFill>
              </a:rPr>
              <a:t>Copyright © 2020 NITI Aayog All rights reserved.</a:t>
            </a:r>
          </a:p>
        </p:txBody>
      </p:sp>
      <p:sp>
        <p:nvSpPr>
          <p:cNvPr id="23" name="Text Box 27">
            <a:extLst>
              <a:ext uri="{FF2B5EF4-FFF2-40B4-BE49-F238E27FC236}">
                <a16:creationId xmlns:a16="http://schemas.microsoft.com/office/drawing/2014/main" id="{09DAA45A-DAA9-4500-8E13-D7427AAA8515}"/>
              </a:ext>
            </a:extLst>
          </p:cNvPr>
          <p:cNvSpPr txBox="1">
            <a:spLocks noChangeArrowheads="1"/>
          </p:cNvSpPr>
          <p:nvPr userDrawn="1"/>
        </p:nvSpPr>
        <p:spPr bwMode="auto">
          <a:xfrm>
            <a:off x="772249" y="909627"/>
            <a:ext cx="335269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spcAft>
                <a:spcPts val="300"/>
              </a:spcAft>
            </a:pPr>
            <a:r>
              <a:rPr lang="en-IN" sz="5400" b="1" spc="-150" dirty="0">
                <a:solidFill>
                  <a:prstClr val="white"/>
                </a:solidFill>
                <a:latin typeface="Arial Black" panose="020B0A04020102020204" pitchFamily="34" charset="0"/>
                <a:ea typeface="Arial" panose="020B0604020202020204" pitchFamily="34" charset="0"/>
              </a:rPr>
              <a:t>THANK YOU</a:t>
            </a:r>
            <a:endParaRPr lang="en-IN" sz="4400" spc="-150" dirty="0">
              <a:solidFill>
                <a:prstClr val="white"/>
              </a:solidFill>
              <a:latin typeface="Arial Black" panose="020B0A04020102020204" pitchFamily="34" charset="0"/>
              <a:ea typeface="Arial" panose="020B0604020202020204" pitchFamily="34" charset="0"/>
            </a:endParaRPr>
          </a:p>
        </p:txBody>
      </p:sp>
    </p:spTree>
    <p:extLst>
      <p:ext uri="{BB962C8B-B14F-4D97-AF65-F5344CB8AC3E}">
        <p14:creationId xmlns:p14="http://schemas.microsoft.com/office/powerpoint/2010/main" val="2837865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rgbClr val="6AA84F"/>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27" name="Google Shape;27;p4"/>
          <p:cNvSpPr txBox="1">
            <a:spLocks noGrp="1"/>
          </p:cNvSpPr>
          <p:nvPr>
            <p:ph type="title"/>
          </p:nvPr>
        </p:nvSpPr>
        <p:spPr>
          <a:xfrm>
            <a:off x="415600" y="2106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8" name="Google Shape;28;p4"/>
          <p:cNvSpPr txBox="1">
            <a:spLocks noGrp="1"/>
          </p:cNvSpPr>
          <p:nvPr>
            <p:ph type="body" idx="1"/>
          </p:nvPr>
        </p:nvSpPr>
        <p:spPr>
          <a:xfrm>
            <a:off x="415600" y="1333067"/>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Font typeface="Century Gothic"/>
              <a:buChar char="●"/>
              <a:defRPr>
                <a:latin typeface="Century Gothic"/>
                <a:ea typeface="Century Gothic"/>
                <a:cs typeface="Century Gothic"/>
                <a:sym typeface="Century Gothic"/>
              </a:defRPr>
            </a:lvl1pPr>
            <a:lvl2pPr marL="1219170" lvl="1" indent="-423323">
              <a:spcBef>
                <a:spcPts val="2133"/>
              </a:spcBef>
              <a:spcAft>
                <a:spcPts val="0"/>
              </a:spcAft>
              <a:buSzPts val="1400"/>
              <a:buFont typeface="Century Gothic"/>
              <a:buChar char="○"/>
              <a:defRPr>
                <a:latin typeface="Century Gothic"/>
                <a:ea typeface="Century Gothic"/>
                <a:cs typeface="Century Gothic"/>
                <a:sym typeface="Century Gothic"/>
              </a:defRPr>
            </a:lvl2pPr>
            <a:lvl3pPr marL="1828754" lvl="2" indent="-423323">
              <a:spcBef>
                <a:spcPts val="2133"/>
              </a:spcBef>
              <a:spcAft>
                <a:spcPts val="0"/>
              </a:spcAft>
              <a:buSzPts val="1400"/>
              <a:buFont typeface="Century Gothic"/>
              <a:buChar char="■"/>
              <a:defRPr>
                <a:latin typeface="Century Gothic"/>
                <a:ea typeface="Century Gothic"/>
                <a:cs typeface="Century Gothic"/>
                <a:sym typeface="Century Gothic"/>
              </a:defRPr>
            </a:lvl3pPr>
            <a:lvl4pPr marL="2438339" lvl="3" indent="-423323">
              <a:spcBef>
                <a:spcPts val="2133"/>
              </a:spcBef>
              <a:spcAft>
                <a:spcPts val="0"/>
              </a:spcAft>
              <a:buSzPts val="1400"/>
              <a:buFont typeface="Century Gothic"/>
              <a:buChar char="●"/>
              <a:defRPr>
                <a:latin typeface="Century Gothic"/>
                <a:ea typeface="Century Gothic"/>
                <a:cs typeface="Century Gothic"/>
                <a:sym typeface="Century Gothic"/>
              </a:defRPr>
            </a:lvl4pPr>
            <a:lvl5pPr marL="3047924" lvl="4" indent="-423323">
              <a:spcBef>
                <a:spcPts val="2133"/>
              </a:spcBef>
              <a:spcAft>
                <a:spcPts val="0"/>
              </a:spcAft>
              <a:buSzPts val="1400"/>
              <a:buFont typeface="Century Gothic"/>
              <a:buChar char="○"/>
              <a:defRPr>
                <a:latin typeface="Century Gothic"/>
                <a:ea typeface="Century Gothic"/>
                <a:cs typeface="Century Gothic"/>
                <a:sym typeface="Century Gothic"/>
              </a:defRPr>
            </a:lvl5pPr>
            <a:lvl6pPr marL="3657509" lvl="5" indent="-423323">
              <a:spcBef>
                <a:spcPts val="2133"/>
              </a:spcBef>
              <a:spcAft>
                <a:spcPts val="0"/>
              </a:spcAft>
              <a:buSzPts val="1400"/>
              <a:buFont typeface="Century Gothic"/>
              <a:buChar char="■"/>
              <a:defRPr>
                <a:latin typeface="Century Gothic"/>
                <a:ea typeface="Century Gothic"/>
                <a:cs typeface="Century Gothic"/>
                <a:sym typeface="Century Gothic"/>
              </a:defRPr>
            </a:lvl6pPr>
            <a:lvl7pPr marL="4267093" lvl="6" indent="-423323">
              <a:spcBef>
                <a:spcPts val="2133"/>
              </a:spcBef>
              <a:spcAft>
                <a:spcPts val="0"/>
              </a:spcAft>
              <a:buSzPts val="1400"/>
              <a:buFont typeface="Century Gothic"/>
              <a:buChar char="●"/>
              <a:defRPr>
                <a:latin typeface="Century Gothic"/>
                <a:ea typeface="Century Gothic"/>
                <a:cs typeface="Century Gothic"/>
                <a:sym typeface="Century Gothic"/>
              </a:defRPr>
            </a:lvl7pPr>
            <a:lvl8pPr marL="4876678" lvl="7" indent="-423323">
              <a:spcBef>
                <a:spcPts val="2133"/>
              </a:spcBef>
              <a:spcAft>
                <a:spcPts val="0"/>
              </a:spcAft>
              <a:buSzPts val="1400"/>
              <a:buFont typeface="Century Gothic"/>
              <a:buChar char="○"/>
              <a:defRPr>
                <a:latin typeface="Century Gothic"/>
                <a:ea typeface="Century Gothic"/>
                <a:cs typeface="Century Gothic"/>
                <a:sym typeface="Century Gothic"/>
              </a:defRPr>
            </a:lvl8pPr>
            <a:lvl9pPr marL="5486263" lvl="8" indent="-423323">
              <a:spcBef>
                <a:spcPts val="2133"/>
              </a:spcBef>
              <a:spcAft>
                <a:spcPts val="2133"/>
              </a:spcAft>
              <a:buSzPts val="1400"/>
              <a:buFont typeface="Century Gothic"/>
              <a:buChar char="■"/>
              <a:defRPr>
                <a:latin typeface="Century Gothic"/>
                <a:ea typeface="Century Gothic"/>
                <a:cs typeface="Century Gothic"/>
                <a:sym typeface="Century Gothic"/>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44019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217635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42718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310184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198355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109867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68894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FAEBE-2073-4F2D-A072-15D64516C4AB}" type="datetimeFigureOut">
              <a:rPr lang="en-GB" smtClean="0"/>
              <a:t>07/06/2021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400927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2.xml"/><Relationship Id="rId2" Type="http://schemas.openxmlformats.org/officeDocument/2006/relationships/slideLayout" Target="../slideLayouts/slideLayout22.xml"/><Relationship Id="rId16" Type="http://schemas.openxmlformats.org/officeDocument/2006/relationships/image" Target="../media/image1.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ags" Target="../tags/tag1.xml"/><Relationship Id="rId5" Type="http://schemas.openxmlformats.org/officeDocument/2006/relationships/slideLayout" Target="../slideLayouts/slideLayout25.xml"/><Relationship Id="rId15" Type="http://schemas.openxmlformats.org/officeDocument/2006/relationships/oleObject" Target="../embeddings/oleObject1.bin"/><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FAEBE-2073-4F2D-A072-15D64516C4AB}" type="datetimeFigureOut">
              <a:rPr lang="en-GB" smtClean="0"/>
              <a:t>07/06/2021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01F65-1E1C-4725-806A-7A2FA26F6F99}" type="slidenum">
              <a:rPr lang="en-GB" smtClean="0"/>
              <a:t>‹#›</a:t>
            </a:fld>
            <a:endParaRPr lang="en-GB" dirty="0"/>
          </a:p>
        </p:txBody>
      </p:sp>
    </p:spTree>
    <p:extLst>
      <p:ext uri="{BB962C8B-B14F-4D97-AF65-F5344CB8AC3E}">
        <p14:creationId xmlns:p14="http://schemas.microsoft.com/office/powerpoint/2010/main" val="4054382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B2082"/>
              </a:buClr>
              <a:buSzPts val="3600"/>
              <a:buFont typeface="Verdana"/>
              <a:buNone/>
              <a:defRPr sz="3600" b="1">
                <a:solidFill>
                  <a:srgbClr val="3B2082"/>
                </a:solidFill>
                <a:latin typeface="Verdana"/>
                <a:ea typeface="Verdana"/>
                <a:cs typeface="Verdana"/>
                <a:sym typeface="Verdana"/>
              </a:defRPr>
            </a:lvl1pPr>
            <a:lvl2pPr lvl="1">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2pPr>
            <a:lvl3pPr lvl="2">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3pPr>
            <a:lvl4pPr lvl="3">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4pPr>
            <a:lvl5pPr lvl="4">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5pPr>
            <a:lvl6pPr lvl="5">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6pPr>
            <a:lvl7pPr lvl="6">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7pPr>
            <a:lvl8pPr lvl="7">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8pPr>
            <a:lvl9pPr lvl="8">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9pPr>
          </a:lstStyle>
          <a:p>
            <a:endParaRPr/>
          </a:p>
        </p:txBody>
      </p:sp>
      <p:sp>
        <p:nvSpPr>
          <p:cNvPr id="7" name="Google Shape;7;p1"/>
          <p:cNvSpPr txBox="1">
            <a:spLocks noGrp="1"/>
          </p:cNvSpPr>
          <p:nvPr>
            <p:ph type="body" idx="1"/>
          </p:nvPr>
        </p:nvSpPr>
        <p:spPr>
          <a:xfrm>
            <a:off x="415600" y="1333067"/>
            <a:ext cx="11360800" cy="440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Open Sans"/>
                <a:ea typeface="Open Sans"/>
                <a:cs typeface="Open Sans"/>
                <a:sym typeface="Open Sans"/>
              </a:defRPr>
            </a:lvl1pPr>
            <a:lvl2pPr lvl="1" algn="r">
              <a:buNone/>
              <a:defRPr sz="1333">
                <a:solidFill>
                  <a:schemeClr val="dk2"/>
                </a:solidFill>
                <a:latin typeface="Open Sans"/>
                <a:ea typeface="Open Sans"/>
                <a:cs typeface="Open Sans"/>
                <a:sym typeface="Open Sans"/>
              </a:defRPr>
            </a:lvl2pPr>
            <a:lvl3pPr lvl="2" algn="r">
              <a:buNone/>
              <a:defRPr sz="1333">
                <a:solidFill>
                  <a:schemeClr val="dk2"/>
                </a:solidFill>
                <a:latin typeface="Open Sans"/>
                <a:ea typeface="Open Sans"/>
                <a:cs typeface="Open Sans"/>
                <a:sym typeface="Open Sans"/>
              </a:defRPr>
            </a:lvl3pPr>
            <a:lvl4pPr lvl="3" algn="r">
              <a:buNone/>
              <a:defRPr sz="1333">
                <a:solidFill>
                  <a:schemeClr val="dk2"/>
                </a:solidFill>
                <a:latin typeface="Open Sans"/>
                <a:ea typeface="Open Sans"/>
                <a:cs typeface="Open Sans"/>
                <a:sym typeface="Open Sans"/>
              </a:defRPr>
            </a:lvl4pPr>
            <a:lvl5pPr lvl="4" algn="r">
              <a:buNone/>
              <a:defRPr sz="1333">
                <a:solidFill>
                  <a:schemeClr val="dk2"/>
                </a:solidFill>
                <a:latin typeface="Open Sans"/>
                <a:ea typeface="Open Sans"/>
                <a:cs typeface="Open Sans"/>
                <a:sym typeface="Open Sans"/>
              </a:defRPr>
            </a:lvl5pPr>
            <a:lvl6pPr lvl="5" algn="r">
              <a:buNone/>
              <a:defRPr sz="1333">
                <a:solidFill>
                  <a:schemeClr val="dk2"/>
                </a:solidFill>
                <a:latin typeface="Open Sans"/>
                <a:ea typeface="Open Sans"/>
                <a:cs typeface="Open Sans"/>
                <a:sym typeface="Open Sans"/>
              </a:defRPr>
            </a:lvl6pPr>
            <a:lvl7pPr lvl="6" algn="r">
              <a:buNone/>
              <a:defRPr sz="1333">
                <a:solidFill>
                  <a:schemeClr val="dk2"/>
                </a:solidFill>
                <a:latin typeface="Open Sans"/>
                <a:ea typeface="Open Sans"/>
                <a:cs typeface="Open Sans"/>
                <a:sym typeface="Open Sans"/>
              </a:defRPr>
            </a:lvl7pPr>
            <a:lvl8pPr lvl="7" algn="r">
              <a:buNone/>
              <a:defRPr sz="1333">
                <a:solidFill>
                  <a:schemeClr val="dk2"/>
                </a:solidFill>
                <a:latin typeface="Open Sans"/>
                <a:ea typeface="Open Sans"/>
                <a:cs typeface="Open Sans"/>
                <a:sym typeface="Open Sans"/>
              </a:defRPr>
            </a:lvl8pPr>
            <a:lvl9pPr lvl="8" algn="r">
              <a:buNone/>
              <a:defRPr sz="1333">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 kern="0">
                <a:solidFill>
                  <a:srgbClr val="695D46"/>
                </a:solidFill>
              </a:rPr>
              <a:pPr>
                <a:buClr>
                  <a:srgbClr val="000000"/>
                </a:buClr>
                <a:buFont typeface="Arial"/>
                <a:buNone/>
              </a:pPr>
              <a:t>‹#›</a:t>
            </a:fld>
            <a:endParaRPr kern="0" dirty="0">
              <a:solidFill>
                <a:srgbClr val="695D46"/>
              </a:solidFill>
            </a:endParaRPr>
          </a:p>
        </p:txBody>
      </p:sp>
    </p:spTree>
    <p:extLst>
      <p:ext uri="{BB962C8B-B14F-4D97-AF65-F5344CB8AC3E}">
        <p14:creationId xmlns:p14="http://schemas.microsoft.com/office/powerpoint/2010/main" val="957402422"/>
      </p:ext>
    </p:extLst>
  </p:cSld>
  <p:clrMap bg1="lt1" tx1="dk1" bg2="dk2" tx2="lt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5" imgW="360" imgH="360" progId="">
                  <p:embed/>
                </p:oleObj>
              </mc:Choice>
              <mc:Fallback>
                <p:oleObj name="think-cell Slide" r:id="rId15" imgW="360" imgH="36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3B1F1018-6258-4F01-B3FE-B5BC7EE1B9B9}"/>
              </a:ext>
            </a:extLst>
          </p:cNvPr>
          <p:cNvSpPr/>
          <p:nvPr>
            <p:custDataLst>
              <p:tags r:id="rId1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000" b="1" dirty="0">
              <a:solidFill>
                <a:prstClr val="white"/>
              </a:solidFill>
              <a:ea typeface="+mj-ea"/>
              <a:cs typeface="Arial" panose="020B0604020202020204" pitchFamily="34" charset="0"/>
              <a:sym typeface="Arial" panose="020B0604020202020204" pitchFamily="34" charset="0"/>
            </a:endParaRPr>
          </a:p>
        </p:txBody>
      </p:sp>
      <p:sp>
        <p:nvSpPr>
          <p:cNvPr id="9" name="Title Placeholder 1"/>
          <p:cNvSpPr>
            <a:spLocks noGrp="1"/>
          </p:cNvSpPr>
          <p:nvPr>
            <p:ph type="title"/>
          </p:nvPr>
        </p:nvSpPr>
        <p:spPr>
          <a:xfrm>
            <a:off x="622894" y="111301"/>
            <a:ext cx="10967687" cy="786122"/>
          </a:xfrm>
          <a:prstGeom prst="rect">
            <a:avLst/>
          </a:prstGeom>
        </p:spPr>
        <p:txBody>
          <a:bodyPr vert="horz" lIns="0" tIns="0" rIns="0" bIns="0" rtlCol="0" anchor="b" anchorCtr="0">
            <a:noAutofit/>
          </a:bodyPr>
          <a:lstStyle/>
          <a:p>
            <a:r>
              <a:rPr lang="en-US"/>
              <a:t>Master Title Slide Headline</a:t>
            </a:r>
            <a:endParaRPr lang="en-CA"/>
          </a:p>
        </p:txBody>
      </p:sp>
      <p:cxnSp>
        <p:nvCxnSpPr>
          <p:cNvPr id="19" name="Straight Connector 18"/>
          <p:cNvCxnSpPr/>
          <p:nvPr/>
        </p:nvCxnSpPr>
        <p:spPr>
          <a:xfrm>
            <a:off x="618422" y="919163"/>
            <a:ext cx="115813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idx="1"/>
          </p:nvPr>
        </p:nvSpPr>
        <p:spPr>
          <a:xfrm>
            <a:off x="622893" y="1082676"/>
            <a:ext cx="10972800"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p:cNvSpPr txBox="1"/>
          <p:nvPr/>
        </p:nvSpPr>
        <p:spPr>
          <a:xfrm>
            <a:off x="10554349" y="6431966"/>
            <a:ext cx="1041344" cy="169277"/>
          </a:xfrm>
          <a:prstGeom prst="rect">
            <a:avLst/>
          </a:prstGeom>
          <a:noFill/>
        </p:spPr>
        <p:txBody>
          <a:bodyPr wrap="square" lIns="0" tIns="0" rIns="0" bIns="0" rtlCol="0" anchor="b">
            <a:noAutofit/>
          </a:bodyPr>
          <a:lstStyle/>
          <a:p>
            <a:pPr algn="r"/>
            <a:fld id="{989496C2-B50A-F244-A0A1-E3849033C8B1}" type="slidenum">
              <a:rPr lang="en-GB" sz="900" smtClean="0">
                <a:solidFill>
                  <a:prstClr val="white">
                    <a:lumMod val="50000"/>
                  </a:prstClr>
                </a:solidFill>
              </a:rPr>
              <a:pPr algn="r"/>
              <a:t>‹#›</a:t>
            </a:fld>
            <a:endParaRPr lang="en-GB" sz="1100" dirty="0">
              <a:solidFill>
                <a:prstClr val="white">
                  <a:lumMod val="50000"/>
                </a:prstClr>
              </a:solidFill>
            </a:endParaRPr>
          </a:p>
        </p:txBody>
      </p:sp>
      <p:sp>
        <p:nvSpPr>
          <p:cNvPr id="8" name="Footer Placeholder 8"/>
          <p:cNvSpPr txBox="1">
            <a:spLocks/>
          </p:cNvSpPr>
          <p:nvPr/>
        </p:nvSpPr>
        <p:spPr>
          <a:xfrm>
            <a:off x="618421" y="6461161"/>
            <a:ext cx="3860800" cy="143568"/>
          </a:xfrm>
          <a:prstGeom prst="rect">
            <a:avLst/>
          </a:prstGeom>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7F7F7F"/>
                </a:solidFill>
              </a:rPr>
              <a:t>Copyright © 2020 NITI Aayog All rights reserved.</a:t>
            </a:r>
          </a:p>
        </p:txBody>
      </p:sp>
      <p:sp>
        <p:nvSpPr>
          <p:cNvPr id="4" name="AcnSubjectTitle_ID_4" hidden="1">
            <a:extLst>
              <a:ext uri="{FF2B5EF4-FFF2-40B4-BE49-F238E27FC236}">
                <a16:creationId xmlns:a16="http://schemas.microsoft.com/office/drawing/2014/main" id="{F8E0347D-9437-4CF3-A8A4-8B7B11AD17DB}"/>
              </a:ext>
            </a:extLst>
          </p:cNvPr>
          <p:cNvSpPr txBox="1"/>
          <p:nvPr>
            <p:custDataLst>
              <p:tags r:id="rId13"/>
            </p:custDataLst>
          </p:nvPr>
        </p:nvSpPr>
        <p:spPr bwMode="gray">
          <a:xfrm>
            <a:off x="622894" y="1420813"/>
            <a:ext cx="6985000" cy="338554"/>
          </a:xfrm>
          <a:prstGeom prst="rect">
            <a:avLst/>
          </a:prstGeom>
          <a:noFill/>
        </p:spPr>
        <p:txBody>
          <a:bodyPr vert="horz" wrap="square" rtlCol="0">
            <a:spAutoFit/>
          </a:bodyPr>
          <a:lstStyle/>
          <a:p>
            <a:r>
              <a:rPr lang="en-US" sz="1600" b="1" dirty="0">
                <a:solidFill>
                  <a:prstClr val="black"/>
                </a:solidFill>
              </a:rPr>
              <a:t>Subject Title</a:t>
            </a:r>
          </a:p>
        </p:txBody>
      </p:sp>
      <p:sp>
        <p:nvSpPr>
          <p:cNvPr id="5" name="AcnFootnote_ID_5" hidden="1">
            <a:extLst>
              <a:ext uri="{FF2B5EF4-FFF2-40B4-BE49-F238E27FC236}">
                <a16:creationId xmlns:a16="http://schemas.microsoft.com/office/drawing/2014/main" id="{4B68DD06-91B8-42B4-8CBE-EAFE1E975FCC}"/>
              </a:ext>
            </a:extLst>
          </p:cNvPr>
          <p:cNvSpPr txBox="1"/>
          <p:nvPr>
            <p:custDataLst>
              <p:tags r:id="rId14"/>
            </p:custDataLst>
          </p:nvPr>
        </p:nvSpPr>
        <p:spPr bwMode="gray">
          <a:xfrm>
            <a:off x="622894" y="6254750"/>
            <a:ext cx="10967687" cy="430887"/>
          </a:xfrm>
          <a:prstGeom prst="rect">
            <a:avLst/>
          </a:prstGeom>
          <a:noFill/>
        </p:spPr>
        <p:txBody>
          <a:bodyPr vert="horz" wrap="square" rtlCol="0" anchor="b">
            <a:spAutoFit/>
          </a:bodyPr>
          <a:lstStyle/>
          <a:p>
            <a:pPr marL="538163" indent="-538163"/>
            <a:r>
              <a:rPr lang="en-US" sz="1000" dirty="0">
                <a:solidFill>
                  <a:prstClr val="black"/>
                </a:solidFill>
              </a:rPr>
              <a:t>*	Footnote</a:t>
            </a:r>
          </a:p>
          <a:p>
            <a:pPr marL="538163" indent="-538163">
              <a:spcBef>
                <a:spcPct val="20000"/>
              </a:spcBef>
            </a:pPr>
            <a:r>
              <a:rPr lang="en-US" sz="1000" dirty="0">
                <a:solidFill>
                  <a:prstClr val="black"/>
                </a:solidFill>
              </a:rPr>
              <a:t>Source:	Source</a:t>
            </a:r>
          </a:p>
        </p:txBody>
      </p:sp>
      <p:sp>
        <p:nvSpPr>
          <p:cNvPr id="11" name="Google Shape;26;p4">
            <a:extLst>
              <a:ext uri="{FF2B5EF4-FFF2-40B4-BE49-F238E27FC236}">
                <a16:creationId xmlns:a16="http://schemas.microsoft.com/office/drawing/2014/main" id="{DDC40277-5E16-4D7B-BACA-40705652BE8E}"/>
              </a:ext>
            </a:extLst>
          </p:cNvPr>
          <p:cNvSpPr/>
          <p:nvPr/>
        </p:nvSpPr>
        <p:spPr>
          <a:xfrm>
            <a:off x="-76" y="6760216"/>
            <a:ext cx="12192075" cy="97784"/>
          </a:xfrm>
          <a:prstGeom prst="rect">
            <a:avLst/>
          </a:prstGeom>
          <a:solidFill>
            <a:srgbClr val="6AA84F"/>
          </a:solidFill>
          <a:ln>
            <a:noFill/>
          </a:ln>
        </p:spPr>
        <p:txBody>
          <a:bodyPr spcFirstLastPara="1" wrap="square" lIns="91425" tIns="91425" rIns="91425" bIns="91425" anchor="ctr" anchorCtr="0">
            <a:noAutofit/>
          </a:bodyPr>
          <a:lstStyle/>
          <a:p>
            <a:endParaRPr dirty="0">
              <a:solidFill>
                <a:prstClr val="black"/>
              </a:solidFill>
            </a:endParaRPr>
          </a:p>
        </p:txBody>
      </p:sp>
    </p:spTree>
    <p:extLst>
      <p:ext uri="{BB962C8B-B14F-4D97-AF65-F5344CB8AC3E}">
        <p14:creationId xmlns:p14="http://schemas.microsoft.com/office/powerpoint/2010/main" val="3659575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 id="2147483721" r:id="rId9"/>
  </p:sldLayoutIdLst>
  <p:hf hdr="0" dt="0"/>
  <p:txStyles>
    <p:titleStyle>
      <a:lvl1pPr algn="l" defTabSz="914400" rtl="0" eaLnBrk="1" latinLnBrk="0" hangingPunct="1">
        <a:lnSpc>
          <a:spcPct val="100000"/>
        </a:lnSpc>
        <a:spcBef>
          <a:spcPct val="0"/>
        </a:spcBef>
        <a:buNone/>
        <a:defRPr lang="en-CA" sz="2000" b="1" kern="1200" dirty="0">
          <a:solidFill>
            <a:schemeClr val="accent1"/>
          </a:solidFill>
          <a:latin typeface="Arial" pitchFamily="34" charset="0"/>
          <a:ea typeface="+mj-ea"/>
          <a:cs typeface="Arial" pitchFamily="34" charset="0"/>
        </a:defRPr>
      </a:lvl1pPr>
    </p:titleStyle>
    <p:bodyStyle>
      <a:lvl1pPr marL="285750" indent="-285750" algn="l" defTabSz="914400" rtl="0" eaLnBrk="1" latinLnBrk="0" hangingPunct="1">
        <a:lnSpc>
          <a:spcPct val="100000"/>
        </a:lnSpc>
        <a:spcBef>
          <a:spcPts val="0"/>
        </a:spcBef>
        <a:spcAft>
          <a:spcPts val="400"/>
        </a:spcAft>
        <a:buClr>
          <a:schemeClr val="tx1"/>
        </a:buClr>
        <a:buSzPct val="80000"/>
        <a:buFont typeface="Arial" panose="020B0604020202020204" pitchFamily="34" charset="0"/>
        <a:buChar char="•"/>
        <a:defRPr lang="en-US" sz="1600" b="0" kern="1200" dirty="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0"/>
        </a:spcBef>
        <a:spcAft>
          <a:spcPts val="400"/>
        </a:spcAft>
        <a:buClr>
          <a:schemeClr val="tx1"/>
        </a:buClr>
        <a:buSzPct val="80000"/>
        <a:buFont typeface="Arial" pitchFamily="34" charset="0"/>
        <a:buChar char="–"/>
        <a:defRPr lang="en-US" sz="1600" kern="1200" dirty="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0"/>
        </a:spcBef>
        <a:spcAft>
          <a:spcPts val="400"/>
        </a:spcAft>
        <a:buClr>
          <a:schemeClr val="tx1"/>
        </a:buClr>
        <a:buSzPct val="80000"/>
        <a:buFont typeface="Arial" pitchFamily="34" charset="0"/>
        <a:buChar char="•"/>
        <a:defRPr lang="en-US" sz="1600" kern="1200" baseline="0" dirty="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0"/>
        </a:spcBef>
        <a:spcAft>
          <a:spcPts val="400"/>
        </a:spcAft>
        <a:buClr>
          <a:schemeClr val="tx1"/>
        </a:buClr>
        <a:buSzPct val="80000"/>
        <a:buFont typeface="Arial" pitchFamily="34" charset="0"/>
        <a:buChar char="–"/>
        <a:defRPr lang="en-US" sz="1600" kern="1200" baseline="0" dirty="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0"/>
        </a:spcBef>
        <a:spcAft>
          <a:spcPts val="400"/>
        </a:spcAft>
        <a:buClr>
          <a:schemeClr val="tx1"/>
        </a:buClr>
        <a:buSzPct val="80000"/>
        <a:buFont typeface="Arial" pitchFamily="34" charset="0"/>
        <a:buChar char="•"/>
        <a:defRPr lang="en-GB" sz="1600" kern="1200" baseline="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338867" y="2335685"/>
            <a:ext cx="9515600" cy="1363200"/>
          </a:xfrm>
          <a:prstGeom prst="rect">
            <a:avLst/>
          </a:prstGeom>
        </p:spPr>
        <p:txBody>
          <a:bodyPr spcFirstLastPara="1" wrap="square" lIns="121900" tIns="121900" rIns="121900" bIns="121900" anchor="b" anchorCtr="0">
            <a:noAutofit/>
          </a:bodyPr>
          <a:lstStyle/>
          <a:p>
            <a:pPr lvl="0"/>
            <a:r>
              <a:rPr lang="en-US" sz="3733" dirty="0"/>
              <a:t>OOMF (Output Outcome Monitoring Framework) Dashboard</a:t>
            </a:r>
            <a:endParaRPr sz="4267" dirty="0"/>
          </a:p>
        </p:txBody>
      </p:sp>
      <p:sp>
        <p:nvSpPr>
          <p:cNvPr id="67" name="Google Shape;67;p13"/>
          <p:cNvSpPr txBox="1">
            <a:spLocks noGrp="1"/>
          </p:cNvSpPr>
          <p:nvPr>
            <p:ph type="subTitle" idx="1"/>
          </p:nvPr>
        </p:nvSpPr>
        <p:spPr>
          <a:xfrm>
            <a:off x="2849667" y="3821188"/>
            <a:ext cx="6494000" cy="1056800"/>
          </a:xfrm>
          <a:prstGeom prst="rect">
            <a:avLst/>
          </a:prstGeom>
        </p:spPr>
        <p:txBody>
          <a:bodyPr spcFirstLastPara="1" wrap="square" lIns="121900" tIns="121900" rIns="121900" bIns="121900" anchor="t" anchorCtr="0">
            <a:noAutofit/>
          </a:bodyPr>
          <a:lstStyle/>
          <a:p>
            <a:pPr marL="0" indent="0"/>
            <a:r>
              <a:rPr lang="en-US" sz="2800" b="1" dirty="0">
                <a:solidFill>
                  <a:srgbClr val="6AA84F"/>
                </a:solidFill>
              </a:rPr>
              <a:t>Introduction</a:t>
            </a:r>
            <a:endParaRPr sz="2800" b="1" dirty="0">
              <a:solidFill>
                <a:srgbClr val="6AA84F"/>
              </a:solidFill>
            </a:endParaRPr>
          </a:p>
        </p:txBody>
      </p:sp>
      <p:pic>
        <p:nvPicPr>
          <p:cNvPr id="68" name="Google Shape;68;p13"/>
          <p:cNvPicPr preferRelativeResize="0"/>
          <p:nvPr/>
        </p:nvPicPr>
        <p:blipFill rotWithShape="1">
          <a:blip r:embed="rId3" cstate="print">
            <a:alphaModFix/>
          </a:blip>
          <a:srcRect t="18858" b="23418"/>
          <a:stretch/>
        </p:blipFill>
        <p:spPr>
          <a:xfrm>
            <a:off x="5573361" y="262253"/>
            <a:ext cx="1975171" cy="833171"/>
          </a:xfrm>
          <a:prstGeom prst="rect">
            <a:avLst/>
          </a:prstGeom>
          <a:noFill/>
          <a:ln>
            <a:noFill/>
          </a:ln>
        </p:spPr>
      </p:pic>
      <p:pic>
        <p:nvPicPr>
          <p:cNvPr id="1026" name="Picture 2">
            <a:extLst>
              <a:ext uri="{FF2B5EF4-FFF2-40B4-BE49-F238E27FC236}">
                <a16:creationId xmlns:a16="http://schemas.microsoft.com/office/drawing/2014/main" id="{701DA486-A8B5-4C1C-8451-18DCC4A09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665" y="189489"/>
            <a:ext cx="1027095" cy="97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77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0414C7-B45E-474B-A468-45167175B1FE}"/>
              </a:ext>
            </a:extLst>
          </p:cNvPr>
          <p:cNvSpPr txBox="1">
            <a:spLocks/>
          </p:cNvSpPr>
          <p:nvPr/>
        </p:nvSpPr>
        <p:spPr>
          <a:xfrm>
            <a:off x="695260" y="298386"/>
            <a:ext cx="11206717" cy="7191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tabLst>
                <a:tab pos="1343025" algn="l"/>
                <a:tab pos="1435100" algn="l"/>
              </a:tabLst>
            </a:pPr>
            <a:endParaRPr lang="en-IN" sz="3600" b="1" dirty="0">
              <a:solidFill>
                <a:schemeClr val="tx1"/>
              </a:solidFill>
            </a:endParaRPr>
          </a:p>
        </p:txBody>
      </p:sp>
      <p:sp>
        <p:nvSpPr>
          <p:cNvPr id="4" name="Title 3">
            <a:extLst>
              <a:ext uri="{FF2B5EF4-FFF2-40B4-BE49-F238E27FC236}">
                <a16:creationId xmlns:a16="http://schemas.microsoft.com/office/drawing/2014/main" id="{57954BDD-099F-4614-9645-36F1933F234D}"/>
              </a:ext>
            </a:extLst>
          </p:cNvPr>
          <p:cNvSpPr>
            <a:spLocks noGrp="1"/>
          </p:cNvSpPr>
          <p:nvPr>
            <p:ph type="title"/>
          </p:nvPr>
        </p:nvSpPr>
        <p:spPr>
          <a:xfrm>
            <a:off x="612156" y="73101"/>
            <a:ext cx="10967687" cy="786122"/>
          </a:xfrm>
        </p:spPr>
        <p:txBody>
          <a:bodyPr/>
          <a:lstStyle/>
          <a:p>
            <a:r>
              <a:rPr lang="en-US" dirty="0"/>
              <a:t>Login at outcomedashboard.niti.gov.in </a:t>
            </a:r>
            <a:endParaRPr lang="en-IN" dirty="0"/>
          </a:p>
        </p:txBody>
      </p:sp>
      <p:pic>
        <p:nvPicPr>
          <p:cNvPr id="8" name="Picture 7">
            <a:extLst>
              <a:ext uri="{FF2B5EF4-FFF2-40B4-BE49-F238E27FC236}">
                <a16:creationId xmlns:a16="http://schemas.microsoft.com/office/drawing/2014/main" id="{558F1F84-599B-4130-9663-DAC5F60D179E}"/>
              </a:ext>
            </a:extLst>
          </p:cNvPr>
          <p:cNvPicPr>
            <a:picLocks noChangeAspect="1"/>
          </p:cNvPicPr>
          <p:nvPr/>
        </p:nvPicPr>
        <p:blipFill rotWithShape="1">
          <a:blip r:embed="rId2"/>
          <a:srcRect l="7250" t="4350" r="11501" b="17334"/>
          <a:stretch/>
        </p:blipFill>
        <p:spPr>
          <a:xfrm>
            <a:off x="695259" y="1084507"/>
            <a:ext cx="10967687" cy="5149355"/>
          </a:xfrm>
          <a:prstGeom prst="rect">
            <a:avLst/>
          </a:prstGeom>
        </p:spPr>
      </p:pic>
    </p:spTree>
    <p:extLst>
      <p:ext uri="{BB962C8B-B14F-4D97-AF65-F5344CB8AC3E}">
        <p14:creationId xmlns:p14="http://schemas.microsoft.com/office/powerpoint/2010/main" val="77570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 </a:t>
            </a:r>
            <a:br>
              <a:rPr lang="en-GB" sz="2400" b="1" dirty="0">
                <a:solidFill>
                  <a:srgbClr val="3B2082"/>
                </a:solidFill>
                <a:latin typeface="Arial" pitchFamily="34" charset="0"/>
                <a:cs typeface="Arial" pitchFamily="34" charset="0"/>
              </a:rPr>
            </a:br>
            <a:r>
              <a:rPr lang="en-US" b="0" dirty="0"/>
              <a:t>Heat Map on Landing Page</a:t>
            </a:r>
          </a:p>
        </p:txBody>
      </p:sp>
      <p:pic>
        <p:nvPicPr>
          <p:cNvPr id="4" name="Picture 3">
            <a:extLst>
              <a:ext uri="{FF2B5EF4-FFF2-40B4-BE49-F238E27FC236}">
                <a16:creationId xmlns:a16="http://schemas.microsoft.com/office/drawing/2014/main" id="{432BDD0D-55FF-E148-A3E3-8903E99CA6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569" y="3804366"/>
            <a:ext cx="4465312" cy="2507566"/>
          </a:xfrm>
          <a:prstGeom prst="rect">
            <a:avLst/>
          </a:prstGeom>
        </p:spPr>
      </p:pic>
      <p:sp>
        <p:nvSpPr>
          <p:cNvPr id="3" name="TextBox 2">
            <a:extLst>
              <a:ext uri="{FF2B5EF4-FFF2-40B4-BE49-F238E27FC236}">
                <a16:creationId xmlns:a16="http://schemas.microsoft.com/office/drawing/2014/main" id="{856967D4-5E7D-7C46-A480-F6437F9A1FF8}"/>
              </a:ext>
            </a:extLst>
          </p:cNvPr>
          <p:cNvSpPr txBox="1"/>
          <p:nvPr/>
        </p:nvSpPr>
        <p:spPr>
          <a:xfrm>
            <a:off x="331763" y="1008729"/>
            <a:ext cx="10746543" cy="211718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b="1" dirty="0">
                <a:latin typeface="+mj-lt"/>
              </a:rPr>
              <a:t>Overall view at the landing page with special emphasis on higher outlays : </a:t>
            </a:r>
            <a:r>
              <a:rPr lang="en-US" dirty="0">
                <a:latin typeface="+mj-lt"/>
              </a:rPr>
              <a:t>The landing page of the dashboard gives an overall view of the performance of the Ministries with outlay &gt;5,000 Crores. </a:t>
            </a:r>
            <a:r>
              <a:rPr lang="en-US" b="1" dirty="0">
                <a:latin typeface="+mj-lt"/>
              </a:rPr>
              <a:t> </a:t>
            </a:r>
            <a:r>
              <a:rPr lang="en-US" dirty="0">
                <a:latin typeface="+mj-lt"/>
              </a:rPr>
              <a:t>The size of the box here corresponds to the total outlay of the Ministry. </a:t>
            </a:r>
          </a:p>
          <a:p>
            <a:pPr marL="285750" indent="-285750" algn="just">
              <a:lnSpc>
                <a:spcPct val="150000"/>
              </a:lnSpc>
              <a:buFont typeface="Arial" panose="020B0604020202020204" pitchFamily="34" charset="0"/>
              <a:buChar char="•"/>
            </a:pPr>
            <a:r>
              <a:rPr lang="en-US" b="1" dirty="0">
                <a:latin typeface="+mj-lt"/>
              </a:rPr>
              <a:t>Performance Indication</a:t>
            </a:r>
            <a:r>
              <a:rPr lang="en-US" dirty="0">
                <a:latin typeface="+mj-lt"/>
              </a:rPr>
              <a:t>:  The color coding is according to the performance of the Ministry </a:t>
            </a:r>
            <a:r>
              <a:rPr lang="en-US" dirty="0" err="1">
                <a:latin typeface="+mj-lt"/>
              </a:rPr>
              <a:t>w.r.t</a:t>
            </a:r>
            <a:r>
              <a:rPr lang="en-US" dirty="0">
                <a:latin typeface="+mj-lt"/>
              </a:rPr>
              <a:t> to the performance on the indicators. </a:t>
            </a:r>
          </a:p>
        </p:txBody>
      </p:sp>
      <p:sp>
        <p:nvSpPr>
          <p:cNvPr id="5" name="Rectangle 4">
            <a:extLst>
              <a:ext uri="{FF2B5EF4-FFF2-40B4-BE49-F238E27FC236}">
                <a16:creationId xmlns:a16="http://schemas.microsoft.com/office/drawing/2014/main" id="{91D25D2B-7991-7B45-A34A-EAF6AFDA34C2}"/>
              </a:ext>
            </a:extLst>
          </p:cNvPr>
          <p:cNvSpPr/>
          <p:nvPr/>
        </p:nvSpPr>
        <p:spPr>
          <a:xfrm>
            <a:off x="5493431" y="4410032"/>
            <a:ext cx="6096000" cy="1701620"/>
          </a:xfrm>
          <a:prstGeom prst="rect">
            <a:avLst/>
          </a:prstGeom>
          <a:solidFill>
            <a:schemeClr val="accent5">
              <a:lumMod val="20000"/>
              <a:lumOff val="80000"/>
            </a:schemeClr>
          </a:solidFill>
        </p:spPr>
        <p:txBody>
          <a:bodyPr>
            <a:spAutoFit/>
          </a:bodyPr>
          <a:lstStyle/>
          <a:p>
            <a:pPr>
              <a:lnSpc>
                <a:spcPct val="150000"/>
              </a:lnSpc>
            </a:pPr>
            <a:r>
              <a:rPr lang="en-US" b="1" dirty="0">
                <a:solidFill>
                  <a:srgbClr val="FF0000"/>
                </a:solidFill>
                <a:latin typeface="+mj-lt"/>
              </a:rPr>
              <a:t>Red color - 	</a:t>
            </a:r>
            <a:r>
              <a:rPr lang="en-US" dirty="0">
                <a:latin typeface="+mj-lt"/>
              </a:rPr>
              <a:t>Achievement &lt;=50%, </a:t>
            </a:r>
          </a:p>
          <a:p>
            <a:pPr>
              <a:lnSpc>
                <a:spcPct val="150000"/>
              </a:lnSpc>
            </a:pPr>
            <a:r>
              <a:rPr lang="en-US" b="1" dirty="0">
                <a:solidFill>
                  <a:srgbClr val="FFC000"/>
                </a:solidFill>
                <a:latin typeface="+mj-lt"/>
              </a:rPr>
              <a:t>Yellow/Orange - </a:t>
            </a:r>
            <a:r>
              <a:rPr lang="en-US" dirty="0">
                <a:latin typeface="+mj-lt"/>
              </a:rPr>
              <a:t>Achievement between &gt; 50 &amp; less than 		or equal to 75 %</a:t>
            </a:r>
          </a:p>
          <a:p>
            <a:pPr>
              <a:lnSpc>
                <a:spcPct val="150000"/>
              </a:lnSpc>
            </a:pPr>
            <a:r>
              <a:rPr lang="en-US" b="1" dirty="0">
                <a:solidFill>
                  <a:srgbClr val="00B050"/>
                </a:solidFill>
                <a:latin typeface="+mj-lt"/>
              </a:rPr>
              <a:t>Green - 	</a:t>
            </a:r>
            <a:r>
              <a:rPr lang="en-US" dirty="0">
                <a:latin typeface="+mj-lt"/>
              </a:rPr>
              <a:t>	Achievement greater than 75 % </a:t>
            </a:r>
          </a:p>
        </p:txBody>
      </p:sp>
    </p:spTree>
    <p:extLst>
      <p:ext uri="{BB962C8B-B14F-4D97-AF65-F5344CB8AC3E}">
        <p14:creationId xmlns:p14="http://schemas.microsoft.com/office/powerpoint/2010/main" val="182258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 </a:t>
            </a:r>
            <a:br>
              <a:rPr lang="en-GB" sz="2400" b="1" dirty="0">
                <a:solidFill>
                  <a:srgbClr val="3B2082"/>
                </a:solidFill>
                <a:latin typeface="Arial" pitchFamily="34" charset="0"/>
                <a:cs typeface="Arial" pitchFamily="34" charset="0"/>
              </a:rPr>
            </a:br>
            <a:r>
              <a:rPr lang="en-US" b="0" dirty="0"/>
              <a:t>Heat Map on Landing Page – A Snapshot (1/3)</a:t>
            </a:r>
            <a:endParaRPr lang="en-US" sz="2400" b="1" dirty="0"/>
          </a:p>
        </p:txBody>
      </p:sp>
      <p:pic>
        <p:nvPicPr>
          <p:cNvPr id="4" name="Picture 3">
            <a:extLst>
              <a:ext uri="{FF2B5EF4-FFF2-40B4-BE49-F238E27FC236}">
                <a16:creationId xmlns:a16="http://schemas.microsoft.com/office/drawing/2014/main" id="{432BDD0D-55FF-E148-A3E3-8903E99CA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97" y="1052623"/>
            <a:ext cx="10981279" cy="5258022"/>
          </a:xfrm>
          <a:prstGeom prst="rect">
            <a:avLst/>
          </a:prstGeom>
        </p:spPr>
      </p:pic>
      <p:sp>
        <p:nvSpPr>
          <p:cNvPr id="5" name="Title 1">
            <a:extLst>
              <a:ext uri="{FF2B5EF4-FFF2-40B4-BE49-F238E27FC236}">
                <a16:creationId xmlns:a16="http://schemas.microsoft.com/office/drawing/2014/main" id="{07967019-E162-904E-8259-B2F7F66293B8}"/>
              </a:ext>
            </a:extLst>
          </p:cNvPr>
          <p:cNvSpPr txBox="1">
            <a:spLocks/>
          </p:cNvSpPr>
          <p:nvPr/>
        </p:nvSpPr>
        <p:spPr>
          <a:xfrm>
            <a:off x="4462894" y="6294918"/>
            <a:ext cx="4507439" cy="547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i="1" dirty="0">
                <a:solidFill>
                  <a:schemeClr val="accent1"/>
                </a:solidFill>
              </a:rPr>
              <a:t>Landing Page</a:t>
            </a:r>
          </a:p>
        </p:txBody>
      </p:sp>
    </p:spTree>
    <p:extLst>
      <p:ext uri="{BB962C8B-B14F-4D97-AF65-F5344CB8AC3E}">
        <p14:creationId xmlns:p14="http://schemas.microsoft.com/office/powerpoint/2010/main" val="157454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E35979-3718-6843-8994-F576977FA5F3}"/>
              </a:ext>
            </a:extLst>
          </p:cNvPr>
          <p:cNvPicPr>
            <a:picLocks noChangeAspect="1"/>
          </p:cNvPicPr>
          <p:nvPr/>
        </p:nvPicPr>
        <p:blipFill>
          <a:blip r:embed="rId2"/>
          <a:stretch>
            <a:fillRect/>
          </a:stretch>
        </p:blipFill>
        <p:spPr>
          <a:xfrm>
            <a:off x="272888" y="1024869"/>
            <a:ext cx="11646223" cy="5142015"/>
          </a:xfrm>
          <a:prstGeom prst="rect">
            <a:avLst/>
          </a:prstGeom>
        </p:spPr>
      </p:pic>
      <p:sp>
        <p:nvSpPr>
          <p:cNvPr id="7" name="Title 1">
            <a:extLst>
              <a:ext uri="{FF2B5EF4-FFF2-40B4-BE49-F238E27FC236}">
                <a16:creationId xmlns:a16="http://schemas.microsoft.com/office/drawing/2014/main" id="{BE828EE6-EF2A-0D45-9361-D39CA6997330}"/>
              </a:ext>
            </a:extLst>
          </p:cNvPr>
          <p:cNvSpPr txBox="1">
            <a:spLocks/>
          </p:cNvSpPr>
          <p:nvPr/>
        </p:nvSpPr>
        <p:spPr>
          <a:xfrm>
            <a:off x="2110645" y="6166740"/>
            <a:ext cx="8343314" cy="547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i="1" dirty="0">
                <a:solidFill>
                  <a:schemeClr val="accent1"/>
                </a:solidFill>
              </a:rPr>
              <a:t>Department View: On clicking specific Ministry</a:t>
            </a:r>
          </a:p>
        </p:txBody>
      </p:sp>
      <p:sp>
        <p:nvSpPr>
          <p:cNvPr id="2" name="Title 1">
            <a:extLst>
              <a:ext uri="{FF2B5EF4-FFF2-40B4-BE49-F238E27FC236}">
                <a16:creationId xmlns:a16="http://schemas.microsoft.com/office/drawing/2014/main" id="{0A9A56D9-4BA0-43DB-BDBA-A07684986FAB}"/>
              </a:ext>
            </a:extLst>
          </p:cNvPr>
          <p:cNvSpPr>
            <a:spLocks noGrp="1"/>
          </p:cNvSpPr>
          <p:nvPr>
            <p:ph type="title"/>
          </p:nvPr>
        </p:nvSpPr>
        <p:spPr/>
        <p:txBody>
          <a:bodyPr/>
          <a:lstStyle/>
          <a:p>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 </a:t>
            </a:r>
            <a:br>
              <a:rPr lang="en-GB" sz="2400" b="1" dirty="0">
                <a:solidFill>
                  <a:srgbClr val="3B2082"/>
                </a:solidFill>
                <a:latin typeface="Arial" pitchFamily="34" charset="0"/>
                <a:cs typeface="Arial" pitchFamily="34" charset="0"/>
              </a:rPr>
            </a:br>
            <a:r>
              <a:rPr lang="en-US" b="0" dirty="0"/>
              <a:t>Heat Map on Landing Page – A Snapshot (2/3)</a:t>
            </a:r>
            <a:endParaRPr lang="en-IN" sz="2400" dirty="0"/>
          </a:p>
        </p:txBody>
      </p:sp>
    </p:spTree>
    <p:extLst>
      <p:ext uri="{BB962C8B-B14F-4D97-AF65-F5344CB8AC3E}">
        <p14:creationId xmlns:p14="http://schemas.microsoft.com/office/powerpoint/2010/main" val="141427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A556CA-388C-BB4A-AAAA-2DD3D8B20316}"/>
              </a:ext>
            </a:extLst>
          </p:cNvPr>
          <p:cNvPicPr>
            <a:picLocks noChangeAspect="1"/>
          </p:cNvPicPr>
          <p:nvPr/>
        </p:nvPicPr>
        <p:blipFill>
          <a:blip r:embed="rId2"/>
          <a:stretch>
            <a:fillRect/>
          </a:stretch>
        </p:blipFill>
        <p:spPr>
          <a:xfrm>
            <a:off x="379827" y="1024869"/>
            <a:ext cx="11294722" cy="5213430"/>
          </a:xfrm>
          <a:prstGeom prst="rect">
            <a:avLst/>
          </a:prstGeom>
        </p:spPr>
      </p:pic>
      <p:sp>
        <p:nvSpPr>
          <p:cNvPr id="5" name="Title 1">
            <a:extLst>
              <a:ext uri="{FF2B5EF4-FFF2-40B4-BE49-F238E27FC236}">
                <a16:creationId xmlns:a16="http://schemas.microsoft.com/office/drawing/2014/main" id="{F9853C89-3F6F-6F46-A24F-AFDB4BAD5E39}"/>
              </a:ext>
            </a:extLst>
          </p:cNvPr>
          <p:cNvSpPr txBox="1">
            <a:spLocks/>
          </p:cNvSpPr>
          <p:nvPr/>
        </p:nvSpPr>
        <p:spPr>
          <a:xfrm>
            <a:off x="2429621" y="6238299"/>
            <a:ext cx="8343314" cy="547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i="1" dirty="0">
                <a:solidFill>
                  <a:schemeClr val="accent1"/>
                </a:solidFill>
              </a:rPr>
              <a:t>Scheme View: On clicking specific Department</a:t>
            </a:r>
          </a:p>
        </p:txBody>
      </p:sp>
      <p:sp>
        <p:nvSpPr>
          <p:cNvPr id="2" name="Title 1">
            <a:extLst>
              <a:ext uri="{FF2B5EF4-FFF2-40B4-BE49-F238E27FC236}">
                <a16:creationId xmlns:a16="http://schemas.microsoft.com/office/drawing/2014/main" id="{7AF714A1-A8AC-448A-9619-D2262D5E81D1}"/>
              </a:ext>
            </a:extLst>
          </p:cNvPr>
          <p:cNvSpPr>
            <a:spLocks noGrp="1"/>
          </p:cNvSpPr>
          <p:nvPr>
            <p:ph type="title"/>
          </p:nvPr>
        </p:nvSpPr>
        <p:spPr/>
        <p:txBody>
          <a:bodyPr/>
          <a:lstStyle/>
          <a:p>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 </a:t>
            </a:r>
            <a:br>
              <a:rPr lang="en-GB" sz="2400" b="1" dirty="0">
                <a:solidFill>
                  <a:srgbClr val="3B2082"/>
                </a:solidFill>
                <a:latin typeface="Arial" pitchFamily="34" charset="0"/>
                <a:cs typeface="Arial" pitchFamily="34" charset="0"/>
              </a:rPr>
            </a:br>
            <a:r>
              <a:rPr lang="en-US" b="0" dirty="0"/>
              <a:t>Heat Map on Landing Page – A Snapshot (3/3)</a:t>
            </a:r>
            <a:endParaRPr lang="en-IN" sz="2400" dirty="0"/>
          </a:p>
        </p:txBody>
      </p:sp>
    </p:spTree>
    <p:extLst>
      <p:ext uri="{BB962C8B-B14F-4D97-AF65-F5344CB8AC3E}">
        <p14:creationId xmlns:p14="http://schemas.microsoft.com/office/powerpoint/2010/main" val="140162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6D08-0C91-4FF4-AD2B-B395044CEE61}"/>
              </a:ext>
            </a:extLst>
          </p:cNvPr>
          <p:cNvSpPr>
            <a:spLocks noGrp="1"/>
          </p:cNvSpPr>
          <p:nvPr>
            <p:ph type="title"/>
          </p:nvPr>
        </p:nvSpPr>
        <p:spPr/>
        <p:txBody>
          <a:bodyPr/>
          <a:lstStyle/>
          <a:p>
            <a:r>
              <a:rPr lang="en-GB" dirty="0"/>
              <a:t>Updating progress on OOMF Dashboard</a:t>
            </a:r>
            <a:endParaRPr lang="en-IN" dirty="0"/>
          </a:p>
        </p:txBody>
      </p:sp>
      <p:grpSp>
        <p:nvGrpSpPr>
          <p:cNvPr id="4" name="Group 3">
            <a:extLst>
              <a:ext uri="{FF2B5EF4-FFF2-40B4-BE49-F238E27FC236}">
                <a16:creationId xmlns:a16="http://schemas.microsoft.com/office/drawing/2014/main" id="{ACD2A577-6662-47B5-8F84-244E3F3260CD}"/>
              </a:ext>
            </a:extLst>
          </p:cNvPr>
          <p:cNvGrpSpPr/>
          <p:nvPr/>
        </p:nvGrpSpPr>
        <p:grpSpPr>
          <a:xfrm>
            <a:off x="617704" y="3305809"/>
            <a:ext cx="772327" cy="411882"/>
            <a:chOff x="387933" y="5699374"/>
            <a:chExt cx="1051389" cy="478182"/>
          </a:xfrm>
        </p:grpSpPr>
        <p:sp>
          <p:nvSpPr>
            <p:cNvPr id="5" name="Rectangle 4">
              <a:extLst>
                <a:ext uri="{FF2B5EF4-FFF2-40B4-BE49-F238E27FC236}">
                  <a16:creationId xmlns:a16="http://schemas.microsoft.com/office/drawing/2014/main" id="{11C1C984-8D0C-44A9-8DA7-75285A83551F}"/>
                </a:ext>
              </a:extLst>
            </p:cNvPr>
            <p:cNvSpPr/>
            <p:nvPr/>
          </p:nvSpPr>
          <p:spPr>
            <a:xfrm>
              <a:off x="387933" y="5699374"/>
              <a:ext cx="1051389" cy="428783"/>
            </a:xfrm>
            <a:prstGeom prst="rect">
              <a:avLst/>
            </a:prstGeom>
          </p:spPr>
          <p:txBody>
            <a:bodyPr wrap="none" lIns="0" tIns="0" rIns="0" bIns="0" anchor="ctr" anchorCtr="0">
              <a:spAutoFit/>
            </a:bodyPr>
            <a:lstStyle/>
            <a:p>
              <a:pPr marL="55561" marR="0" lvl="0" indent="0" algn="l" defTabSz="914377" rtl="0" eaLnBrk="1" fontAlgn="auto" latinLnBrk="0" hangingPunct="1">
                <a:lnSpc>
                  <a:spcPct val="8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02a</a:t>
              </a:r>
            </a:p>
          </p:txBody>
        </p:sp>
        <p:cxnSp>
          <p:nvCxnSpPr>
            <p:cNvPr id="6" name="Straight Connector 5">
              <a:extLst>
                <a:ext uri="{FF2B5EF4-FFF2-40B4-BE49-F238E27FC236}">
                  <a16:creationId xmlns:a16="http://schemas.microsoft.com/office/drawing/2014/main" id="{54977C1D-0C49-4C9E-9190-A1DC0AAA5E82}"/>
                </a:ext>
              </a:extLst>
            </p:cNvPr>
            <p:cNvCxnSpPr>
              <a:cxnSpLocks/>
            </p:cNvCxnSpPr>
            <p:nvPr/>
          </p:nvCxnSpPr>
          <p:spPr>
            <a:xfrm>
              <a:off x="413333" y="6177556"/>
              <a:ext cx="742611" cy="0"/>
            </a:xfrm>
            <a:prstGeom prst="line">
              <a:avLst/>
            </a:prstGeom>
            <a:noFill/>
            <a:ln w="38100" cap="flat" cmpd="sng" algn="ctr">
              <a:solidFill>
                <a:sysClr val="window" lastClr="FFFFFF"/>
              </a:solidFill>
              <a:prstDash val="solid"/>
            </a:ln>
            <a:effectLst/>
          </p:spPr>
        </p:cxnSp>
      </p:grpSp>
    </p:spTree>
    <p:extLst>
      <p:ext uri="{BB962C8B-B14F-4D97-AF65-F5344CB8AC3E}">
        <p14:creationId xmlns:p14="http://schemas.microsoft.com/office/powerpoint/2010/main" val="418296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0414C7-B45E-474B-A468-45167175B1FE}"/>
              </a:ext>
            </a:extLst>
          </p:cNvPr>
          <p:cNvSpPr txBox="1">
            <a:spLocks/>
          </p:cNvSpPr>
          <p:nvPr/>
        </p:nvSpPr>
        <p:spPr>
          <a:xfrm>
            <a:off x="695260" y="298386"/>
            <a:ext cx="11206717" cy="7191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tabLst>
                <a:tab pos="1343025" algn="l"/>
                <a:tab pos="1435100" algn="l"/>
              </a:tabLst>
            </a:pPr>
            <a:endParaRPr lang="en-IN" sz="3600" b="1" dirty="0">
              <a:solidFill>
                <a:schemeClr val="tx1"/>
              </a:solidFill>
            </a:endParaRPr>
          </a:p>
        </p:txBody>
      </p:sp>
      <p:sp>
        <p:nvSpPr>
          <p:cNvPr id="4" name="Title 3">
            <a:extLst>
              <a:ext uri="{FF2B5EF4-FFF2-40B4-BE49-F238E27FC236}">
                <a16:creationId xmlns:a16="http://schemas.microsoft.com/office/drawing/2014/main" id="{57954BDD-099F-4614-9645-36F1933F234D}"/>
              </a:ext>
            </a:extLst>
          </p:cNvPr>
          <p:cNvSpPr>
            <a:spLocks noGrp="1"/>
          </p:cNvSpPr>
          <p:nvPr>
            <p:ph type="title"/>
          </p:nvPr>
        </p:nvSpPr>
        <p:spPr>
          <a:xfrm>
            <a:off x="612156" y="73101"/>
            <a:ext cx="10967687" cy="786122"/>
          </a:xfrm>
        </p:spPr>
        <p:txBody>
          <a:bodyPr/>
          <a:lstStyle/>
          <a:p>
            <a:r>
              <a:rPr lang="en-US" dirty="0"/>
              <a:t>Updating progress on OOMF dashboard </a:t>
            </a:r>
            <a:br>
              <a:rPr lang="en-US" dirty="0"/>
            </a:br>
            <a:r>
              <a:rPr lang="en-US" dirty="0"/>
              <a:t>Main Menu(1/5)</a:t>
            </a:r>
            <a:endParaRPr lang="en-IN" dirty="0"/>
          </a:p>
        </p:txBody>
      </p:sp>
      <p:pic>
        <p:nvPicPr>
          <p:cNvPr id="3" name="Picture 2">
            <a:extLst>
              <a:ext uri="{FF2B5EF4-FFF2-40B4-BE49-F238E27FC236}">
                <a16:creationId xmlns:a16="http://schemas.microsoft.com/office/drawing/2014/main" id="{5D7C7AB9-ACCC-4DCA-A8BB-EA8C8443DCF9}"/>
              </a:ext>
            </a:extLst>
          </p:cNvPr>
          <p:cNvPicPr>
            <a:picLocks noChangeAspect="1"/>
          </p:cNvPicPr>
          <p:nvPr/>
        </p:nvPicPr>
        <p:blipFill rotWithShape="1">
          <a:blip r:embed="rId2"/>
          <a:srcRect t="11407" r="2379" b="6370"/>
          <a:stretch/>
        </p:blipFill>
        <p:spPr>
          <a:xfrm>
            <a:off x="612156" y="1242811"/>
            <a:ext cx="11132804" cy="5147374"/>
          </a:xfrm>
          <a:prstGeom prst="rect">
            <a:avLst/>
          </a:prstGeom>
        </p:spPr>
      </p:pic>
      <p:sp>
        <p:nvSpPr>
          <p:cNvPr id="7" name="Rounded Rectangle 5">
            <a:extLst>
              <a:ext uri="{FF2B5EF4-FFF2-40B4-BE49-F238E27FC236}">
                <a16:creationId xmlns:a16="http://schemas.microsoft.com/office/drawing/2014/main" id="{FF3C588E-AF86-4B43-82DF-AB11BF4FD7CC}"/>
              </a:ext>
            </a:extLst>
          </p:cNvPr>
          <p:cNvSpPr/>
          <p:nvPr/>
        </p:nvSpPr>
        <p:spPr>
          <a:xfrm>
            <a:off x="4208994" y="2642429"/>
            <a:ext cx="4850970" cy="573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Select ‘Update Progress’ from the menu</a:t>
            </a:r>
          </a:p>
        </p:txBody>
      </p:sp>
    </p:spTree>
    <p:extLst>
      <p:ext uri="{BB962C8B-B14F-4D97-AF65-F5344CB8AC3E}">
        <p14:creationId xmlns:p14="http://schemas.microsoft.com/office/powerpoint/2010/main" val="129900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86B99-8912-44E1-BC28-39123921EBF3}"/>
              </a:ext>
            </a:extLst>
          </p:cNvPr>
          <p:cNvPicPr/>
          <p:nvPr/>
        </p:nvPicPr>
        <p:blipFill rotWithShape="1">
          <a:blip r:embed="rId2"/>
          <a:srcRect l="940" t="27762" b="16542"/>
          <a:stretch/>
        </p:blipFill>
        <p:spPr>
          <a:xfrm>
            <a:off x="695259" y="1637414"/>
            <a:ext cx="11206717" cy="4720856"/>
          </a:xfrm>
          <a:prstGeom prst="rect">
            <a:avLst/>
          </a:prstGeom>
        </p:spPr>
      </p:pic>
      <p:sp>
        <p:nvSpPr>
          <p:cNvPr id="3" name="Rounded Rectangle 5">
            <a:extLst>
              <a:ext uri="{FF2B5EF4-FFF2-40B4-BE49-F238E27FC236}">
                <a16:creationId xmlns:a16="http://schemas.microsoft.com/office/drawing/2014/main" id="{1F9F19E8-1F53-4ED7-8111-AA56C81078B0}"/>
              </a:ext>
            </a:extLst>
          </p:cNvPr>
          <p:cNvSpPr/>
          <p:nvPr/>
        </p:nvSpPr>
        <p:spPr>
          <a:xfrm>
            <a:off x="7004155" y="3916121"/>
            <a:ext cx="2714003" cy="1304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Select Scheme from the scheme dropdown</a:t>
            </a:r>
          </a:p>
        </p:txBody>
      </p:sp>
      <p:sp>
        <p:nvSpPr>
          <p:cNvPr id="5" name="Rounded Rectangle 5">
            <a:extLst>
              <a:ext uri="{FF2B5EF4-FFF2-40B4-BE49-F238E27FC236}">
                <a16:creationId xmlns:a16="http://schemas.microsoft.com/office/drawing/2014/main" id="{1F9F19E8-1F53-4ED7-8111-AA56C81078B0}"/>
              </a:ext>
            </a:extLst>
          </p:cNvPr>
          <p:cNvSpPr/>
          <p:nvPr/>
        </p:nvSpPr>
        <p:spPr>
          <a:xfrm>
            <a:off x="3670514" y="986349"/>
            <a:ext cx="4850970" cy="573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Select the Ministry and Department</a:t>
            </a:r>
          </a:p>
        </p:txBody>
      </p:sp>
      <p:sp>
        <p:nvSpPr>
          <p:cNvPr id="6" name="Title 1">
            <a:extLst>
              <a:ext uri="{FF2B5EF4-FFF2-40B4-BE49-F238E27FC236}">
                <a16:creationId xmlns:a16="http://schemas.microsoft.com/office/drawing/2014/main" id="{280414C7-B45E-474B-A468-45167175B1FE}"/>
              </a:ext>
            </a:extLst>
          </p:cNvPr>
          <p:cNvSpPr txBox="1">
            <a:spLocks/>
          </p:cNvSpPr>
          <p:nvPr/>
        </p:nvSpPr>
        <p:spPr>
          <a:xfrm>
            <a:off x="695260" y="298386"/>
            <a:ext cx="11206717" cy="7191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tabLst>
                <a:tab pos="1343025" algn="l"/>
                <a:tab pos="1435100" algn="l"/>
              </a:tabLst>
            </a:pPr>
            <a:endParaRPr lang="en-IN" sz="3600" b="1" dirty="0">
              <a:solidFill>
                <a:schemeClr val="tx1"/>
              </a:solidFill>
            </a:endParaRPr>
          </a:p>
        </p:txBody>
      </p:sp>
      <p:sp>
        <p:nvSpPr>
          <p:cNvPr id="4" name="Title 3">
            <a:extLst>
              <a:ext uri="{FF2B5EF4-FFF2-40B4-BE49-F238E27FC236}">
                <a16:creationId xmlns:a16="http://schemas.microsoft.com/office/drawing/2014/main" id="{57954BDD-099F-4614-9645-36F1933F234D}"/>
              </a:ext>
            </a:extLst>
          </p:cNvPr>
          <p:cNvSpPr>
            <a:spLocks noGrp="1"/>
          </p:cNvSpPr>
          <p:nvPr>
            <p:ph type="title"/>
          </p:nvPr>
        </p:nvSpPr>
        <p:spPr>
          <a:xfrm>
            <a:off x="612156" y="73101"/>
            <a:ext cx="10967687" cy="786122"/>
          </a:xfrm>
        </p:spPr>
        <p:txBody>
          <a:bodyPr/>
          <a:lstStyle/>
          <a:p>
            <a:r>
              <a:rPr lang="en-US" dirty="0"/>
              <a:t>Updating progress on OOMF dashboard </a:t>
            </a:r>
            <a:br>
              <a:rPr lang="en-US" dirty="0"/>
            </a:br>
            <a:r>
              <a:rPr lang="en-US" dirty="0"/>
              <a:t>Selection of Ministry/Department and scheme (2/5)</a:t>
            </a:r>
            <a:endParaRPr lang="en-IN" dirty="0"/>
          </a:p>
        </p:txBody>
      </p:sp>
    </p:spTree>
    <p:extLst>
      <p:ext uri="{BB962C8B-B14F-4D97-AF65-F5344CB8AC3E}">
        <p14:creationId xmlns:p14="http://schemas.microsoft.com/office/powerpoint/2010/main" val="239171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2754E3-9B68-4FDD-B1D9-8656D81BC1CB}"/>
              </a:ext>
            </a:extLst>
          </p:cNvPr>
          <p:cNvPicPr/>
          <p:nvPr/>
        </p:nvPicPr>
        <p:blipFill rotWithShape="1">
          <a:blip r:embed="rId2"/>
          <a:srcRect l="896" t="27702" b="17248"/>
          <a:stretch/>
        </p:blipFill>
        <p:spPr>
          <a:xfrm>
            <a:off x="622894" y="1127051"/>
            <a:ext cx="11152664" cy="5061097"/>
          </a:xfrm>
          <a:prstGeom prst="rect">
            <a:avLst/>
          </a:prstGeom>
        </p:spPr>
      </p:pic>
      <p:sp>
        <p:nvSpPr>
          <p:cNvPr id="4" name="Rounded Rectangle 5">
            <a:extLst>
              <a:ext uri="{FF2B5EF4-FFF2-40B4-BE49-F238E27FC236}">
                <a16:creationId xmlns:a16="http://schemas.microsoft.com/office/drawing/2014/main" id="{2341FCA5-259A-428F-AAAB-361B2145C96C}"/>
              </a:ext>
            </a:extLst>
          </p:cNvPr>
          <p:cNvSpPr/>
          <p:nvPr/>
        </p:nvSpPr>
        <p:spPr>
          <a:xfrm>
            <a:off x="6928421" y="4269279"/>
            <a:ext cx="4447110" cy="703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Select the indicator for which progress has to be updated </a:t>
            </a:r>
          </a:p>
        </p:txBody>
      </p:sp>
      <p:sp>
        <p:nvSpPr>
          <p:cNvPr id="2" name="Title 1">
            <a:extLst>
              <a:ext uri="{FF2B5EF4-FFF2-40B4-BE49-F238E27FC236}">
                <a16:creationId xmlns:a16="http://schemas.microsoft.com/office/drawing/2014/main" id="{60771EA5-180C-475D-B08A-2626B29A8194}"/>
              </a:ext>
            </a:extLst>
          </p:cNvPr>
          <p:cNvSpPr>
            <a:spLocks noGrp="1"/>
          </p:cNvSpPr>
          <p:nvPr>
            <p:ph type="title"/>
          </p:nvPr>
        </p:nvSpPr>
        <p:spPr/>
        <p:txBody>
          <a:bodyPr/>
          <a:lstStyle/>
          <a:p>
            <a:r>
              <a:rPr lang="en-US" dirty="0"/>
              <a:t>Updating progress on OOMF dashboard </a:t>
            </a:r>
            <a:br>
              <a:rPr lang="en-US" dirty="0"/>
            </a:br>
            <a:r>
              <a:rPr lang="en-US" dirty="0"/>
              <a:t>Selection of indicator (3/5)</a:t>
            </a:r>
            <a:endParaRPr lang="en-IN" dirty="0"/>
          </a:p>
        </p:txBody>
      </p:sp>
    </p:spTree>
    <p:extLst>
      <p:ext uri="{BB962C8B-B14F-4D97-AF65-F5344CB8AC3E}">
        <p14:creationId xmlns:p14="http://schemas.microsoft.com/office/powerpoint/2010/main" val="147865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418553-F923-43D8-B8DF-D3B03171E380}"/>
              </a:ext>
            </a:extLst>
          </p:cNvPr>
          <p:cNvPicPr/>
          <p:nvPr/>
        </p:nvPicPr>
        <p:blipFill rotWithShape="1">
          <a:blip r:embed="rId2"/>
          <a:srcRect l="906" t="32538" r="35200" b="9589"/>
          <a:stretch/>
        </p:blipFill>
        <p:spPr>
          <a:xfrm>
            <a:off x="372140" y="988829"/>
            <a:ext cx="10239153" cy="5135526"/>
          </a:xfrm>
          <a:prstGeom prst="rect">
            <a:avLst/>
          </a:prstGeom>
        </p:spPr>
      </p:pic>
      <p:sp>
        <p:nvSpPr>
          <p:cNvPr id="4" name="Rounded Rectangle 5">
            <a:extLst>
              <a:ext uri="{FF2B5EF4-FFF2-40B4-BE49-F238E27FC236}">
                <a16:creationId xmlns:a16="http://schemas.microsoft.com/office/drawing/2014/main" id="{2341FCA5-259A-428F-AAAB-361B2145C96C}"/>
              </a:ext>
            </a:extLst>
          </p:cNvPr>
          <p:cNvSpPr/>
          <p:nvPr/>
        </p:nvSpPr>
        <p:spPr>
          <a:xfrm>
            <a:off x="6974961" y="4179739"/>
            <a:ext cx="4447110" cy="703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Click on the edit to enter the progress</a:t>
            </a:r>
          </a:p>
        </p:txBody>
      </p:sp>
      <p:sp>
        <p:nvSpPr>
          <p:cNvPr id="5" name="Flowchart: Connector 4">
            <a:extLst>
              <a:ext uri="{FF2B5EF4-FFF2-40B4-BE49-F238E27FC236}">
                <a16:creationId xmlns:a16="http://schemas.microsoft.com/office/drawing/2014/main" id="{E7592A58-78D4-40EF-B79E-73E70D64CC8D}"/>
              </a:ext>
            </a:extLst>
          </p:cNvPr>
          <p:cNvSpPr/>
          <p:nvPr/>
        </p:nvSpPr>
        <p:spPr>
          <a:xfrm rot="16200000">
            <a:off x="6172202" y="4212472"/>
            <a:ext cx="329609" cy="637955"/>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F3673AC-703F-4E9B-BDB1-FA35F9E0480A}"/>
              </a:ext>
            </a:extLst>
          </p:cNvPr>
          <p:cNvSpPr/>
          <p:nvPr/>
        </p:nvSpPr>
        <p:spPr>
          <a:xfrm>
            <a:off x="6974961" y="5159605"/>
            <a:ext cx="2169039" cy="879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36799-B669-4B96-9535-0ADF0A45176C}"/>
              </a:ext>
            </a:extLst>
          </p:cNvPr>
          <p:cNvSpPr>
            <a:spLocks noGrp="1"/>
          </p:cNvSpPr>
          <p:nvPr>
            <p:ph type="title"/>
          </p:nvPr>
        </p:nvSpPr>
        <p:spPr/>
        <p:txBody>
          <a:bodyPr/>
          <a:lstStyle/>
          <a:p>
            <a:r>
              <a:rPr lang="en-US" dirty="0"/>
              <a:t>Updating progress on OOMF dashboard </a:t>
            </a:r>
            <a:br>
              <a:rPr lang="en-US" dirty="0"/>
            </a:br>
            <a:r>
              <a:rPr lang="en-US" dirty="0"/>
              <a:t>Edit progress (4/5)</a:t>
            </a:r>
            <a:endParaRPr lang="en-IN" dirty="0"/>
          </a:p>
        </p:txBody>
      </p:sp>
    </p:spTree>
    <p:extLst>
      <p:ext uri="{BB962C8B-B14F-4D97-AF65-F5344CB8AC3E}">
        <p14:creationId xmlns:p14="http://schemas.microsoft.com/office/powerpoint/2010/main" val="45419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3920BAA6-2587-6144-9028-BCD66CC4E9A4}"/>
              </a:ext>
            </a:extLst>
          </p:cNvPr>
          <p:cNvSpPr txBox="1"/>
          <p:nvPr/>
        </p:nvSpPr>
        <p:spPr>
          <a:xfrm>
            <a:off x="697108" y="2782987"/>
            <a:ext cx="9872749" cy="523220"/>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dirty="0"/>
              <a:t>2. How to use OOMF Dashboard</a:t>
            </a:r>
          </a:p>
        </p:txBody>
      </p:sp>
      <p:sp>
        <p:nvSpPr>
          <p:cNvPr id="15" name="TextBox 14">
            <a:extLst>
              <a:ext uri="{FF2B5EF4-FFF2-40B4-BE49-F238E27FC236}">
                <a16:creationId xmlns:a16="http://schemas.microsoft.com/office/drawing/2014/main" id="{D77CBE2D-1FED-B44A-ACD7-F7A68B0C9D59}"/>
              </a:ext>
            </a:extLst>
          </p:cNvPr>
          <p:cNvSpPr txBox="1"/>
          <p:nvPr/>
        </p:nvSpPr>
        <p:spPr>
          <a:xfrm>
            <a:off x="683854" y="1893555"/>
            <a:ext cx="9872749" cy="523220"/>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dirty="0"/>
              <a:t>1. OOMF : Background</a:t>
            </a:r>
          </a:p>
        </p:txBody>
      </p:sp>
      <p:sp>
        <p:nvSpPr>
          <p:cNvPr id="2" name="Title 1"/>
          <p:cNvSpPr>
            <a:spLocks noGrp="1"/>
          </p:cNvSpPr>
          <p:nvPr>
            <p:ph type="title"/>
          </p:nvPr>
        </p:nvSpPr>
        <p:spPr/>
        <p:txBody>
          <a:bodyPr/>
          <a:lstStyle/>
          <a:p>
            <a:r>
              <a:rPr lang="en-US" sz="3600" dirty="0"/>
              <a:t>Contents</a:t>
            </a:r>
            <a:endParaRPr lang="en-GB" sz="3600" dirty="0"/>
          </a:p>
        </p:txBody>
      </p:sp>
      <p:sp>
        <p:nvSpPr>
          <p:cNvPr id="16" name="TextBox 15">
            <a:extLst>
              <a:ext uri="{FF2B5EF4-FFF2-40B4-BE49-F238E27FC236}">
                <a16:creationId xmlns:a16="http://schemas.microsoft.com/office/drawing/2014/main" id="{5C20BC26-20D4-AF4E-AB54-161A9908752C}"/>
              </a:ext>
            </a:extLst>
          </p:cNvPr>
          <p:cNvSpPr txBox="1"/>
          <p:nvPr/>
        </p:nvSpPr>
        <p:spPr>
          <a:xfrm>
            <a:off x="697108" y="3672419"/>
            <a:ext cx="9872749" cy="523220"/>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dirty="0"/>
              <a:t>3. OOMF Dashboard : Other capabilities</a:t>
            </a:r>
          </a:p>
        </p:txBody>
      </p:sp>
    </p:spTree>
    <p:extLst>
      <p:ext uri="{BB962C8B-B14F-4D97-AF65-F5344CB8AC3E}">
        <p14:creationId xmlns:p14="http://schemas.microsoft.com/office/powerpoint/2010/main" val="19285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E95DD2-9A32-409B-BAF0-0831D71CA062}"/>
              </a:ext>
            </a:extLst>
          </p:cNvPr>
          <p:cNvPicPr/>
          <p:nvPr/>
        </p:nvPicPr>
        <p:blipFill rotWithShape="1">
          <a:blip r:embed="rId2"/>
          <a:srcRect l="906" t="32817" r="35200" b="9587"/>
          <a:stretch/>
        </p:blipFill>
        <p:spPr>
          <a:xfrm>
            <a:off x="467833" y="1031359"/>
            <a:ext cx="9973339" cy="5061098"/>
          </a:xfrm>
          <a:prstGeom prst="rect">
            <a:avLst/>
          </a:prstGeom>
        </p:spPr>
      </p:pic>
      <p:sp>
        <p:nvSpPr>
          <p:cNvPr id="3" name="Rounded Rectangle 2">
            <a:extLst>
              <a:ext uri="{FF2B5EF4-FFF2-40B4-BE49-F238E27FC236}">
                <a16:creationId xmlns:a16="http://schemas.microsoft.com/office/drawing/2014/main" id="{FE80CFAF-FAE8-44D8-BE34-94077F41CD8C}"/>
              </a:ext>
            </a:extLst>
          </p:cNvPr>
          <p:cNvSpPr/>
          <p:nvPr/>
        </p:nvSpPr>
        <p:spPr>
          <a:xfrm>
            <a:off x="5979042" y="3152554"/>
            <a:ext cx="5445980" cy="818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Fill in the progress data for the indicator against each quarter for  outputs and annually for outcomes</a:t>
            </a:r>
          </a:p>
        </p:txBody>
      </p:sp>
      <p:sp>
        <p:nvSpPr>
          <p:cNvPr id="4" name="Rectangle 3">
            <a:extLst>
              <a:ext uri="{FF2B5EF4-FFF2-40B4-BE49-F238E27FC236}">
                <a16:creationId xmlns:a16="http://schemas.microsoft.com/office/drawing/2014/main" id="{13CB1EF9-8584-4A07-984B-292AECD09B14}"/>
              </a:ext>
            </a:extLst>
          </p:cNvPr>
          <p:cNvSpPr/>
          <p:nvPr/>
        </p:nvSpPr>
        <p:spPr>
          <a:xfrm>
            <a:off x="2144825" y="3813714"/>
            <a:ext cx="2985385" cy="2278743"/>
          </a:xfrm>
          <a:prstGeom prst="rect">
            <a:avLst/>
          </a:prstGeom>
          <a:noFill/>
          <a:ln w="85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4FC36BD4-6CE8-4B4F-8BA0-0358BCF33B39}"/>
              </a:ext>
            </a:extLst>
          </p:cNvPr>
          <p:cNvSpPr/>
          <p:nvPr/>
        </p:nvSpPr>
        <p:spPr>
          <a:xfrm>
            <a:off x="6807201" y="4380614"/>
            <a:ext cx="2336799" cy="165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933722C-2169-47B2-8862-FC5030D2314C}"/>
              </a:ext>
            </a:extLst>
          </p:cNvPr>
          <p:cNvSpPr>
            <a:spLocks noGrp="1"/>
          </p:cNvSpPr>
          <p:nvPr>
            <p:ph type="title"/>
          </p:nvPr>
        </p:nvSpPr>
        <p:spPr/>
        <p:txBody>
          <a:bodyPr/>
          <a:lstStyle/>
          <a:p>
            <a:r>
              <a:rPr lang="en-US" dirty="0"/>
              <a:t>Updating progress on OOMF dashboard </a:t>
            </a:r>
            <a:br>
              <a:rPr lang="en-US" dirty="0"/>
            </a:br>
            <a:r>
              <a:rPr lang="en-US" dirty="0"/>
              <a:t>Fill in progress information (5/5)</a:t>
            </a:r>
            <a:endParaRPr lang="en-IN" dirty="0"/>
          </a:p>
        </p:txBody>
      </p:sp>
    </p:spTree>
    <p:extLst>
      <p:ext uri="{BB962C8B-B14F-4D97-AF65-F5344CB8AC3E}">
        <p14:creationId xmlns:p14="http://schemas.microsoft.com/office/powerpoint/2010/main" val="316295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6D08-0C91-4FF4-AD2B-B395044CEE61}"/>
              </a:ext>
            </a:extLst>
          </p:cNvPr>
          <p:cNvSpPr>
            <a:spLocks noGrp="1"/>
          </p:cNvSpPr>
          <p:nvPr>
            <p:ph type="title"/>
          </p:nvPr>
        </p:nvSpPr>
        <p:spPr/>
        <p:txBody>
          <a:bodyPr/>
          <a:lstStyle/>
          <a:p>
            <a:r>
              <a:rPr lang="en-GB" dirty="0"/>
              <a:t>Viewing reports on OOMF Dashboard</a:t>
            </a:r>
            <a:endParaRPr lang="en-IN" dirty="0"/>
          </a:p>
        </p:txBody>
      </p:sp>
      <p:grpSp>
        <p:nvGrpSpPr>
          <p:cNvPr id="4" name="Group 3">
            <a:extLst>
              <a:ext uri="{FF2B5EF4-FFF2-40B4-BE49-F238E27FC236}">
                <a16:creationId xmlns:a16="http://schemas.microsoft.com/office/drawing/2014/main" id="{ACD2A577-6662-47B5-8F84-244E3F3260CD}"/>
              </a:ext>
            </a:extLst>
          </p:cNvPr>
          <p:cNvGrpSpPr/>
          <p:nvPr/>
        </p:nvGrpSpPr>
        <p:grpSpPr>
          <a:xfrm>
            <a:off x="617704" y="3305809"/>
            <a:ext cx="772327" cy="411882"/>
            <a:chOff x="387933" y="5699374"/>
            <a:chExt cx="1051389" cy="478182"/>
          </a:xfrm>
        </p:grpSpPr>
        <p:sp>
          <p:nvSpPr>
            <p:cNvPr id="5" name="Rectangle 4">
              <a:extLst>
                <a:ext uri="{FF2B5EF4-FFF2-40B4-BE49-F238E27FC236}">
                  <a16:creationId xmlns:a16="http://schemas.microsoft.com/office/drawing/2014/main" id="{11C1C984-8D0C-44A9-8DA7-75285A83551F}"/>
                </a:ext>
              </a:extLst>
            </p:cNvPr>
            <p:cNvSpPr/>
            <p:nvPr/>
          </p:nvSpPr>
          <p:spPr>
            <a:xfrm>
              <a:off x="387933" y="5699374"/>
              <a:ext cx="1051389" cy="428783"/>
            </a:xfrm>
            <a:prstGeom prst="rect">
              <a:avLst/>
            </a:prstGeom>
          </p:spPr>
          <p:txBody>
            <a:bodyPr wrap="none" lIns="0" tIns="0" rIns="0" bIns="0" anchor="ctr" anchorCtr="0">
              <a:spAutoFit/>
            </a:bodyPr>
            <a:lstStyle/>
            <a:p>
              <a:pPr marL="55561" marR="0" lvl="0" indent="0" algn="l" defTabSz="914377" rtl="0" eaLnBrk="1" fontAlgn="auto" latinLnBrk="0" hangingPunct="1">
                <a:lnSpc>
                  <a:spcPct val="8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02b</a:t>
              </a:r>
            </a:p>
          </p:txBody>
        </p:sp>
        <p:cxnSp>
          <p:nvCxnSpPr>
            <p:cNvPr id="6" name="Straight Connector 5">
              <a:extLst>
                <a:ext uri="{FF2B5EF4-FFF2-40B4-BE49-F238E27FC236}">
                  <a16:creationId xmlns:a16="http://schemas.microsoft.com/office/drawing/2014/main" id="{54977C1D-0C49-4C9E-9190-A1DC0AAA5E82}"/>
                </a:ext>
              </a:extLst>
            </p:cNvPr>
            <p:cNvCxnSpPr>
              <a:cxnSpLocks/>
            </p:cNvCxnSpPr>
            <p:nvPr/>
          </p:nvCxnSpPr>
          <p:spPr>
            <a:xfrm>
              <a:off x="413333" y="6177556"/>
              <a:ext cx="742611" cy="0"/>
            </a:xfrm>
            <a:prstGeom prst="line">
              <a:avLst/>
            </a:prstGeom>
            <a:noFill/>
            <a:ln w="38100" cap="flat" cmpd="sng" algn="ctr">
              <a:solidFill>
                <a:sysClr val="window" lastClr="FFFFFF"/>
              </a:solidFill>
              <a:prstDash val="solid"/>
            </a:ln>
            <a:effectLst/>
          </p:spPr>
        </p:cxnSp>
      </p:grpSp>
    </p:spTree>
    <p:extLst>
      <p:ext uri="{BB962C8B-B14F-4D97-AF65-F5344CB8AC3E}">
        <p14:creationId xmlns:p14="http://schemas.microsoft.com/office/powerpoint/2010/main" val="826256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solidFill>
                  <a:srgbClr val="695D46"/>
                </a:solidFill>
              </a:rPr>
              <a:pPr/>
              <a:t>22</a:t>
            </a:fld>
            <a:endParaRPr lang="en" dirty="0">
              <a:solidFill>
                <a:srgbClr val="695D46"/>
              </a:solidFill>
            </a:endParaRPr>
          </a:p>
        </p:txBody>
      </p:sp>
      <p:graphicFrame>
        <p:nvGraphicFramePr>
          <p:cNvPr id="5" name="Diagram 4"/>
          <p:cNvGraphicFramePr/>
          <p:nvPr>
            <p:extLst>
              <p:ext uri="{D42A27DB-BD31-4B8C-83A1-F6EECF244321}">
                <p14:modId xmlns:p14="http://schemas.microsoft.com/office/powerpoint/2010/main" val="416059544"/>
              </p:ext>
            </p:extLst>
          </p:nvPr>
        </p:nvGraphicFramePr>
        <p:xfrm>
          <a:off x="694856" y="985520"/>
          <a:ext cx="5838024" cy="5232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633171" y="1592623"/>
            <a:ext cx="4663440" cy="16055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gn="just">
              <a:spcAft>
                <a:spcPts val="1000"/>
              </a:spcAft>
              <a:buFont typeface="Arial" panose="020B0604020202020204" pitchFamily="34" charset="0"/>
              <a:buChar char="•"/>
            </a:pPr>
            <a:r>
              <a:rPr lang="en-IN" dirty="0"/>
              <a:t>To provide single-point access to Ministry/Departments to review status of data reporting on the dashboard</a:t>
            </a:r>
          </a:p>
          <a:p>
            <a:pPr marL="285750" indent="-285750" algn="just">
              <a:spcAft>
                <a:spcPts val="1000"/>
              </a:spcAft>
              <a:buFont typeface="Arial" panose="020B0604020202020204" pitchFamily="34" charset="0"/>
              <a:buChar char="•"/>
            </a:pPr>
            <a:r>
              <a:rPr lang="en-IN" dirty="0"/>
              <a:t>Compliance against both target and progress updates can be reviewed</a:t>
            </a:r>
          </a:p>
        </p:txBody>
      </p:sp>
      <p:sp>
        <p:nvSpPr>
          <p:cNvPr id="7" name="TextBox 6"/>
          <p:cNvSpPr txBox="1"/>
          <p:nvPr/>
        </p:nvSpPr>
        <p:spPr>
          <a:xfrm>
            <a:off x="6633171" y="4246242"/>
            <a:ext cx="466344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gn="just">
              <a:buFont typeface="Arial" panose="020B0604020202020204" pitchFamily="34" charset="0"/>
              <a:buChar char="•"/>
            </a:pPr>
            <a:r>
              <a:rPr lang="en-IN" dirty="0">
                <a:solidFill>
                  <a:schemeClr val="bg1"/>
                </a:solidFill>
              </a:rPr>
              <a:t>To provide single-point access to review progress/achievements of schemes against set targets, as reported by the Ministry/Departments on the dashboard</a:t>
            </a:r>
          </a:p>
        </p:txBody>
      </p:sp>
      <p:sp>
        <p:nvSpPr>
          <p:cNvPr id="8" name="Title 1">
            <a:extLst>
              <a:ext uri="{FF2B5EF4-FFF2-40B4-BE49-F238E27FC236}">
                <a16:creationId xmlns:a16="http://schemas.microsoft.com/office/drawing/2014/main" id="{9725B07F-6077-4C82-8CEC-6F5796C7991B}"/>
              </a:ext>
            </a:extLst>
          </p:cNvPr>
          <p:cNvSpPr txBox="1">
            <a:spLocks/>
          </p:cNvSpPr>
          <p:nvPr/>
        </p:nvSpPr>
        <p:spPr>
          <a:xfrm>
            <a:off x="612156" y="188934"/>
            <a:ext cx="10967687" cy="524801"/>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100000"/>
              </a:lnSpc>
              <a:spcBef>
                <a:spcPts val="0"/>
              </a:spcBef>
              <a:spcAft>
                <a:spcPts val="0"/>
              </a:spcAft>
              <a:buSzPts val="2400"/>
              <a:buNone/>
              <a:defRPr lang="en-CA" sz="3200" b="1" kern="1200">
                <a:solidFill>
                  <a:schemeClr val="accent1"/>
                </a:solidFill>
                <a:latin typeface="Arial" pitchFamily="34" charset="0"/>
                <a:ea typeface="+mj-ea"/>
                <a:cs typeface="Arial" pitchFamily="34" charset="0"/>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GB" sz="2000" dirty="0"/>
              <a:t>Viewing reports on OOMF Dashboard</a:t>
            </a:r>
          </a:p>
          <a:p>
            <a:r>
              <a:rPr lang="en-GB" sz="2000" dirty="0"/>
              <a:t>Types of reports</a:t>
            </a:r>
            <a:endParaRPr lang="en-IN" sz="2000" dirty="0"/>
          </a:p>
        </p:txBody>
      </p:sp>
    </p:spTree>
    <p:extLst>
      <p:ext uri="{BB962C8B-B14F-4D97-AF65-F5344CB8AC3E}">
        <p14:creationId xmlns:p14="http://schemas.microsoft.com/office/powerpoint/2010/main" val="151658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Viewing reports on OOMF Dashboard</a:t>
            </a:r>
            <a:br>
              <a:rPr lang="en-GB" sz="2000" dirty="0"/>
            </a:br>
            <a:r>
              <a:rPr lang="en-GB" sz="2000" dirty="0"/>
              <a:t>Compliance Report – Home Page</a:t>
            </a:r>
            <a:endParaRPr lang="en-IN" sz="2000" dirty="0"/>
          </a:p>
        </p:txBody>
      </p:sp>
      <p:pic>
        <p:nvPicPr>
          <p:cNvPr id="5" name="Picture 4"/>
          <p:cNvPicPr>
            <a:picLocks noChangeAspect="1"/>
          </p:cNvPicPr>
          <p:nvPr/>
        </p:nvPicPr>
        <p:blipFill>
          <a:blip r:embed="rId3"/>
          <a:stretch>
            <a:fillRect/>
          </a:stretch>
        </p:blipFill>
        <p:spPr>
          <a:xfrm>
            <a:off x="499730" y="983947"/>
            <a:ext cx="11276669" cy="3515496"/>
          </a:xfrm>
          <a:prstGeom prst="rect">
            <a:avLst/>
          </a:prstGeom>
        </p:spPr>
      </p:pic>
      <p:sp>
        <p:nvSpPr>
          <p:cNvPr id="6" name="TextBox 5"/>
          <p:cNvSpPr txBox="1"/>
          <p:nvPr/>
        </p:nvSpPr>
        <p:spPr>
          <a:xfrm>
            <a:off x="387630" y="5208259"/>
            <a:ext cx="4691268" cy="119042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285750" indent="-285750">
              <a:lnSpc>
                <a:spcPct val="150000"/>
              </a:lnSpc>
              <a:buFont typeface="Arial" panose="020B0604020202020204" pitchFamily="34" charset="0"/>
              <a:buChar char="•"/>
            </a:pPr>
            <a:r>
              <a:rPr lang="en-IN" sz="1600" dirty="0"/>
              <a:t>Shows compliance of all indicators for a single FY </a:t>
            </a:r>
          </a:p>
          <a:p>
            <a:pPr marL="285750" indent="-285750">
              <a:lnSpc>
                <a:spcPct val="150000"/>
              </a:lnSpc>
              <a:buFont typeface="Arial" panose="020B0604020202020204" pitchFamily="34" charset="0"/>
              <a:buChar char="•"/>
            </a:pPr>
            <a:r>
              <a:rPr lang="en-IN" sz="1600" dirty="0"/>
              <a:t>Frequency is annual</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endParaRPr lang="en-IN" dirty="0"/>
          </a:p>
        </p:txBody>
      </p:sp>
      <p:sp>
        <p:nvSpPr>
          <p:cNvPr id="7" name="TextBox 6"/>
          <p:cNvSpPr txBox="1"/>
          <p:nvPr/>
        </p:nvSpPr>
        <p:spPr>
          <a:xfrm>
            <a:off x="387629" y="4673316"/>
            <a:ext cx="469126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dirty="0"/>
              <a:t>Summary Compliance Report</a:t>
            </a:r>
          </a:p>
        </p:txBody>
      </p:sp>
      <p:sp>
        <p:nvSpPr>
          <p:cNvPr id="8" name="TextBox 7"/>
          <p:cNvSpPr txBox="1"/>
          <p:nvPr/>
        </p:nvSpPr>
        <p:spPr>
          <a:xfrm>
            <a:off x="6622774" y="4669185"/>
            <a:ext cx="505570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dirty="0"/>
              <a:t>Detailed Compliance Report</a:t>
            </a:r>
          </a:p>
        </p:txBody>
      </p:sp>
      <p:sp>
        <p:nvSpPr>
          <p:cNvPr id="9" name="TextBox 8"/>
          <p:cNvSpPr txBox="1"/>
          <p:nvPr/>
        </p:nvSpPr>
        <p:spPr>
          <a:xfrm>
            <a:off x="6622774" y="5208259"/>
            <a:ext cx="5153626" cy="1517661"/>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285750" indent="-285750">
              <a:lnSpc>
                <a:spcPct val="150000"/>
              </a:lnSpc>
              <a:buFont typeface="Arial" panose="020B0604020202020204" pitchFamily="34" charset="0"/>
              <a:buChar char="•"/>
            </a:pPr>
            <a:r>
              <a:rPr lang="en-IN" sz="1600" dirty="0"/>
              <a:t>Frequency quarterly, half yearly, Annually</a:t>
            </a:r>
          </a:p>
          <a:p>
            <a:pPr marL="285750" indent="-285750">
              <a:lnSpc>
                <a:spcPct val="150000"/>
              </a:lnSpc>
              <a:buFont typeface="Arial" panose="020B0604020202020204" pitchFamily="34" charset="0"/>
              <a:buChar char="•"/>
            </a:pPr>
            <a:r>
              <a:rPr lang="en-IN" sz="1600" dirty="0"/>
              <a:t>Single/Multi year Selection</a:t>
            </a:r>
          </a:p>
          <a:p>
            <a:pPr marL="285750" indent="-285750">
              <a:lnSpc>
                <a:spcPct val="150000"/>
              </a:lnSpc>
              <a:buFont typeface="Arial" panose="020B0604020202020204" pitchFamily="34" charset="0"/>
              <a:buChar char="•"/>
            </a:pPr>
            <a:r>
              <a:rPr lang="en-IN" sz="1600" dirty="0"/>
              <a:t>Flexibility in scheme selection</a:t>
            </a:r>
          </a:p>
          <a:p>
            <a:pPr marL="285750" indent="-285750">
              <a:lnSpc>
                <a:spcPct val="150000"/>
              </a:lnSpc>
              <a:buFont typeface="Arial" panose="020B0604020202020204" pitchFamily="34" charset="0"/>
              <a:buChar char="•"/>
            </a:pPr>
            <a:r>
              <a:rPr lang="en-IN" sz="1600" dirty="0"/>
              <a:t>Flexibility of indicator type selection</a:t>
            </a:r>
          </a:p>
        </p:txBody>
      </p:sp>
    </p:spTree>
    <p:extLst>
      <p:ext uri="{BB962C8B-B14F-4D97-AF65-F5344CB8AC3E}">
        <p14:creationId xmlns:p14="http://schemas.microsoft.com/office/powerpoint/2010/main" val="343947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Viewing reports on OOMF Dashboard</a:t>
            </a:r>
            <a:br>
              <a:rPr lang="en-GB" sz="2000" dirty="0"/>
            </a:br>
            <a:r>
              <a:rPr lang="en-GB" sz="2000" dirty="0"/>
              <a:t>Detailed Compliance Report </a:t>
            </a:r>
            <a:endParaRPr lang="en-IN" sz="2000" dirty="0"/>
          </a:p>
        </p:txBody>
      </p:sp>
      <p:pic>
        <p:nvPicPr>
          <p:cNvPr id="3" name="Picture 2"/>
          <p:cNvPicPr>
            <a:picLocks noChangeAspect="1"/>
          </p:cNvPicPr>
          <p:nvPr/>
        </p:nvPicPr>
        <p:blipFill>
          <a:blip r:embed="rId2"/>
          <a:stretch>
            <a:fillRect/>
          </a:stretch>
        </p:blipFill>
        <p:spPr>
          <a:xfrm>
            <a:off x="809234" y="974034"/>
            <a:ext cx="10553646" cy="2474844"/>
          </a:xfrm>
          <a:prstGeom prst="rect">
            <a:avLst/>
          </a:prstGeom>
        </p:spPr>
      </p:pic>
      <p:pic>
        <p:nvPicPr>
          <p:cNvPr id="4" name="Picture 3"/>
          <p:cNvPicPr>
            <a:picLocks noChangeAspect="1"/>
          </p:cNvPicPr>
          <p:nvPr/>
        </p:nvPicPr>
        <p:blipFill>
          <a:blip r:embed="rId3"/>
          <a:stretch>
            <a:fillRect/>
          </a:stretch>
        </p:blipFill>
        <p:spPr>
          <a:xfrm>
            <a:off x="634709" y="4313585"/>
            <a:ext cx="10350487" cy="2271782"/>
          </a:xfrm>
          <a:prstGeom prst="rect">
            <a:avLst/>
          </a:prstGeom>
        </p:spPr>
      </p:pic>
      <p:pic>
        <p:nvPicPr>
          <p:cNvPr id="5" name="Picture 4"/>
          <p:cNvPicPr>
            <a:picLocks noChangeAspect="1"/>
          </p:cNvPicPr>
          <p:nvPr/>
        </p:nvPicPr>
        <p:blipFill>
          <a:blip r:embed="rId4"/>
          <a:stretch>
            <a:fillRect/>
          </a:stretch>
        </p:blipFill>
        <p:spPr>
          <a:xfrm>
            <a:off x="694345" y="3728963"/>
            <a:ext cx="10350488" cy="399607"/>
          </a:xfrm>
          <a:prstGeom prst="rect">
            <a:avLst/>
          </a:prstGeom>
        </p:spPr>
      </p:pic>
      <p:sp>
        <p:nvSpPr>
          <p:cNvPr id="6" name="TextBox 5"/>
          <p:cNvSpPr txBox="1"/>
          <p:nvPr/>
        </p:nvSpPr>
        <p:spPr>
          <a:xfrm>
            <a:off x="19877" y="1849000"/>
            <a:ext cx="66452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000" dirty="0"/>
              <a:t>Single/Multiple</a:t>
            </a:r>
          </a:p>
        </p:txBody>
      </p:sp>
      <p:cxnSp>
        <p:nvCxnSpPr>
          <p:cNvPr id="7" name="Straight Arrow Connector 6"/>
          <p:cNvCxnSpPr/>
          <p:nvPr/>
        </p:nvCxnSpPr>
        <p:spPr>
          <a:xfrm flipV="1">
            <a:off x="730418" y="2033180"/>
            <a:ext cx="31319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730414" y="2520192"/>
            <a:ext cx="31319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3131" y="2408905"/>
            <a:ext cx="66452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000" dirty="0"/>
              <a:t>Single/Multiple</a:t>
            </a:r>
          </a:p>
        </p:txBody>
      </p:sp>
      <p:sp>
        <p:nvSpPr>
          <p:cNvPr id="11" name="TextBox 10"/>
          <p:cNvSpPr txBox="1"/>
          <p:nvPr/>
        </p:nvSpPr>
        <p:spPr>
          <a:xfrm>
            <a:off x="5599042" y="1565977"/>
            <a:ext cx="1258697" cy="2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N" sz="1050" dirty="0"/>
              <a:t>CS/CSS</a:t>
            </a:r>
          </a:p>
        </p:txBody>
      </p:sp>
      <p:cxnSp>
        <p:nvCxnSpPr>
          <p:cNvPr id="12" name="Straight Arrow Connector 11"/>
          <p:cNvCxnSpPr/>
          <p:nvPr/>
        </p:nvCxnSpPr>
        <p:spPr>
          <a:xfrm>
            <a:off x="6208512" y="1842976"/>
            <a:ext cx="0" cy="7050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589103" y="3116714"/>
            <a:ext cx="1457607"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000" dirty="0"/>
              <a:t>Output/Outcome</a:t>
            </a:r>
          </a:p>
        </p:txBody>
      </p:sp>
      <p:cxnSp>
        <p:nvCxnSpPr>
          <p:cNvPr id="16" name="Straight Arrow Connector 15"/>
          <p:cNvCxnSpPr/>
          <p:nvPr/>
        </p:nvCxnSpPr>
        <p:spPr>
          <a:xfrm flipH="1" flipV="1">
            <a:off x="6380922" y="2892287"/>
            <a:ext cx="0" cy="2453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43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Viewing reports on OOMF Dashboard</a:t>
            </a:r>
            <a:br>
              <a:rPr lang="en-GB" sz="2000" dirty="0"/>
            </a:br>
            <a:r>
              <a:rPr lang="en-GB" sz="2000" dirty="0"/>
              <a:t>Summary Compliance Report</a:t>
            </a:r>
            <a:endParaRPr lang="en-IN" sz="2000" dirty="0"/>
          </a:p>
        </p:txBody>
      </p:sp>
      <p:pic>
        <p:nvPicPr>
          <p:cNvPr id="4" name="Picture 3"/>
          <p:cNvPicPr>
            <a:picLocks noChangeAspect="1"/>
          </p:cNvPicPr>
          <p:nvPr/>
        </p:nvPicPr>
        <p:blipFill>
          <a:blip r:embed="rId2"/>
          <a:stretch>
            <a:fillRect/>
          </a:stretch>
        </p:blipFill>
        <p:spPr>
          <a:xfrm>
            <a:off x="1406277" y="925466"/>
            <a:ext cx="9773307" cy="2935328"/>
          </a:xfrm>
          <a:prstGeom prst="rect">
            <a:avLst/>
          </a:prstGeom>
        </p:spPr>
      </p:pic>
      <p:pic>
        <p:nvPicPr>
          <p:cNvPr id="5" name="Picture 4"/>
          <p:cNvPicPr>
            <a:picLocks noChangeAspect="1"/>
          </p:cNvPicPr>
          <p:nvPr/>
        </p:nvPicPr>
        <p:blipFill>
          <a:blip r:embed="rId3"/>
          <a:stretch>
            <a:fillRect/>
          </a:stretch>
        </p:blipFill>
        <p:spPr>
          <a:xfrm>
            <a:off x="1406277" y="3825449"/>
            <a:ext cx="10074365" cy="1936314"/>
          </a:xfrm>
          <a:prstGeom prst="rect">
            <a:avLst/>
          </a:prstGeom>
        </p:spPr>
      </p:pic>
      <p:sp>
        <p:nvSpPr>
          <p:cNvPr id="6" name="TextBox 5"/>
          <p:cNvSpPr txBox="1"/>
          <p:nvPr/>
        </p:nvSpPr>
        <p:spPr>
          <a:xfrm>
            <a:off x="46592" y="2584968"/>
            <a:ext cx="135968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400" dirty="0"/>
              <a:t>Single/Multiple</a:t>
            </a:r>
          </a:p>
        </p:txBody>
      </p:sp>
      <p:sp>
        <p:nvSpPr>
          <p:cNvPr id="8" name="TextBox 7"/>
          <p:cNvSpPr txBox="1"/>
          <p:nvPr/>
        </p:nvSpPr>
        <p:spPr>
          <a:xfrm>
            <a:off x="46592" y="3068992"/>
            <a:ext cx="135968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400" dirty="0"/>
              <a:t>Single select</a:t>
            </a:r>
          </a:p>
        </p:txBody>
      </p:sp>
      <p:cxnSp>
        <p:nvCxnSpPr>
          <p:cNvPr id="10" name="Straight Arrow Connector 9"/>
          <p:cNvCxnSpPr>
            <a:stCxn id="6" idx="3"/>
          </p:cNvCxnSpPr>
          <p:nvPr/>
        </p:nvCxnSpPr>
        <p:spPr>
          <a:xfrm flipV="1">
            <a:off x="1406277" y="2738856"/>
            <a:ext cx="31319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369836" y="3259000"/>
            <a:ext cx="31319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66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Viewing reports on OOMF Dashboard</a:t>
            </a:r>
            <a:br>
              <a:rPr lang="en-GB" sz="2000" dirty="0"/>
            </a:br>
            <a:r>
              <a:rPr lang="en-GB" sz="2000" dirty="0"/>
              <a:t>Progress Report – Home Page </a:t>
            </a:r>
            <a:endParaRPr lang="en-IN" sz="2000" dirty="0"/>
          </a:p>
        </p:txBody>
      </p:sp>
      <p:pic>
        <p:nvPicPr>
          <p:cNvPr id="7" name="Picture 6">
            <a:extLst>
              <a:ext uri="{FF2B5EF4-FFF2-40B4-BE49-F238E27FC236}">
                <a16:creationId xmlns:a16="http://schemas.microsoft.com/office/drawing/2014/main" id="{85C4965B-C605-4460-AE21-37CF88D92A08}"/>
              </a:ext>
            </a:extLst>
          </p:cNvPr>
          <p:cNvPicPr>
            <a:picLocks noChangeAspect="1"/>
          </p:cNvPicPr>
          <p:nvPr/>
        </p:nvPicPr>
        <p:blipFill rotWithShape="1">
          <a:blip r:embed="rId2"/>
          <a:srcRect t="18370" b="8000"/>
          <a:stretch/>
        </p:blipFill>
        <p:spPr>
          <a:xfrm>
            <a:off x="415600" y="1153867"/>
            <a:ext cx="11360800" cy="5155493"/>
          </a:xfrm>
          <a:prstGeom prst="rect">
            <a:avLst/>
          </a:prstGeom>
        </p:spPr>
      </p:pic>
    </p:spTree>
    <p:extLst>
      <p:ext uri="{BB962C8B-B14F-4D97-AF65-F5344CB8AC3E}">
        <p14:creationId xmlns:p14="http://schemas.microsoft.com/office/powerpoint/2010/main" val="2580262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Viewing reports on OOMF Dashboard</a:t>
            </a:r>
            <a:br>
              <a:rPr lang="en-GB" sz="2000" dirty="0"/>
            </a:br>
            <a:r>
              <a:rPr lang="en-GB" sz="2000" dirty="0"/>
              <a:t>Progress Report (1/2)</a:t>
            </a:r>
            <a:endParaRPr lang="en-IN" sz="2000" dirty="0"/>
          </a:p>
        </p:txBody>
      </p:sp>
      <p:pic>
        <p:nvPicPr>
          <p:cNvPr id="4" name="Picture 3"/>
          <p:cNvPicPr>
            <a:picLocks noChangeAspect="1"/>
          </p:cNvPicPr>
          <p:nvPr/>
        </p:nvPicPr>
        <p:blipFill>
          <a:blip r:embed="rId2"/>
          <a:stretch>
            <a:fillRect/>
          </a:stretch>
        </p:blipFill>
        <p:spPr>
          <a:xfrm>
            <a:off x="1258697" y="1153867"/>
            <a:ext cx="10632030" cy="3697357"/>
          </a:xfrm>
          <a:prstGeom prst="rect">
            <a:avLst/>
          </a:prstGeom>
        </p:spPr>
      </p:pic>
      <p:sp>
        <p:nvSpPr>
          <p:cNvPr id="6" name="TextBox 5"/>
          <p:cNvSpPr txBox="1"/>
          <p:nvPr/>
        </p:nvSpPr>
        <p:spPr>
          <a:xfrm>
            <a:off x="89452" y="2725546"/>
            <a:ext cx="1258697"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200" dirty="0"/>
              <a:t>Single/Multiple</a:t>
            </a:r>
          </a:p>
        </p:txBody>
      </p:sp>
      <p:cxnSp>
        <p:nvCxnSpPr>
          <p:cNvPr id="8" name="Straight Arrow Connector 7"/>
          <p:cNvCxnSpPr/>
          <p:nvPr/>
        </p:nvCxnSpPr>
        <p:spPr>
          <a:xfrm>
            <a:off x="1348149" y="2864045"/>
            <a:ext cx="2619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01617" y="5114252"/>
            <a:ext cx="1888435"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300" dirty="0"/>
              <a:t>Quarterly /half yearly/ Annually</a:t>
            </a:r>
          </a:p>
        </p:txBody>
      </p:sp>
      <p:cxnSp>
        <p:nvCxnSpPr>
          <p:cNvPr id="11" name="Straight Arrow Connector 10"/>
          <p:cNvCxnSpPr>
            <a:stCxn id="9" idx="0"/>
          </p:cNvCxnSpPr>
          <p:nvPr/>
        </p:nvCxnSpPr>
        <p:spPr>
          <a:xfrm flipV="1">
            <a:off x="3945835" y="4323522"/>
            <a:ext cx="0" cy="792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861312" y="2212024"/>
            <a:ext cx="1258697" cy="29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N" sz="1300" dirty="0"/>
              <a:t>CS/CSS</a:t>
            </a:r>
          </a:p>
        </p:txBody>
      </p:sp>
      <p:cxnSp>
        <p:nvCxnSpPr>
          <p:cNvPr id="16" name="Straight Arrow Connector 15"/>
          <p:cNvCxnSpPr/>
          <p:nvPr/>
        </p:nvCxnSpPr>
        <p:spPr>
          <a:xfrm>
            <a:off x="7470782" y="2489023"/>
            <a:ext cx="0" cy="900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443869" y="5128223"/>
            <a:ext cx="1888435" cy="29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300" dirty="0"/>
              <a:t>Output/Outcome</a:t>
            </a:r>
          </a:p>
        </p:txBody>
      </p:sp>
      <p:cxnSp>
        <p:nvCxnSpPr>
          <p:cNvPr id="19" name="Straight Arrow Connector 18"/>
          <p:cNvCxnSpPr>
            <a:stCxn id="17" idx="0"/>
          </p:cNvCxnSpPr>
          <p:nvPr/>
        </p:nvCxnSpPr>
        <p:spPr>
          <a:xfrm flipH="1" flipV="1">
            <a:off x="7374835" y="4323523"/>
            <a:ext cx="13252" cy="804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9452" y="3360072"/>
            <a:ext cx="1258697"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200" dirty="0"/>
              <a:t>Single/Multiple</a:t>
            </a:r>
          </a:p>
        </p:txBody>
      </p:sp>
      <p:cxnSp>
        <p:nvCxnSpPr>
          <p:cNvPr id="21" name="Straight Arrow Connector 20"/>
          <p:cNvCxnSpPr/>
          <p:nvPr/>
        </p:nvCxnSpPr>
        <p:spPr>
          <a:xfrm>
            <a:off x="1348149" y="3522691"/>
            <a:ext cx="2619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773478" y="4837253"/>
            <a:ext cx="1258697"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200" dirty="0"/>
              <a:t> Single/Multiple</a:t>
            </a:r>
          </a:p>
        </p:txBody>
      </p:sp>
      <p:cxnSp>
        <p:nvCxnSpPr>
          <p:cNvPr id="23" name="Straight Arrow Connector 22"/>
          <p:cNvCxnSpPr>
            <a:stCxn id="22" idx="0"/>
          </p:cNvCxnSpPr>
          <p:nvPr/>
        </p:nvCxnSpPr>
        <p:spPr>
          <a:xfrm flipH="1" flipV="1">
            <a:off x="10330070" y="4323523"/>
            <a:ext cx="0" cy="5137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1330609" y="3291858"/>
            <a:ext cx="86139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200" dirty="0"/>
              <a:t> Single/ Multiple</a:t>
            </a:r>
          </a:p>
        </p:txBody>
      </p:sp>
      <p:cxnSp>
        <p:nvCxnSpPr>
          <p:cNvPr id="27" name="Straight Arrow Connector 26"/>
          <p:cNvCxnSpPr/>
          <p:nvPr/>
        </p:nvCxnSpPr>
        <p:spPr>
          <a:xfrm flipH="1">
            <a:off x="10952922" y="3522691"/>
            <a:ext cx="3478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98174" y="5963478"/>
            <a:ext cx="5287617"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600" dirty="0"/>
              <a:t>Ministry wise progress of allotted ministries</a:t>
            </a:r>
          </a:p>
        </p:txBody>
      </p:sp>
      <p:sp>
        <p:nvSpPr>
          <p:cNvPr id="24" name="TextBox 23"/>
          <p:cNvSpPr txBox="1"/>
          <p:nvPr/>
        </p:nvSpPr>
        <p:spPr>
          <a:xfrm>
            <a:off x="6042992" y="5962970"/>
            <a:ext cx="584773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600" dirty="0"/>
              <a:t>Could be used to track the performance of the scheme</a:t>
            </a:r>
          </a:p>
        </p:txBody>
      </p:sp>
    </p:spTree>
    <p:extLst>
      <p:ext uri="{BB962C8B-B14F-4D97-AF65-F5344CB8AC3E}">
        <p14:creationId xmlns:p14="http://schemas.microsoft.com/office/powerpoint/2010/main" val="832444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Viewing reports on OOMF Dashboard</a:t>
            </a:r>
            <a:br>
              <a:rPr lang="en-GB" sz="2000" dirty="0"/>
            </a:br>
            <a:r>
              <a:rPr lang="en-GB" sz="2000" dirty="0"/>
              <a:t>Progress Report (2/2)</a:t>
            </a:r>
            <a:endParaRPr lang="en-IN" sz="2000" dirty="0"/>
          </a:p>
        </p:txBody>
      </p:sp>
      <p:sp>
        <p:nvSpPr>
          <p:cNvPr id="15" name="TextBox 14"/>
          <p:cNvSpPr txBox="1"/>
          <p:nvPr/>
        </p:nvSpPr>
        <p:spPr>
          <a:xfrm>
            <a:off x="533237" y="6011616"/>
            <a:ext cx="3326385" cy="30777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400" dirty="0"/>
              <a:t>Available - Ministry wise, Scheme wise</a:t>
            </a:r>
          </a:p>
        </p:txBody>
      </p:sp>
      <p:sp>
        <p:nvSpPr>
          <p:cNvPr id="17" name="TextBox 16"/>
          <p:cNvSpPr txBox="1"/>
          <p:nvPr/>
        </p:nvSpPr>
        <p:spPr>
          <a:xfrm>
            <a:off x="4051934" y="5998512"/>
            <a:ext cx="2007948" cy="30777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400" dirty="0"/>
              <a:t>Single/Multi year view</a:t>
            </a:r>
          </a:p>
        </p:txBody>
      </p:sp>
      <p:sp>
        <p:nvSpPr>
          <p:cNvPr id="18" name="TextBox 17"/>
          <p:cNvSpPr txBox="1"/>
          <p:nvPr/>
        </p:nvSpPr>
        <p:spPr>
          <a:xfrm>
            <a:off x="6252195" y="5992408"/>
            <a:ext cx="2625996" cy="30777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400" dirty="0"/>
              <a:t>Excel / PDF download options</a:t>
            </a:r>
          </a:p>
        </p:txBody>
      </p:sp>
      <p:sp>
        <p:nvSpPr>
          <p:cNvPr id="19" name="TextBox 18"/>
          <p:cNvSpPr txBox="1"/>
          <p:nvPr/>
        </p:nvSpPr>
        <p:spPr>
          <a:xfrm>
            <a:off x="9070504" y="6011616"/>
            <a:ext cx="2290559" cy="3172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400" dirty="0"/>
              <a:t>Useful for decision making</a:t>
            </a:r>
          </a:p>
        </p:txBody>
      </p:sp>
      <p:pic>
        <p:nvPicPr>
          <p:cNvPr id="8" name="Picture 7">
            <a:extLst>
              <a:ext uri="{FF2B5EF4-FFF2-40B4-BE49-F238E27FC236}">
                <a16:creationId xmlns:a16="http://schemas.microsoft.com/office/drawing/2014/main" id="{358735B6-2017-4472-BE08-41354DF50A77}"/>
              </a:ext>
            </a:extLst>
          </p:cNvPr>
          <p:cNvPicPr>
            <a:picLocks noChangeAspect="1"/>
          </p:cNvPicPr>
          <p:nvPr/>
        </p:nvPicPr>
        <p:blipFill rotWithShape="1">
          <a:blip r:embed="rId2"/>
          <a:srcRect t="30290" b="10617"/>
          <a:stretch/>
        </p:blipFill>
        <p:spPr>
          <a:xfrm>
            <a:off x="533237" y="1153867"/>
            <a:ext cx="11455563" cy="4550262"/>
          </a:xfrm>
          <a:prstGeom prst="rect">
            <a:avLst/>
          </a:prstGeom>
        </p:spPr>
      </p:pic>
      <p:sp>
        <p:nvSpPr>
          <p:cNvPr id="20" name="TextBox 19">
            <a:extLst>
              <a:ext uri="{FF2B5EF4-FFF2-40B4-BE49-F238E27FC236}">
                <a16:creationId xmlns:a16="http://schemas.microsoft.com/office/drawing/2014/main" id="{0FA82DA0-F04A-4FDE-AC20-1E93DCA6D25B}"/>
              </a:ext>
            </a:extLst>
          </p:cNvPr>
          <p:cNvSpPr txBox="1"/>
          <p:nvPr/>
        </p:nvSpPr>
        <p:spPr>
          <a:xfrm>
            <a:off x="2804262" y="1307465"/>
            <a:ext cx="1329414"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400" dirty="0"/>
              <a:t>Ministry Name</a:t>
            </a:r>
          </a:p>
        </p:txBody>
      </p:sp>
      <p:sp>
        <p:nvSpPr>
          <p:cNvPr id="21" name="TextBox 20">
            <a:extLst>
              <a:ext uri="{FF2B5EF4-FFF2-40B4-BE49-F238E27FC236}">
                <a16:creationId xmlns:a16="http://schemas.microsoft.com/office/drawing/2014/main" id="{5821DEDC-B71E-4F8F-A107-EEB113666783}"/>
              </a:ext>
            </a:extLst>
          </p:cNvPr>
          <p:cNvSpPr txBox="1"/>
          <p:nvPr/>
        </p:nvSpPr>
        <p:spPr>
          <a:xfrm>
            <a:off x="2804261" y="1712388"/>
            <a:ext cx="1717743"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400" dirty="0"/>
              <a:t>Department Name</a:t>
            </a:r>
          </a:p>
        </p:txBody>
      </p:sp>
      <p:sp>
        <p:nvSpPr>
          <p:cNvPr id="22" name="TextBox 21">
            <a:extLst>
              <a:ext uri="{FF2B5EF4-FFF2-40B4-BE49-F238E27FC236}">
                <a16:creationId xmlns:a16="http://schemas.microsoft.com/office/drawing/2014/main" id="{D4BE8E96-7502-4D82-A08B-7B821CC48B5D}"/>
              </a:ext>
            </a:extLst>
          </p:cNvPr>
          <p:cNvSpPr txBox="1"/>
          <p:nvPr/>
        </p:nvSpPr>
        <p:spPr>
          <a:xfrm>
            <a:off x="5562600" y="2037328"/>
            <a:ext cx="140716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sz="1400" dirty="0"/>
              <a:t>Scheme Name</a:t>
            </a:r>
          </a:p>
        </p:txBody>
      </p:sp>
      <p:cxnSp>
        <p:nvCxnSpPr>
          <p:cNvPr id="23" name="Straight Arrow Connector 22">
            <a:extLst>
              <a:ext uri="{FF2B5EF4-FFF2-40B4-BE49-F238E27FC236}">
                <a16:creationId xmlns:a16="http://schemas.microsoft.com/office/drawing/2014/main" id="{999BDDC5-87F7-4052-85DD-440DF91CEC45}"/>
              </a:ext>
            </a:extLst>
          </p:cNvPr>
          <p:cNvCxnSpPr>
            <a:cxnSpLocks/>
          </p:cNvCxnSpPr>
          <p:nvPr/>
        </p:nvCxnSpPr>
        <p:spPr>
          <a:xfrm flipH="1">
            <a:off x="2250981" y="1433127"/>
            <a:ext cx="55328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40CB32F-F3F1-479C-BF81-B6F9F41AAEF3}"/>
              </a:ext>
            </a:extLst>
          </p:cNvPr>
          <p:cNvCxnSpPr/>
          <p:nvPr/>
        </p:nvCxnSpPr>
        <p:spPr>
          <a:xfrm flipH="1" flipV="1">
            <a:off x="2250980" y="1866276"/>
            <a:ext cx="5532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92B942D5-40AC-46EB-82F0-5A49C552E39B}"/>
              </a:ext>
            </a:extLst>
          </p:cNvPr>
          <p:cNvCxnSpPr/>
          <p:nvPr/>
        </p:nvCxnSpPr>
        <p:spPr>
          <a:xfrm flipH="1" flipV="1">
            <a:off x="4754215" y="2175826"/>
            <a:ext cx="808385" cy="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807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6D08-0C91-4FF4-AD2B-B395044CEE61}"/>
              </a:ext>
            </a:extLst>
          </p:cNvPr>
          <p:cNvSpPr>
            <a:spLocks noGrp="1"/>
          </p:cNvSpPr>
          <p:nvPr>
            <p:ph type="title"/>
          </p:nvPr>
        </p:nvSpPr>
        <p:spPr/>
        <p:txBody>
          <a:bodyPr/>
          <a:lstStyle/>
          <a:p>
            <a:r>
              <a:rPr lang="en-GB" dirty="0"/>
              <a:t>OOMF Dashboard : Other Capabilities</a:t>
            </a:r>
            <a:endParaRPr lang="en-IN" dirty="0"/>
          </a:p>
        </p:txBody>
      </p:sp>
      <p:grpSp>
        <p:nvGrpSpPr>
          <p:cNvPr id="4" name="Group 3">
            <a:extLst>
              <a:ext uri="{FF2B5EF4-FFF2-40B4-BE49-F238E27FC236}">
                <a16:creationId xmlns:a16="http://schemas.microsoft.com/office/drawing/2014/main" id="{ACD2A577-6662-47B5-8F84-244E3F3260CD}"/>
              </a:ext>
            </a:extLst>
          </p:cNvPr>
          <p:cNvGrpSpPr/>
          <p:nvPr/>
        </p:nvGrpSpPr>
        <p:grpSpPr>
          <a:xfrm>
            <a:off x="617704" y="3305809"/>
            <a:ext cx="564164" cy="411882"/>
            <a:chOff x="387933" y="5699374"/>
            <a:chExt cx="768011" cy="478182"/>
          </a:xfrm>
        </p:grpSpPr>
        <p:sp>
          <p:nvSpPr>
            <p:cNvPr id="5" name="Rectangle 4">
              <a:extLst>
                <a:ext uri="{FF2B5EF4-FFF2-40B4-BE49-F238E27FC236}">
                  <a16:creationId xmlns:a16="http://schemas.microsoft.com/office/drawing/2014/main" id="{11C1C984-8D0C-44A9-8DA7-75285A83551F}"/>
                </a:ext>
              </a:extLst>
            </p:cNvPr>
            <p:cNvSpPr/>
            <p:nvPr/>
          </p:nvSpPr>
          <p:spPr>
            <a:xfrm>
              <a:off x="387933" y="5699374"/>
              <a:ext cx="726239" cy="428783"/>
            </a:xfrm>
            <a:prstGeom prst="rect">
              <a:avLst/>
            </a:prstGeom>
          </p:spPr>
          <p:txBody>
            <a:bodyPr wrap="none" lIns="0" tIns="0" rIns="0" bIns="0" anchor="ctr" anchorCtr="0">
              <a:spAutoFit/>
            </a:bodyPr>
            <a:lstStyle/>
            <a:p>
              <a:pPr marL="55561" marR="0" lvl="0" indent="0" algn="l" defTabSz="914377" rtl="0" eaLnBrk="1" fontAlgn="auto" latinLnBrk="0" hangingPunct="1">
                <a:lnSpc>
                  <a:spcPct val="8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03</a:t>
              </a:r>
            </a:p>
          </p:txBody>
        </p:sp>
        <p:cxnSp>
          <p:nvCxnSpPr>
            <p:cNvPr id="6" name="Straight Connector 5">
              <a:extLst>
                <a:ext uri="{FF2B5EF4-FFF2-40B4-BE49-F238E27FC236}">
                  <a16:creationId xmlns:a16="http://schemas.microsoft.com/office/drawing/2014/main" id="{54977C1D-0C49-4C9E-9190-A1DC0AAA5E82}"/>
                </a:ext>
              </a:extLst>
            </p:cNvPr>
            <p:cNvCxnSpPr>
              <a:cxnSpLocks/>
            </p:cNvCxnSpPr>
            <p:nvPr/>
          </p:nvCxnSpPr>
          <p:spPr>
            <a:xfrm>
              <a:off x="413333" y="6177556"/>
              <a:ext cx="742611" cy="0"/>
            </a:xfrm>
            <a:prstGeom prst="line">
              <a:avLst/>
            </a:prstGeom>
            <a:noFill/>
            <a:ln w="38100" cap="flat" cmpd="sng" algn="ctr">
              <a:solidFill>
                <a:sysClr val="window" lastClr="FFFFFF"/>
              </a:solidFill>
              <a:prstDash val="solid"/>
            </a:ln>
            <a:effectLst/>
          </p:spPr>
        </p:cxnSp>
      </p:grpSp>
    </p:spTree>
    <p:extLst>
      <p:ext uri="{BB962C8B-B14F-4D97-AF65-F5344CB8AC3E}">
        <p14:creationId xmlns:p14="http://schemas.microsoft.com/office/powerpoint/2010/main" val="117939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6D08-0C91-4FF4-AD2B-B395044CEE61}"/>
              </a:ext>
            </a:extLst>
          </p:cNvPr>
          <p:cNvSpPr>
            <a:spLocks noGrp="1"/>
          </p:cNvSpPr>
          <p:nvPr>
            <p:ph type="title"/>
          </p:nvPr>
        </p:nvSpPr>
        <p:spPr/>
        <p:txBody>
          <a:bodyPr/>
          <a:lstStyle/>
          <a:p>
            <a:r>
              <a:rPr lang="en-GB" dirty="0"/>
              <a:t>OOMF: Background</a:t>
            </a:r>
            <a:endParaRPr lang="en-IN" dirty="0"/>
          </a:p>
        </p:txBody>
      </p:sp>
      <p:grpSp>
        <p:nvGrpSpPr>
          <p:cNvPr id="4" name="Group 3">
            <a:extLst>
              <a:ext uri="{FF2B5EF4-FFF2-40B4-BE49-F238E27FC236}">
                <a16:creationId xmlns:a16="http://schemas.microsoft.com/office/drawing/2014/main" id="{ACD2A577-6662-47B5-8F84-244E3F3260CD}"/>
              </a:ext>
            </a:extLst>
          </p:cNvPr>
          <p:cNvGrpSpPr/>
          <p:nvPr/>
        </p:nvGrpSpPr>
        <p:grpSpPr>
          <a:xfrm>
            <a:off x="617704" y="3331408"/>
            <a:ext cx="564164" cy="386278"/>
            <a:chOff x="387933" y="5729099"/>
            <a:chExt cx="768011" cy="448457"/>
          </a:xfrm>
        </p:grpSpPr>
        <p:sp>
          <p:nvSpPr>
            <p:cNvPr id="5" name="Rectangle 4">
              <a:extLst>
                <a:ext uri="{FF2B5EF4-FFF2-40B4-BE49-F238E27FC236}">
                  <a16:creationId xmlns:a16="http://schemas.microsoft.com/office/drawing/2014/main" id="{11C1C984-8D0C-44A9-8DA7-75285A83551F}"/>
                </a:ext>
              </a:extLst>
            </p:cNvPr>
            <p:cNvSpPr/>
            <p:nvPr/>
          </p:nvSpPr>
          <p:spPr>
            <a:xfrm>
              <a:off x="387933" y="5729099"/>
              <a:ext cx="533479" cy="369332"/>
            </a:xfrm>
            <a:prstGeom prst="rect">
              <a:avLst/>
            </a:prstGeom>
          </p:spPr>
          <p:txBody>
            <a:bodyPr wrap="none" lIns="0" tIns="0" rIns="0" bIns="0" anchor="ctr" anchorCtr="0">
              <a:spAutoFit/>
            </a:bodyPr>
            <a:lstStyle/>
            <a:p>
              <a:pPr marL="55561" marR="0" lvl="0" indent="0" algn="l" defTabSz="914377" rtl="0" eaLnBrk="1" fontAlgn="auto" latinLnBrk="0" hangingPunct="1">
                <a:lnSpc>
                  <a:spcPct val="8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01</a:t>
              </a:r>
            </a:p>
          </p:txBody>
        </p:sp>
        <p:cxnSp>
          <p:nvCxnSpPr>
            <p:cNvPr id="6" name="Straight Connector 5">
              <a:extLst>
                <a:ext uri="{FF2B5EF4-FFF2-40B4-BE49-F238E27FC236}">
                  <a16:creationId xmlns:a16="http://schemas.microsoft.com/office/drawing/2014/main" id="{54977C1D-0C49-4C9E-9190-A1DC0AAA5E82}"/>
                </a:ext>
              </a:extLst>
            </p:cNvPr>
            <p:cNvCxnSpPr>
              <a:cxnSpLocks/>
            </p:cNvCxnSpPr>
            <p:nvPr/>
          </p:nvCxnSpPr>
          <p:spPr>
            <a:xfrm>
              <a:off x="413333" y="6177556"/>
              <a:ext cx="742611" cy="0"/>
            </a:xfrm>
            <a:prstGeom prst="line">
              <a:avLst/>
            </a:prstGeom>
            <a:noFill/>
            <a:ln w="38100" cap="flat" cmpd="sng" algn="ctr">
              <a:solidFill>
                <a:sysClr val="window" lastClr="FFFFFF"/>
              </a:solidFill>
              <a:prstDash val="solid"/>
            </a:ln>
            <a:effectLst/>
          </p:spPr>
        </p:cxnSp>
      </p:grpSp>
    </p:spTree>
    <p:extLst>
      <p:ext uri="{BB962C8B-B14F-4D97-AF65-F5344CB8AC3E}">
        <p14:creationId xmlns:p14="http://schemas.microsoft.com/office/powerpoint/2010/main" val="1293660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a:t>
            </a:r>
            <a:br>
              <a:rPr lang="en-GB" sz="2000" b="1" dirty="0">
                <a:solidFill>
                  <a:srgbClr val="3B2082"/>
                </a:solidFill>
                <a:latin typeface="Arial" pitchFamily="34" charset="0"/>
                <a:cs typeface="Arial" pitchFamily="34" charset="0"/>
              </a:rPr>
            </a:br>
            <a:r>
              <a:rPr lang="en-GB" b="0" dirty="0">
                <a:solidFill>
                  <a:srgbClr val="3B2082"/>
                </a:solidFill>
              </a:rPr>
              <a:t>Other </a:t>
            </a:r>
            <a:r>
              <a:rPr lang="en-GB" sz="2000" b="0" dirty="0">
                <a:solidFill>
                  <a:srgbClr val="3B2082"/>
                </a:solidFill>
                <a:latin typeface="Arial" pitchFamily="34" charset="0"/>
                <a:cs typeface="Arial" pitchFamily="34" charset="0"/>
              </a:rPr>
              <a:t>Capabilities</a:t>
            </a:r>
            <a:endParaRPr lang="en-US" b="0" dirty="0"/>
          </a:p>
        </p:txBody>
      </p:sp>
      <p:graphicFrame>
        <p:nvGraphicFramePr>
          <p:cNvPr id="8" name="Diagram 7">
            <a:extLst>
              <a:ext uri="{FF2B5EF4-FFF2-40B4-BE49-F238E27FC236}">
                <a16:creationId xmlns:a16="http://schemas.microsoft.com/office/drawing/2014/main" id="{A971C934-274D-4290-8A5F-595683208CC6}"/>
              </a:ext>
            </a:extLst>
          </p:cNvPr>
          <p:cNvGraphicFramePr/>
          <p:nvPr/>
        </p:nvGraphicFramePr>
        <p:xfrm>
          <a:off x="851823" y="1459649"/>
          <a:ext cx="10509828" cy="4468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817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2E52E9-744C-408F-A1F1-497EF5896494}"/>
              </a:ext>
            </a:extLst>
          </p:cNvPr>
          <p:cNvSpPr>
            <a:spLocks noGrp="1"/>
          </p:cNvSpPr>
          <p:nvPr>
            <p:ph type="title"/>
          </p:nvPr>
        </p:nvSpPr>
        <p:spPr>
          <a:xfrm>
            <a:off x="612156" y="70096"/>
            <a:ext cx="10967687" cy="786122"/>
          </a:xfrm>
        </p:spPr>
        <p:txBody>
          <a:bodyPr>
            <a:noAutofit/>
          </a:bodyPr>
          <a:lstStyle/>
          <a:p>
            <a:pPr>
              <a:tabLst>
                <a:tab pos="2603500" algn="l"/>
              </a:tabLst>
            </a:pPr>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 </a:t>
            </a:r>
            <a:br>
              <a:rPr lang="en-GB" sz="2400" b="1" dirty="0">
                <a:solidFill>
                  <a:srgbClr val="3B2082"/>
                </a:solidFill>
                <a:latin typeface="Arial" pitchFamily="34" charset="0"/>
                <a:cs typeface="Arial" pitchFamily="34" charset="0"/>
              </a:rPr>
            </a:br>
            <a:r>
              <a:rPr lang="en-US" b="0" dirty="0"/>
              <a:t>View Graphs functionalities (1/2)</a:t>
            </a:r>
            <a:endParaRPr lang="en-IN" b="0" dirty="0"/>
          </a:p>
        </p:txBody>
      </p:sp>
      <p:pic>
        <p:nvPicPr>
          <p:cNvPr id="7" name="Picture 6">
            <a:extLst>
              <a:ext uri="{FF2B5EF4-FFF2-40B4-BE49-F238E27FC236}">
                <a16:creationId xmlns:a16="http://schemas.microsoft.com/office/drawing/2014/main" id="{53B9CB42-FD68-41DE-9F5B-3E5E3C127352}"/>
              </a:ext>
            </a:extLst>
          </p:cNvPr>
          <p:cNvPicPr>
            <a:picLocks noChangeAspect="1"/>
          </p:cNvPicPr>
          <p:nvPr/>
        </p:nvPicPr>
        <p:blipFill rotWithShape="1">
          <a:blip r:embed="rId2"/>
          <a:srcRect l="1134" t="21242" r="50814" b="24583"/>
          <a:stretch/>
        </p:blipFill>
        <p:spPr>
          <a:xfrm>
            <a:off x="266784" y="1325116"/>
            <a:ext cx="6143780" cy="3896248"/>
          </a:xfrm>
          <a:prstGeom prst="rect">
            <a:avLst/>
          </a:prstGeom>
        </p:spPr>
      </p:pic>
      <p:pic>
        <p:nvPicPr>
          <p:cNvPr id="9" name="Picture 8">
            <a:extLst>
              <a:ext uri="{FF2B5EF4-FFF2-40B4-BE49-F238E27FC236}">
                <a16:creationId xmlns:a16="http://schemas.microsoft.com/office/drawing/2014/main" id="{86399AFC-AB30-F247-A90E-DCAA51190C96}"/>
              </a:ext>
            </a:extLst>
          </p:cNvPr>
          <p:cNvPicPr>
            <a:picLocks noChangeAspect="1"/>
          </p:cNvPicPr>
          <p:nvPr/>
        </p:nvPicPr>
        <p:blipFill rotWithShape="1">
          <a:blip r:embed="rId3"/>
          <a:srcRect l="2006" t="22171" r="51424" b="29908"/>
          <a:stretch/>
        </p:blipFill>
        <p:spPr>
          <a:xfrm>
            <a:off x="6410564" y="1402236"/>
            <a:ext cx="5648568" cy="3776924"/>
          </a:xfrm>
          <a:prstGeom prst="rect">
            <a:avLst/>
          </a:prstGeom>
        </p:spPr>
      </p:pic>
      <p:sp>
        <p:nvSpPr>
          <p:cNvPr id="10" name="Title 1">
            <a:extLst>
              <a:ext uri="{FF2B5EF4-FFF2-40B4-BE49-F238E27FC236}">
                <a16:creationId xmlns:a16="http://schemas.microsoft.com/office/drawing/2014/main" id="{68A79AF8-DA24-094F-BF4E-E105BFC3F2BE}"/>
              </a:ext>
            </a:extLst>
          </p:cNvPr>
          <p:cNvSpPr txBox="1">
            <a:spLocks/>
          </p:cNvSpPr>
          <p:nvPr/>
        </p:nvSpPr>
        <p:spPr>
          <a:xfrm>
            <a:off x="525274" y="0"/>
            <a:ext cx="11399942" cy="14022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2603500" algn="l"/>
              </a:tabLst>
            </a:pPr>
            <a:endParaRPr lang="en-IN" sz="3200" b="1" dirty="0"/>
          </a:p>
        </p:txBody>
      </p:sp>
      <p:sp>
        <p:nvSpPr>
          <p:cNvPr id="11" name="Title 1">
            <a:extLst>
              <a:ext uri="{FF2B5EF4-FFF2-40B4-BE49-F238E27FC236}">
                <a16:creationId xmlns:a16="http://schemas.microsoft.com/office/drawing/2014/main" id="{F6B721AC-9350-8341-A80F-0E9EAA5E2AA8}"/>
              </a:ext>
            </a:extLst>
          </p:cNvPr>
          <p:cNvSpPr txBox="1">
            <a:spLocks/>
          </p:cNvSpPr>
          <p:nvPr/>
        </p:nvSpPr>
        <p:spPr>
          <a:xfrm>
            <a:off x="6981128" y="5455764"/>
            <a:ext cx="4507439" cy="7191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i="1" dirty="0">
                <a:solidFill>
                  <a:schemeClr val="accent1"/>
                </a:solidFill>
              </a:rPr>
              <a:t>Line Chart</a:t>
            </a:r>
            <a:br>
              <a:rPr lang="en-IN" sz="2800" b="1" i="1" dirty="0">
                <a:solidFill>
                  <a:schemeClr val="accent1"/>
                </a:solidFill>
              </a:rPr>
            </a:br>
            <a:endParaRPr lang="en-IN" sz="2800" b="1" i="1" dirty="0">
              <a:solidFill>
                <a:schemeClr val="accent1"/>
              </a:solidFill>
            </a:endParaRPr>
          </a:p>
        </p:txBody>
      </p:sp>
      <p:sp>
        <p:nvSpPr>
          <p:cNvPr id="8" name="Title 1">
            <a:extLst>
              <a:ext uri="{FF2B5EF4-FFF2-40B4-BE49-F238E27FC236}">
                <a16:creationId xmlns:a16="http://schemas.microsoft.com/office/drawing/2014/main" id="{A02C4F20-2C05-4512-A218-272E381BE340}"/>
              </a:ext>
            </a:extLst>
          </p:cNvPr>
          <p:cNvSpPr txBox="1">
            <a:spLocks/>
          </p:cNvSpPr>
          <p:nvPr/>
        </p:nvSpPr>
        <p:spPr>
          <a:xfrm>
            <a:off x="1211193" y="5455764"/>
            <a:ext cx="4507439" cy="7191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i="1" dirty="0">
                <a:solidFill>
                  <a:schemeClr val="accent1"/>
                </a:solidFill>
              </a:rPr>
              <a:t>Bar Graph</a:t>
            </a:r>
            <a:br>
              <a:rPr lang="en-IN" sz="2800" b="1" i="1" dirty="0">
                <a:solidFill>
                  <a:schemeClr val="accent1"/>
                </a:solidFill>
              </a:rPr>
            </a:br>
            <a:endParaRPr lang="en-IN" sz="2800" b="1" i="1" dirty="0">
              <a:solidFill>
                <a:schemeClr val="accent1"/>
              </a:solidFill>
            </a:endParaRPr>
          </a:p>
        </p:txBody>
      </p:sp>
    </p:spTree>
    <p:extLst>
      <p:ext uri="{BB962C8B-B14F-4D97-AF65-F5344CB8AC3E}">
        <p14:creationId xmlns:p14="http://schemas.microsoft.com/office/powerpoint/2010/main" val="4186534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2E52E9-744C-408F-A1F1-497EF5896494}"/>
              </a:ext>
            </a:extLst>
          </p:cNvPr>
          <p:cNvSpPr>
            <a:spLocks noGrp="1"/>
          </p:cNvSpPr>
          <p:nvPr>
            <p:ph type="title"/>
          </p:nvPr>
        </p:nvSpPr>
        <p:spPr/>
        <p:txBody>
          <a:bodyPr>
            <a:noAutofit/>
          </a:bodyPr>
          <a:lstStyle/>
          <a:p>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 </a:t>
            </a:r>
            <a:br>
              <a:rPr lang="en-GB" sz="2400" b="1" dirty="0">
                <a:solidFill>
                  <a:srgbClr val="3B2082"/>
                </a:solidFill>
                <a:latin typeface="Arial" pitchFamily="34" charset="0"/>
                <a:cs typeface="Arial" pitchFamily="34" charset="0"/>
              </a:rPr>
            </a:br>
            <a:r>
              <a:rPr lang="en-US" b="0" dirty="0"/>
              <a:t>View Graphs functionalities (2/2)</a:t>
            </a:r>
            <a:endParaRPr lang="en-IN" sz="2400" b="0" i="1" dirty="0">
              <a:solidFill>
                <a:schemeClr val="accent1"/>
              </a:solidFill>
            </a:endParaRPr>
          </a:p>
        </p:txBody>
      </p:sp>
      <p:sp>
        <p:nvSpPr>
          <p:cNvPr id="11" name="Title 1">
            <a:extLst>
              <a:ext uri="{FF2B5EF4-FFF2-40B4-BE49-F238E27FC236}">
                <a16:creationId xmlns:a16="http://schemas.microsoft.com/office/drawing/2014/main" id="{F6B721AC-9350-8341-A80F-0E9EAA5E2AA8}"/>
              </a:ext>
            </a:extLst>
          </p:cNvPr>
          <p:cNvSpPr txBox="1">
            <a:spLocks/>
          </p:cNvSpPr>
          <p:nvPr/>
        </p:nvSpPr>
        <p:spPr>
          <a:xfrm>
            <a:off x="6923279" y="5186156"/>
            <a:ext cx="4507439" cy="7191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i="1" dirty="0">
                <a:solidFill>
                  <a:schemeClr val="accent1"/>
                </a:solidFill>
              </a:rPr>
              <a:t>India’s heat map</a:t>
            </a:r>
          </a:p>
        </p:txBody>
      </p:sp>
      <p:pic>
        <p:nvPicPr>
          <p:cNvPr id="8" name="Picture 7">
            <a:extLst>
              <a:ext uri="{FF2B5EF4-FFF2-40B4-BE49-F238E27FC236}">
                <a16:creationId xmlns:a16="http://schemas.microsoft.com/office/drawing/2014/main" id="{CD29EA3C-D83A-8C43-9583-3CA6E722F3E0}"/>
              </a:ext>
            </a:extLst>
          </p:cNvPr>
          <p:cNvPicPr>
            <a:picLocks noChangeAspect="1"/>
          </p:cNvPicPr>
          <p:nvPr/>
        </p:nvPicPr>
        <p:blipFill rotWithShape="1">
          <a:blip r:embed="rId2"/>
          <a:srcRect l="2006" t="23256" r="51424" b="28473"/>
          <a:stretch/>
        </p:blipFill>
        <p:spPr>
          <a:xfrm>
            <a:off x="269633" y="1402236"/>
            <a:ext cx="6140931" cy="3162274"/>
          </a:xfrm>
          <a:prstGeom prst="rect">
            <a:avLst/>
          </a:prstGeom>
        </p:spPr>
      </p:pic>
      <p:pic>
        <p:nvPicPr>
          <p:cNvPr id="12" name="Picture 11">
            <a:extLst>
              <a:ext uri="{FF2B5EF4-FFF2-40B4-BE49-F238E27FC236}">
                <a16:creationId xmlns:a16="http://schemas.microsoft.com/office/drawing/2014/main" id="{1365E619-5A3C-E047-8BB0-4A920FE8B265}"/>
              </a:ext>
            </a:extLst>
          </p:cNvPr>
          <p:cNvPicPr/>
          <p:nvPr/>
        </p:nvPicPr>
        <p:blipFill rotWithShape="1">
          <a:blip r:embed="rId3"/>
          <a:srcRect l="2965" t="21714" r="63993" b="30559"/>
          <a:stretch/>
        </p:blipFill>
        <p:spPr>
          <a:xfrm>
            <a:off x="6666205" y="1334854"/>
            <a:ext cx="5066560" cy="3589225"/>
          </a:xfrm>
          <a:prstGeom prst="rect">
            <a:avLst/>
          </a:prstGeom>
        </p:spPr>
      </p:pic>
      <p:sp>
        <p:nvSpPr>
          <p:cNvPr id="5" name="Title 1">
            <a:extLst>
              <a:ext uri="{FF2B5EF4-FFF2-40B4-BE49-F238E27FC236}">
                <a16:creationId xmlns:a16="http://schemas.microsoft.com/office/drawing/2014/main" id="{D3F996F4-EB99-46FB-BA00-AAFE027BD453}"/>
              </a:ext>
            </a:extLst>
          </p:cNvPr>
          <p:cNvSpPr txBox="1">
            <a:spLocks/>
          </p:cNvSpPr>
          <p:nvPr/>
        </p:nvSpPr>
        <p:spPr>
          <a:xfrm>
            <a:off x="1376628" y="5186156"/>
            <a:ext cx="4507439" cy="7191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i="1" dirty="0">
                <a:solidFill>
                  <a:schemeClr val="accent1"/>
                </a:solidFill>
              </a:rPr>
              <a:t>Mixed Chart</a:t>
            </a:r>
          </a:p>
        </p:txBody>
      </p:sp>
    </p:spTree>
    <p:extLst>
      <p:ext uri="{BB962C8B-B14F-4D97-AF65-F5344CB8AC3E}">
        <p14:creationId xmlns:p14="http://schemas.microsoft.com/office/powerpoint/2010/main" val="1816575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6514E3F-F6CF-4555-BC4C-48F3660815AB}"/>
              </a:ext>
            </a:extLst>
          </p:cNvPr>
          <p:cNvSpPr txBox="1">
            <a:spLocks/>
          </p:cNvSpPr>
          <p:nvPr/>
        </p:nvSpPr>
        <p:spPr>
          <a:xfrm>
            <a:off x="585684" y="437136"/>
            <a:ext cx="9231416" cy="7191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IN" sz="3600" b="1" dirty="0">
              <a:solidFill>
                <a:schemeClr val="tx1"/>
              </a:solidFill>
            </a:endParaRPr>
          </a:p>
        </p:txBody>
      </p:sp>
      <p:sp>
        <p:nvSpPr>
          <p:cNvPr id="4" name="Title 1">
            <a:extLst>
              <a:ext uri="{FF2B5EF4-FFF2-40B4-BE49-F238E27FC236}">
                <a16:creationId xmlns:a16="http://schemas.microsoft.com/office/drawing/2014/main" id="{6AC11DEB-B804-4A60-BF37-CB7945624517}"/>
              </a:ext>
            </a:extLst>
          </p:cNvPr>
          <p:cNvSpPr txBox="1">
            <a:spLocks/>
          </p:cNvSpPr>
          <p:nvPr/>
        </p:nvSpPr>
        <p:spPr>
          <a:xfrm>
            <a:off x="585684" y="5312131"/>
            <a:ext cx="4607498" cy="7191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IN" sz="2800" b="1" i="1" dirty="0"/>
              <a:t>National View</a:t>
            </a:r>
          </a:p>
        </p:txBody>
      </p:sp>
      <p:pic>
        <p:nvPicPr>
          <p:cNvPr id="7" name="Picture 6">
            <a:extLst>
              <a:ext uri="{FF2B5EF4-FFF2-40B4-BE49-F238E27FC236}">
                <a16:creationId xmlns:a16="http://schemas.microsoft.com/office/drawing/2014/main" id="{D61EBD3B-8153-D240-B55C-1A8731EF32C6}"/>
              </a:ext>
            </a:extLst>
          </p:cNvPr>
          <p:cNvPicPr/>
          <p:nvPr/>
        </p:nvPicPr>
        <p:blipFill rotWithShape="1">
          <a:blip r:embed="rId2"/>
          <a:srcRect l="2965" t="21714" r="63993" b="30559"/>
          <a:stretch/>
        </p:blipFill>
        <p:spPr>
          <a:xfrm>
            <a:off x="1014453" y="1348921"/>
            <a:ext cx="5066560" cy="3589225"/>
          </a:xfrm>
          <a:prstGeom prst="rect">
            <a:avLst/>
          </a:prstGeom>
        </p:spPr>
      </p:pic>
      <p:pic>
        <p:nvPicPr>
          <p:cNvPr id="8" name="Picture 7">
            <a:extLst>
              <a:ext uri="{FF2B5EF4-FFF2-40B4-BE49-F238E27FC236}">
                <a16:creationId xmlns:a16="http://schemas.microsoft.com/office/drawing/2014/main" id="{E26F93AC-B7CE-A14F-8D02-0E24A4301BDA}"/>
              </a:ext>
            </a:extLst>
          </p:cNvPr>
          <p:cNvPicPr/>
          <p:nvPr/>
        </p:nvPicPr>
        <p:blipFill rotWithShape="1">
          <a:blip r:embed="rId3"/>
          <a:srcRect l="1905" t="33151" r="50285" b="10565"/>
          <a:stretch/>
        </p:blipFill>
        <p:spPr>
          <a:xfrm>
            <a:off x="6385872" y="1348921"/>
            <a:ext cx="5515396" cy="3589225"/>
          </a:xfrm>
          <a:prstGeom prst="rect">
            <a:avLst/>
          </a:prstGeom>
        </p:spPr>
      </p:pic>
      <p:sp>
        <p:nvSpPr>
          <p:cNvPr id="9" name="Title 1">
            <a:extLst>
              <a:ext uri="{FF2B5EF4-FFF2-40B4-BE49-F238E27FC236}">
                <a16:creationId xmlns:a16="http://schemas.microsoft.com/office/drawing/2014/main" id="{CDE286B3-981A-2447-A783-C782D9FAB455}"/>
              </a:ext>
            </a:extLst>
          </p:cNvPr>
          <p:cNvSpPr txBox="1">
            <a:spLocks/>
          </p:cNvSpPr>
          <p:nvPr/>
        </p:nvSpPr>
        <p:spPr>
          <a:xfrm>
            <a:off x="6839821" y="5312131"/>
            <a:ext cx="4607498" cy="7191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IN" sz="2800" b="1" i="1" dirty="0"/>
              <a:t>State View</a:t>
            </a:r>
          </a:p>
        </p:txBody>
      </p:sp>
      <p:sp>
        <p:nvSpPr>
          <p:cNvPr id="2" name="Title 1">
            <a:extLst>
              <a:ext uri="{FF2B5EF4-FFF2-40B4-BE49-F238E27FC236}">
                <a16:creationId xmlns:a16="http://schemas.microsoft.com/office/drawing/2014/main" id="{2C5E0D1D-634F-4E0C-B7DF-8E044E401509}"/>
              </a:ext>
            </a:extLst>
          </p:cNvPr>
          <p:cNvSpPr>
            <a:spLocks noGrp="1"/>
          </p:cNvSpPr>
          <p:nvPr>
            <p:ph type="title"/>
          </p:nvPr>
        </p:nvSpPr>
        <p:spPr>
          <a:xfrm>
            <a:off x="638629" y="40607"/>
            <a:ext cx="10967687" cy="786122"/>
          </a:xfrm>
        </p:spPr>
        <p:txBody>
          <a:bodyPr/>
          <a:lstStyle/>
          <a:p>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 </a:t>
            </a:r>
            <a:br>
              <a:rPr lang="en-GB" sz="2000" b="1" dirty="0">
                <a:solidFill>
                  <a:srgbClr val="3B2082"/>
                </a:solidFill>
                <a:latin typeface="Arial" pitchFamily="34" charset="0"/>
                <a:cs typeface="Arial" pitchFamily="34" charset="0"/>
              </a:rPr>
            </a:br>
            <a:r>
              <a:rPr lang="en-US" b="0" dirty="0"/>
              <a:t>District level data functionalities (1/2)</a:t>
            </a:r>
            <a:endParaRPr lang="en-IN" dirty="0"/>
          </a:p>
        </p:txBody>
      </p:sp>
    </p:spTree>
    <p:extLst>
      <p:ext uri="{BB962C8B-B14F-4D97-AF65-F5344CB8AC3E}">
        <p14:creationId xmlns:p14="http://schemas.microsoft.com/office/powerpoint/2010/main" val="374959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85051-DA41-4D01-B398-D84FB3A6C2B4}"/>
              </a:ext>
            </a:extLst>
          </p:cNvPr>
          <p:cNvPicPr/>
          <p:nvPr/>
        </p:nvPicPr>
        <p:blipFill rotWithShape="1">
          <a:blip r:embed="rId2"/>
          <a:srcRect l="2814" t="22545" r="47092" b="10545"/>
          <a:stretch/>
        </p:blipFill>
        <p:spPr>
          <a:xfrm>
            <a:off x="638629" y="1222744"/>
            <a:ext cx="8739287" cy="4533747"/>
          </a:xfrm>
          <a:prstGeom prst="rect">
            <a:avLst/>
          </a:prstGeom>
        </p:spPr>
      </p:pic>
      <p:sp>
        <p:nvSpPr>
          <p:cNvPr id="3" name="Title 1">
            <a:extLst>
              <a:ext uri="{FF2B5EF4-FFF2-40B4-BE49-F238E27FC236}">
                <a16:creationId xmlns:a16="http://schemas.microsoft.com/office/drawing/2014/main" id="{5C89AE8E-8456-4075-9A08-8FD508488604}"/>
              </a:ext>
            </a:extLst>
          </p:cNvPr>
          <p:cNvSpPr txBox="1">
            <a:spLocks/>
          </p:cNvSpPr>
          <p:nvPr/>
        </p:nvSpPr>
        <p:spPr>
          <a:xfrm>
            <a:off x="3155988" y="5756491"/>
            <a:ext cx="2966484" cy="7191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IN" sz="2800" b="1" i="1" dirty="0"/>
              <a:t>District view</a:t>
            </a:r>
          </a:p>
        </p:txBody>
      </p:sp>
      <p:sp>
        <p:nvSpPr>
          <p:cNvPr id="5" name="Rounded Rectangle 5">
            <a:extLst>
              <a:ext uri="{FF2B5EF4-FFF2-40B4-BE49-F238E27FC236}">
                <a16:creationId xmlns:a16="http://schemas.microsoft.com/office/drawing/2014/main" id="{1321A154-EA13-4E48-B828-1C4886332984}"/>
              </a:ext>
            </a:extLst>
          </p:cNvPr>
          <p:cNvSpPr/>
          <p:nvPr/>
        </p:nvSpPr>
        <p:spPr>
          <a:xfrm>
            <a:off x="9452344" y="2822675"/>
            <a:ext cx="2329416" cy="121265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Label showing target and progress data for the </a:t>
            </a:r>
            <a:r>
              <a:rPr lang="en-IN" i="1" dirty="0" err="1"/>
              <a:t>Balod</a:t>
            </a:r>
            <a:r>
              <a:rPr lang="en-IN" i="1" dirty="0"/>
              <a:t> </a:t>
            </a:r>
            <a:r>
              <a:rPr lang="en-IN" dirty="0"/>
              <a:t> district</a:t>
            </a:r>
          </a:p>
        </p:txBody>
      </p:sp>
      <p:sp>
        <p:nvSpPr>
          <p:cNvPr id="9" name="Title 1">
            <a:extLst>
              <a:ext uri="{FF2B5EF4-FFF2-40B4-BE49-F238E27FC236}">
                <a16:creationId xmlns:a16="http://schemas.microsoft.com/office/drawing/2014/main" id="{4938D2CA-F233-452B-9FA6-D08FDE492F72}"/>
              </a:ext>
            </a:extLst>
          </p:cNvPr>
          <p:cNvSpPr>
            <a:spLocks noGrp="1"/>
          </p:cNvSpPr>
          <p:nvPr>
            <p:ph type="title"/>
          </p:nvPr>
        </p:nvSpPr>
        <p:spPr>
          <a:xfrm>
            <a:off x="638629" y="40607"/>
            <a:ext cx="10967687" cy="786122"/>
          </a:xfrm>
        </p:spPr>
        <p:txBody>
          <a:bodyPr/>
          <a:lstStyle/>
          <a:p>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 </a:t>
            </a:r>
            <a:br>
              <a:rPr lang="en-GB" sz="2000" b="1" dirty="0">
                <a:solidFill>
                  <a:srgbClr val="3B2082"/>
                </a:solidFill>
                <a:latin typeface="Arial" pitchFamily="34" charset="0"/>
                <a:cs typeface="Arial" pitchFamily="34" charset="0"/>
              </a:rPr>
            </a:br>
            <a:r>
              <a:rPr lang="en-US" b="0" dirty="0"/>
              <a:t>District level data functionalities (2/2)</a:t>
            </a:r>
            <a:endParaRPr lang="en-IN" dirty="0"/>
          </a:p>
        </p:txBody>
      </p:sp>
    </p:spTree>
    <p:extLst>
      <p:ext uri="{BB962C8B-B14F-4D97-AF65-F5344CB8AC3E}">
        <p14:creationId xmlns:p14="http://schemas.microsoft.com/office/powerpoint/2010/main" val="1343981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67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a:extLst>
              <a:ext uri="{FF2B5EF4-FFF2-40B4-BE49-F238E27FC236}">
                <a16:creationId xmlns:a16="http://schemas.microsoft.com/office/drawing/2014/main" id="{9433EE19-EE95-4530-87F2-B990CB3F6270}"/>
              </a:ext>
            </a:extLst>
          </p:cNvPr>
          <p:cNvCxnSpPr>
            <a:cxnSpLocks/>
          </p:cNvCxnSpPr>
          <p:nvPr/>
        </p:nvCxnSpPr>
        <p:spPr>
          <a:xfrm flipV="1">
            <a:off x="1410284" y="3073008"/>
            <a:ext cx="10608996" cy="43073"/>
          </a:xfrm>
          <a:prstGeom prst="straightConnector1">
            <a:avLst/>
          </a:prstGeom>
          <a:ln w="381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38A84A-410A-4769-ABE0-17655802F5DB}"/>
              </a:ext>
            </a:extLst>
          </p:cNvPr>
          <p:cNvSpPr>
            <a:spLocks noGrp="1"/>
          </p:cNvSpPr>
          <p:nvPr>
            <p:ph type="title"/>
          </p:nvPr>
        </p:nvSpPr>
        <p:spPr/>
        <p:txBody>
          <a:bodyPr/>
          <a:lstStyle/>
          <a:p>
            <a:r>
              <a:rPr lang="en-GB" sz="2400" dirty="0"/>
              <a:t>Output Outcome Monitoring Framework (OOMF) </a:t>
            </a:r>
            <a:br>
              <a:rPr lang="en-GB" sz="2400" dirty="0"/>
            </a:br>
            <a:r>
              <a:rPr lang="en-IN" sz="2400" b="0" dirty="0"/>
              <a:t>Background &amp; Timeline</a:t>
            </a:r>
          </a:p>
        </p:txBody>
      </p:sp>
      <p:sp>
        <p:nvSpPr>
          <p:cNvPr id="4" name="Text Placeholder 3">
            <a:extLst>
              <a:ext uri="{FF2B5EF4-FFF2-40B4-BE49-F238E27FC236}">
                <a16:creationId xmlns:a16="http://schemas.microsoft.com/office/drawing/2014/main" id="{DCD348E0-1A6E-4F0A-B7AF-82ACDFA20A7C}"/>
              </a:ext>
            </a:extLst>
          </p:cNvPr>
          <p:cNvSpPr>
            <a:spLocks noGrp="1"/>
          </p:cNvSpPr>
          <p:nvPr>
            <p:ph type="body" sz="quarter" idx="13"/>
          </p:nvPr>
        </p:nvSpPr>
        <p:spPr/>
        <p:txBody>
          <a:bodyPr/>
          <a:lstStyle/>
          <a:p>
            <a:pPr marL="0" indent="0">
              <a:buNone/>
            </a:pPr>
            <a:r>
              <a:rPr lang="en-GB" dirty="0"/>
              <a:t>A step towards outcome-based budgeting</a:t>
            </a:r>
            <a:endParaRPr lang="en-IN" dirty="0"/>
          </a:p>
        </p:txBody>
      </p:sp>
      <p:sp>
        <p:nvSpPr>
          <p:cNvPr id="9" name="Oval 8">
            <a:extLst>
              <a:ext uri="{FF2B5EF4-FFF2-40B4-BE49-F238E27FC236}">
                <a16:creationId xmlns:a16="http://schemas.microsoft.com/office/drawing/2014/main" id="{6D84750D-4026-4ED7-8E27-9F199F32C351}"/>
              </a:ext>
            </a:extLst>
          </p:cNvPr>
          <p:cNvSpPr/>
          <p:nvPr/>
        </p:nvSpPr>
        <p:spPr>
          <a:xfrm>
            <a:off x="1638154" y="2850055"/>
            <a:ext cx="445909" cy="4459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9054C3CD-B36C-4762-B9B3-A8E8C3F3D48B}"/>
              </a:ext>
            </a:extLst>
          </p:cNvPr>
          <p:cNvSpPr/>
          <p:nvPr/>
        </p:nvSpPr>
        <p:spPr>
          <a:xfrm>
            <a:off x="103352" y="4958940"/>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defTabSz="444500">
              <a:lnSpc>
                <a:spcPct val="90000"/>
              </a:lnSpc>
              <a:spcBef>
                <a:spcPct val="0"/>
              </a:spcBef>
              <a:spcAft>
                <a:spcPct val="35000"/>
              </a:spcAft>
              <a:buNone/>
            </a:pPr>
            <a:r>
              <a:rPr lang="en-US" sz="1300" dirty="0"/>
              <a:t>Letter from Secretary, </a:t>
            </a:r>
            <a:br>
              <a:rPr lang="en-US" sz="1300" dirty="0"/>
            </a:br>
            <a:r>
              <a:rPr lang="en-US" sz="1300" dirty="0"/>
              <a:t>DoE to Ministries to prepare </a:t>
            </a:r>
            <a:r>
              <a:rPr lang="en-US" sz="1300" b="1" dirty="0"/>
              <a:t>measurable outcomes </a:t>
            </a:r>
            <a:r>
              <a:rPr lang="en-US" sz="1300" dirty="0"/>
              <a:t>for CS/CSS</a:t>
            </a:r>
            <a:endParaRPr lang="en-IN" sz="1300" dirty="0"/>
          </a:p>
        </p:txBody>
      </p:sp>
      <p:sp>
        <p:nvSpPr>
          <p:cNvPr id="11" name="Rectangle 10">
            <a:extLst>
              <a:ext uri="{FF2B5EF4-FFF2-40B4-BE49-F238E27FC236}">
                <a16:creationId xmlns:a16="http://schemas.microsoft.com/office/drawing/2014/main" id="{234D3682-39CB-4811-891C-29C4AD2198D2}"/>
              </a:ext>
            </a:extLst>
          </p:cNvPr>
          <p:cNvSpPr/>
          <p:nvPr/>
        </p:nvSpPr>
        <p:spPr>
          <a:xfrm rot="17700000">
            <a:off x="1688386"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Oval 13">
            <a:extLst>
              <a:ext uri="{FF2B5EF4-FFF2-40B4-BE49-F238E27FC236}">
                <a16:creationId xmlns:a16="http://schemas.microsoft.com/office/drawing/2014/main" id="{6563DA98-F7B9-4C22-B8E3-E57193B94BF5}"/>
              </a:ext>
            </a:extLst>
          </p:cNvPr>
          <p:cNvSpPr/>
          <p:nvPr/>
        </p:nvSpPr>
        <p:spPr>
          <a:xfrm>
            <a:off x="3072543" y="2850055"/>
            <a:ext cx="445909" cy="445909"/>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621BFB22-3C32-4628-9ACF-17DDB21C9DE6}"/>
              </a:ext>
            </a:extLst>
          </p:cNvPr>
          <p:cNvSpPr/>
          <p:nvPr/>
        </p:nvSpPr>
        <p:spPr>
          <a:xfrm>
            <a:off x="1547343" y="3867813"/>
            <a:ext cx="2013023"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lvl="0" algn="ctr" defTabSz="444500">
              <a:lnSpc>
                <a:spcPct val="90000"/>
              </a:lnSpc>
              <a:spcBef>
                <a:spcPct val="0"/>
              </a:spcBef>
              <a:spcAft>
                <a:spcPct val="35000"/>
              </a:spcAft>
            </a:pPr>
            <a:r>
              <a:rPr lang="en-US" sz="1300" b="1" dirty="0"/>
              <a:t>Output Outcome Monitoring Framework 2017-18 </a:t>
            </a:r>
            <a:r>
              <a:rPr lang="en-US" sz="1300" dirty="0"/>
              <a:t>submitted by </a:t>
            </a:r>
            <a:br>
              <a:rPr lang="en-US" sz="1300" dirty="0"/>
            </a:br>
            <a:r>
              <a:rPr lang="en-US" sz="1300" dirty="0"/>
              <a:t>NITI Aayog to DoE</a:t>
            </a:r>
            <a:endParaRPr lang="en-IN" sz="1300" dirty="0"/>
          </a:p>
        </p:txBody>
      </p:sp>
      <p:sp>
        <p:nvSpPr>
          <p:cNvPr id="16" name="Rectangle 15">
            <a:extLst>
              <a:ext uri="{FF2B5EF4-FFF2-40B4-BE49-F238E27FC236}">
                <a16:creationId xmlns:a16="http://schemas.microsoft.com/office/drawing/2014/main" id="{63D5E496-6043-47BC-BF75-492172860E41}"/>
              </a:ext>
            </a:extLst>
          </p:cNvPr>
          <p:cNvSpPr/>
          <p:nvPr/>
        </p:nvSpPr>
        <p:spPr>
          <a:xfrm rot="17700000">
            <a:off x="3122775"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Oval 18">
            <a:extLst>
              <a:ext uri="{FF2B5EF4-FFF2-40B4-BE49-F238E27FC236}">
                <a16:creationId xmlns:a16="http://schemas.microsoft.com/office/drawing/2014/main" id="{905A4BDA-D199-42D8-92DF-56715CFD881E}"/>
              </a:ext>
            </a:extLst>
          </p:cNvPr>
          <p:cNvSpPr/>
          <p:nvPr/>
        </p:nvSpPr>
        <p:spPr>
          <a:xfrm>
            <a:off x="4506931" y="2850055"/>
            <a:ext cx="445909" cy="445909"/>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D2BBBAB3-0250-4F4E-A4C0-7CEF17AAFCF8}"/>
              </a:ext>
            </a:extLst>
          </p:cNvPr>
          <p:cNvSpPr/>
          <p:nvPr/>
        </p:nvSpPr>
        <p:spPr>
          <a:xfrm>
            <a:off x="3067130" y="4958940"/>
            <a:ext cx="2006202"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lvl="0" algn="ctr" defTabSz="444500">
              <a:lnSpc>
                <a:spcPct val="90000"/>
              </a:lnSpc>
              <a:spcBef>
                <a:spcPct val="0"/>
              </a:spcBef>
              <a:spcAft>
                <a:spcPct val="35000"/>
              </a:spcAft>
            </a:pPr>
            <a:r>
              <a:rPr lang="en-US" sz="1300" b="1" dirty="0"/>
              <a:t>Output Outcome Monitoring Framework 2017-18</a:t>
            </a:r>
            <a:r>
              <a:rPr lang="en-US" sz="1300" dirty="0"/>
              <a:t> approved by the Parliament</a:t>
            </a:r>
            <a:endParaRPr lang="en-IN" sz="1300" dirty="0"/>
          </a:p>
        </p:txBody>
      </p:sp>
      <p:sp>
        <p:nvSpPr>
          <p:cNvPr id="21" name="Rectangle 20">
            <a:extLst>
              <a:ext uri="{FF2B5EF4-FFF2-40B4-BE49-F238E27FC236}">
                <a16:creationId xmlns:a16="http://schemas.microsoft.com/office/drawing/2014/main" id="{23CC806C-66FC-4610-BA0E-DC578E2BA90A}"/>
              </a:ext>
            </a:extLst>
          </p:cNvPr>
          <p:cNvSpPr/>
          <p:nvPr/>
        </p:nvSpPr>
        <p:spPr>
          <a:xfrm rot="17700000">
            <a:off x="4557164"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Oval 23">
            <a:extLst>
              <a:ext uri="{FF2B5EF4-FFF2-40B4-BE49-F238E27FC236}">
                <a16:creationId xmlns:a16="http://schemas.microsoft.com/office/drawing/2014/main" id="{5F07798D-B836-4563-917D-55B6E84B1988}"/>
              </a:ext>
            </a:extLst>
          </p:cNvPr>
          <p:cNvSpPr/>
          <p:nvPr/>
        </p:nvSpPr>
        <p:spPr>
          <a:xfrm>
            <a:off x="5941320" y="2850055"/>
            <a:ext cx="445909" cy="445909"/>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DC95CDF5-F48C-4BC5-AD1F-DBD34DB7A316}"/>
              </a:ext>
            </a:extLst>
          </p:cNvPr>
          <p:cNvSpPr/>
          <p:nvPr/>
        </p:nvSpPr>
        <p:spPr>
          <a:xfrm>
            <a:off x="4358313" y="3867813"/>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ctr" defTabSz="444500">
              <a:lnSpc>
                <a:spcPct val="90000"/>
              </a:lnSpc>
              <a:spcBef>
                <a:spcPct val="0"/>
              </a:spcBef>
              <a:spcAft>
                <a:spcPct val="35000"/>
              </a:spcAft>
              <a:buNone/>
            </a:pPr>
            <a:r>
              <a:rPr lang="en-US" sz="1300" dirty="0"/>
              <a:t>DMEO developed a dashboard for monitoring of </a:t>
            </a:r>
            <a:r>
              <a:rPr lang="en-US" sz="1300" b="1" dirty="0"/>
              <a:t>68 M/Ds</a:t>
            </a:r>
            <a:r>
              <a:rPr lang="en-US" sz="1300" dirty="0"/>
              <a:t>; </a:t>
            </a:r>
            <a:r>
              <a:rPr lang="en-IN" sz="1300" dirty="0"/>
              <a:t>Training workshops organised</a:t>
            </a:r>
          </a:p>
        </p:txBody>
      </p:sp>
      <p:sp>
        <p:nvSpPr>
          <p:cNvPr id="26" name="Rectangle 25">
            <a:extLst>
              <a:ext uri="{FF2B5EF4-FFF2-40B4-BE49-F238E27FC236}">
                <a16:creationId xmlns:a16="http://schemas.microsoft.com/office/drawing/2014/main" id="{DE280675-DE61-4D8B-850C-92999C1A2486}"/>
              </a:ext>
            </a:extLst>
          </p:cNvPr>
          <p:cNvSpPr/>
          <p:nvPr/>
        </p:nvSpPr>
        <p:spPr>
          <a:xfrm rot="17700000">
            <a:off x="5991551"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Oval 28">
            <a:extLst>
              <a:ext uri="{FF2B5EF4-FFF2-40B4-BE49-F238E27FC236}">
                <a16:creationId xmlns:a16="http://schemas.microsoft.com/office/drawing/2014/main" id="{B3D6E1CB-4637-40DC-8BDB-C971B1AC96EF}"/>
              </a:ext>
            </a:extLst>
          </p:cNvPr>
          <p:cNvSpPr/>
          <p:nvPr/>
        </p:nvSpPr>
        <p:spPr>
          <a:xfrm>
            <a:off x="7375708" y="2850055"/>
            <a:ext cx="445909" cy="445909"/>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758EFE03-4156-43A5-8CF2-4853A20EB4BD}"/>
              </a:ext>
            </a:extLst>
          </p:cNvPr>
          <p:cNvSpPr/>
          <p:nvPr/>
        </p:nvSpPr>
        <p:spPr>
          <a:xfrm>
            <a:off x="5859896" y="4958940"/>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ctr" defTabSz="444500">
              <a:lnSpc>
                <a:spcPct val="90000"/>
              </a:lnSpc>
              <a:spcBef>
                <a:spcPct val="0"/>
              </a:spcBef>
              <a:spcAft>
                <a:spcPct val="35000"/>
              </a:spcAft>
              <a:buNone/>
            </a:pPr>
            <a:r>
              <a:rPr lang="en-US" sz="1300" b="1" dirty="0"/>
              <a:t>Output Outcome Monitoring Framework </a:t>
            </a:r>
            <a:br>
              <a:rPr lang="en-US" sz="1300" b="1" dirty="0"/>
            </a:br>
            <a:r>
              <a:rPr lang="en-US" sz="1300" b="1" dirty="0"/>
              <a:t>2019-20 </a:t>
            </a:r>
            <a:r>
              <a:rPr lang="en-US" sz="1300" dirty="0"/>
              <a:t>presented </a:t>
            </a:r>
            <a:br>
              <a:rPr lang="en-US" sz="1300" dirty="0"/>
            </a:br>
            <a:r>
              <a:rPr lang="en-US" sz="1300" dirty="0"/>
              <a:t>in Parliament</a:t>
            </a:r>
            <a:endParaRPr lang="en-IN" sz="1300" dirty="0"/>
          </a:p>
        </p:txBody>
      </p:sp>
      <p:sp>
        <p:nvSpPr>
          <p:cNvPr id="31" name="Rectangle 30">
            <a:extLst>
              <a:ext uri="{FF2B5EF4-FFF2-40B4-BE49-F238E27FC236}">
                <a16:creationId xmlns:a16="http://schemas.microsoft.com/office/drawing/2014/main" id="{97039ACF-45AC-48B7-985F-7B66959EDF40}"/>
              </a:ext>
            </a:extLst>
          </p:cNvPr>
          <p:cNvSpPr/>
          <p:nvPr/>
        </p:nvSpPr>
        <p:spPr>
          <a:xfrm rot="17700000">
            <a:off x="7425940"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51" name="Group 2">
            <a:extLst>
              <a:ext uri="{FF2B5EF4-FFF2-40B4-BE49-F238E27FC236}">
                <a16:creationId xmlns:a16="http://schemas.microsoft.com/office/drawing/2014/main" id="{29FE1F27-0FD4-45A6-8D2F-30FA0B1E7427}"/>
              </a:ext>
            </a:extLst>
          </p:cNvPr>
          <p:cNvGrpSpPr/>
          <p:nvPr/>
        </p:nvGrpSpPr>
        <p:grpSpPr>
          <a:xfrm>
            <a:off x="993242" y="1572092"/>
            <a:ext cx="7899936" cy="1081633"/>
            <a:chOff x="2030015" y="1693077"/>
            <a:chExt cx="7127308" cy="975847"/>
          </a:xfrm>
        </p:grpSpPr>
        <p:sp>
          <p:nvSpPr>
            <p:cNvPr id="8" name="Freeform: Shape 4">
              <a:extLst>
                <a:ext uri="{FF2B5EF4-FFF2-40B4-BE49-F238E27FC236}">
                  <a16:creationId xmlns:a16="http://schemas.microsoft.com/office/drawing/2014/main" id="{CC553E81-45BB-434E-957D-10F36F718BAE}"/>
                </a:ext>
              </a:extLst>
            </p:cNvPr>
            <p:cNvSpPr/>
            <p:nvPr/>
          </p:nvSpPr>
          <p:spPr>
            <a:xfrm rot="17700000">
              <a:off x="1780440" y="1943633"/>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US" sz="1400" b="1" kern="1200" dirty="0"/>
                <a:t>May 2016</a:t>
              </a:r>
              <a:endParaRPr lang="en-IN" sz="1400" b="1" kern="1200" dirty="0"/>
            </a:p>
          </p:txBody>
        </p:sp>
        <p:sp>
          <p:nvSpPr>
            <p:cNvPr id="13" name="Freeform: Shape 5">
              <a:extLst>
                <a:ext uri="{FF2B5EF4-FFF2-40B4-BE49-F238E27FC236}">
                  <a16:creationId xmlns:a16="http://schemas.microsoft.com/office/drawing/2014/main" id="{6261C8DE-4831-4B9D-9041-D885071A9A2E}"/>
                </a:ext>
              </a:extLst>
            </p:cNvPr>
            <p:cNvSpPr/>
            <p:nvPr/>
          </p:nvSpPr>
          <p:spPr>
            <a:xfrm rot="17700000">
              <a:off x="3219334" y="1942652"/>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IN" sz="1400" b="1" kern="1200" dirty="0"/>
                <a:t>Dec 2016</a:t>
              </a:r>
            </a:p>
          </p:txBody>
        </p:sp>
        <p:sp>
          <p:nvSpPr>
            <p:cNvPr id="18" name="Freeform: Shape 36">
              <a:extLst>
                <a:ext uri="{FF2B5EF4-FFF2-40B4-BE49-F238E27FC236}">
                  <a16:creationId xmlns:a16="http://schemas.microsoft.com/office/drawing/2014/main" id="{F3A4798E-FDDC-4B02-BD50-22E2E53A13E7}"/>
                </a:ext>
              </a:extLst>
            </p:cNvPr>
            <p:cNvSpPr/>
            <p:nvPr/>
          </p:nvSpPr>
          <p:spPr>
            <a:xfrm rot="17700000">
              <a:off x="4515303" y="1943633"/>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IN" sz="1400" b="1" kern="1200" dirty="0"/>
                <a:t>Feb 2017</a:t>
              </a:r>
            </a:p>
          </p:txBody>
        </p:sp>
        <p:sp>
          <p:nvSpPr>
            <p:cNvPr id="23" name="Freeform: Shape 37">
              <a:extLst>
                <a:ext uri="{FF2B5EF4-FFF2-40B4-BE49-F238E27FC236}">
                  <a16:creationId xmlns:a16="http://schemas.microsoft.com/office/drawing/2014/main" id="{18D4050A-0F24-46F7-A17D-2BFDD47509B7}"/>
                </a:ext>
              </a:extLst>
            </p:cNvPr>
            <p:cNvSpPr/>
            <p:nvPr/>
          </p:nvSpPr>
          <p:spPr>
            <a:xfrm rot="17700000">
              <a:off x="5883819" y="1986138"/>
              <a:ext cx="961968" cy="403603"/>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IN" sz="1400" b="1" kern="1200" dirty="0"/>
                <a:t>July 2018</a:t>
              </a:r>
            </a:p>
          </p:txBody>
        </p:sp>
        <p:sp>
          <p:nvSpPr>
            <p:cNvPr id="28" name="Freeform: Shape 38">
              <a:extLst>
                <a:ext uri="{FF2B5EF4-FFF2-40B4-BE49-F238E27FC236}">
                  <a16:creationId xmlns:a16="http://schemas.microsoft.com/office/drawing/2014/main" id="{E0730760-38DE-44D9-BBF7-829E4D0D39C1}"/>
                </a:ext>
              </a:extLst>
            </p:cNvPr>
            <p:cNvSpPr/>
            <p:nvPr/>
          </p:nvSpPr>
          <p:spPr>
            <a:xfrm rot="17700000">
              <a:off x="7231838" y="1943632"/>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IN" sz="1400" b="1" dirty="0"/>
                <a:t>July</a:t>
              </a:r>
              <a:r>
                <a:rPr lang="en-IN" sz="1400" b="1" kern="1200" dirty="0"/>
                <a:t> 2019</a:t>
              </a:r>
            </a:p>
          </p:txBody>
        </p:sp>
        <p:sp>
          <p:nvSpPr>
            <p:cNvPr id="33" name="Freeform: Shape 39">
              <a:extLst>
                <a:ext uri="{FF2B5EF4-FFF2-40B4-BE49-F238E27FC236}">
                  <a16:creationId xmlns:a16="http://schemas.microsoft.com/office/drawing/2014/main" id="{9B64A93F-B10A-4BA5-94C3-2706A1C39E30}"/>
                </a:ext>
              </a:extLst>
            </p:cNvPr>
            <p:cNvSpPr/>
            <p:nvPr/>
          </p:nvSpPr>
          <p:spPr>
            <a:xfrm rot="17700000">
              <a:off x="8443431" y="1943632"/>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GB" sz="1400" b="1" kern="1200" dirty="0"/>
                <a:t>Feb 2020</a:t>
              </a:r>
            </a:p>
          </p:txBody>
        </p:sp>
      </p:grpSp>
      <p:sp>
        <p:nvSpPr>
          <p:cNvPr id="34" name="Oval 33">
            <a:extLst>
              <a:ext uri="{FF2B5EF4-FFF2-40B4-BE49-F238E27FC236}">
                <a16:creationId xmlns:a16="http://schemas.microsoft.com/office/drawing/2014/main" id="{388AEE2B-D6F4-4751-AE2B-F9AE8A1F15C9}"/>
              </a:ext>
            </a:extLst>
          </p:cNvPr>
          <p:cNvSpPr/>
          <p:nvPr/>
        </p:nvSpPr>
        <p:spPr>
          <a:xfrm>
            <a:off x="8810096" y="2850055"/>
            <a:ext cx="445909" cy="4459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Freeform: Shape 34">
            <a:extLst>
              <a:ext uri="{FF2B5EF4-FFF2-40B4-BE49-F238E27FC236}">
                <a16:creationId xmlns:a16="http://schemas.microsoft.com/office/drawing/2014/main" id="{C39A141C-DCAE-4BB6-AAA7-BBEDB3C45327}"/>
              </a:ext>
            </a:extLst>
          </p:cNvPr>
          <p:cNvSpPr/>
          <p:nvPr/>
        </p:nvSpPr>
        <p:spPr>
          <a:xfrm>
            <a:off x="7375708" y="3867813"/>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ctr" defTabSz="444500">
              <a:lnSpc>
                <a:spcPct val="90000"/>
              </a:lnSpc>
              <a:spcBef>
                <a:spcPct val="0"/>
              </a:spcBef>
              <a:spcAft>
                <a:spcPct val="35000"/>
              </a:spcAft>
              <a:buNone/>
            </a:pPr>
            <a:r>
              <a:rPr lang="en-US" sz="1300" b="1" dirty="0"/>
              <a:t>Output Outcome Monitoring Framework 2020-21 </a:t>
            </a:r>
            <a:r>
              <a:rPr lang="en-US" sz="1300" dirty="0"/>
              <a:t>presented in </a:t>
            </a:r>
            <a:br>
              <a:rPr lang="en-US" sz="1300" dirty="0"/>
            </a:br>
            <a:r>
              <a:rPr lang="en-US" sz="1300" dirty="0"/>
              <a:t>the Parliament</a:t>
            </a:r>
            <a:endParaRPr lang="en-GB" sz="1300" dirty="0"/>
          </a:p>
        </p:txBody>
      </p:sp>
      <p:sp>
        <p:nvSpPr>
          <p:cNvPr id="36" name="Rectangle 35">
            <a:extLst>
              <a:ext uri="{FF2B5EF4-FFF2-40B4-BE49-F238E27FC236}">
                <a16:creationId xmlns:a16="http://schemas.microsoft.com/office/drawing/2014/main" id="{A1BFE826-8904-4332-A990-17529ABB5BDC}"/>
              </a:ext>
            </a:extLst>
          </p:cNvPr>
          <p:cNvSpPr/>
          <p:nvPr/>
        </p:nvSpPr>
        <p:spPr>
          <a:xfrm rot="17700000">
            <a:off x="8860328"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cxnSp>
        <p:nvCxnSpPr>
          <p:cNvPr id="42" name="Straight Connector 41">
            <a:extLst>
              <a:ext uri="{FF2B5EF4-FFF2-40B4-BE49-F238E27FC236}">
                <a16:creationId xmlns:a16="http://schemas.microsoft.com/office/drawing/2014/main" id="{A6F71B20-9B9E-4B7B-953C-3A16D39C1875}"/>
              </a:ext>
            </a:extLst>
          </p:cNvPr>
          <p:cNvCxnSpPr>
            <a:cxnSpLocks/>
            <a:stCxn id="7" idx="4"/>
          </p:cNvCxnSpPr>
          <p:nvPr/>
        </p:nvCxnSpPr>
        <p:spPr>
          <a:xfrm>
            <a:off x="1143915" y="3452172"/>
            <a:ext cx="0" cy="1361974"/>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69AA156-9EB8-4C94-939F-37BC148AF012}"/>
              </a:ext>
            </a:extLst>
          </p:cNvPr>
          <p:cNvCxnSpPr>
            <a:cxnSpLocks/>
          </p:cNvCxnSpPr>
          <p:nvPr/>
        </p:nvCxnSpPr>
        <p:spPr>
          <a:xfrm>
            <a:off x="2578303" y="3502542"/>
            <a:ext cx="0" cy="221560"/>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94FB132-B47E-4C34-B20C-4669C933E350}"/>
              </a:ext>
            </a:extLst>
          </p:cNvPr>
          <p:cNvCxnSpPr>
            <a:cxnSpLocks/>
          </p:cNvCxnSpPr>
          <p:nvPr/>
        </p:nvCxnSpPr>
        <p:spPr>
          <a:xfrm>
            <a:off x="4038691" y="3502542"/>
            <a:ext cx="0" cy="1311604"/>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B17CAE7-8BC1-46F6-A424-0FED2E3C0670}"/>
              </a:ext>
            </a:extLst>
          </p:cNvPr>
          <p:cNvCxnSpPr>
            <a:cxnSpLocks/>
          </p:cNvCxnSpPr>
          <p:nvPr/>
        </p:nvCxnSpPr>
        <p:spPr>
          <a:xfrm>
            <a:off x="5447079" y="3502542"/>
            <a:ext cx="0" cy="221560"/>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481DE78-440F-4283-B382-8EB5DD4DF91B}"/>
              </a:ext>
            </a:extLst>
          </p:cNvPr>
          <p:cNvCxnSpPr>
            <a:cxnSpLocks/>
          </p:cNvCxnSpPr>
          <p:nvPr/>
        </p:nvCxnSpPr>
        <p:spPr>
          <a:xfrm>
            <a:off x="8315856" y="3502542"/>
            <a:ext cx="0" cy="221560"/>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0D19A40-330F-42F5-BB72-CCAA3A7A2AE9}"/>
              </a:ext>
            </a:extLst>
          </p:cNvPr>
          <p:cNvCxnSpPr>
            <a:cxnSpLocks/>
          </p:cNvCxnSpPr>
          <p:nvPr/>
        </p:nvCxnSpPr>
        <p:spPr>
          <a:xfrm>
            <a:off x="6881468" y="3502542"/>
            <a:ext cx="0" cy="1311604"/>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950A9EB1-962D-4334-8DE4-D5F64609E375}"/>
              </a:ext>
            </a:extLst>
          </p:cNvPr>
          <p:cNvGrpSpPr/>
          <p:nvPr/>
        </p:nvGrpSpPr>
        <p:grpSpPr>
          <a:xfrm>
            <a:off x="764753" y="2693848"/>
            <a:ext cx="758324" cy="758324"/>
            <a:chOff x="1913263" y="2643478"/>
            <a:chExt cx="859064" cy="859064"/>
          </a:xfrm>
        </p:grpSpPr>
        <p:sp>
          <p:nvSpPr>
            <p:cNvPr id="7" name="Circle: Hollow 6">
              <a:extLst>
                <a:ext uri="{FF2B5EF4-FFF2-40B4-BE49-F238E27FC236}">
                  <a16:creationId xmlns:a16="http://schemas.microsoft.com/office/drawing/2014/main" id="{616F6EBA-387F-4A90-AEEC-8833A0663E05}"/>
                </a:ext>
              </a:extLst>
            </p:cNvPr>
            <p:cNvSpPr/>
            <p:nvPr/>
          </p:nvSpPr>
          <p:spPr>
            <a:xfrm>
              <a:off x="1913263"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51">
              <a:extLst>
                <a:ext uri="{FF2B5EF4-FFF2-40B4-BE49-F238E27FC236}">
                  <a16:creationId xmlns:a16="http://schemas.microsoft.com/office/drawing/2014/main" id="{754396A4-4A66-4D09-A81A-DE24B166EDF0}"/>
                </a:ext>
              </a:extLst>
            </p:cNvPr>
            <p:cNvSpPr/>
            <p:nvPr/>
          </p:nvSpPr>
          <p:spPr>
            <a:xfrm>
              <a:off x="2075345"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0" name="Group 59">
            <a:extLst>
              <a:ext uri="{FF2B5EF4-FFF2-40B4-BE49-F238E27FC236}">
                <a16:creationId xmlns:a16="http://schemas.microsoft.com/office/drawing/2014/main" id="{2F7D38B2-758A-48EF-9429-71F0BDC204C4}"/>
              </a:ext>
            </a:extLst>
          </p:cNvPr>
          <p:cNvGrpSpPr/>
          <p:nvPr/>
        </p:nvGrpSpPr>
        <p:grpSpPr>
          <a:xfrm>
            <a:off x="2199140" y="2693848"/>
            <a:ext cx="758324" cy="758324"/>
            <a:chOff x="3347650" y="2643478"/>
            <a:chExt cx="859064" cy="859064"/>
          </a:xfrm>
        </p:grpSpPr>
        <p:sp>
          <p:nvSpPr>
            <p:cNvPr id="12" name="Circle: Hollow 11">
              <a:extLst>
                <a:ext uri="{FF2B5EF4-FFF2-40B4-BE49-F238E27FC236}">
                  <a16:creationId xmlns:a16="http://schemas.microsoft.com/office/drawing/2014/main" id="{29EC1BF0-70F9-4FAB-99E8-3F9FB5CDC6D7}"/>
                </a:ext>
              </a:extLst>
            </p:cNvPr>
            <p:cNvSpPr/>
            <p:nvPr/>
          </p:nvSpPr>
          <p:spPr>
            <a:xfrm>
              <a:off x="3347650"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Oval 52">
              <a:extLst>
                <a:ext uri="{FF2B5EF4-FFF2-40B4-BE49-F238E27FC236}">
                  <a16:creationId xmlns:a16="http://schemas.microsoft.com/office/drawing/2014/main" id="{F17F912C-2A44-43D4-83B3-1603DDBBA44D}"/>
                </a:ext>
              </a:extLst>
            </p:cNvPr>
            <p:cNvSpPr/>
            <p:nvPr/>
          </p:nvSpPr>
          <p:spPr>
            <a:xfrm>
              <a:off x="3505402"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1" name="Group 60">
            <a:extLst>
              <a:ext uri="{FF2B5EF4-FFF2-40B4-BE49-F238E27FC236}">
                <a16:creationId xmlns:a16="http://schemas.microsoft.com/office/drawing/2014/main" id="{E31FBB3D-9386-4FD8-A351-E1F220406729}"/>
              </a:ext>
            </a:extLst>
          </p:cNvPr>
          <p:cNvGrpSpPr/>
          <p:nvPr/>
        </p:nvGrpSpPr>
        <p:grpSpPr>
          <a:xfrm>
            <a:off x="3633529" y="2693848"/>
            <a:ext cx="758324" cy="758324"/>
            <a:chOff x="4782039" y="2643478"/>
            <a:chExt cx="859064" cy="859064"/>
          </a:xfrm>
        </p:grpSpPr>
        <p:sp>
          <p:nvSpPr>
            <p:cNvPr id="17" name="Circle: Hollow 16">
              <a:extLst>
                <a:ext uri="{FF2B5EF4-FFF2-40B4-BE49-F238E27FC236}">
                  <a16:creationId xmlns:a16="http://schemas.microsoft.com/office/drawing/2014/main" id="{9D011DBE-4EB2-4CC6-8F74-684F155A8A42}"/>
                </a:ext>
              </a:extLst>
            </p:cNvPr>
            <p:cNvSpPr/>
            <p:nvPr/>
          </p:nvSpPr>
          <p:spPr>
            <a:xfrm>
              <a:off x="4782039"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54" name="Oval 53">
              <a:extLst>
                <a:ext uri="{FF2B5EF4-FFF2-40B4-BE49-F238E27FC236}">
                  <a16:creationId xmlns:a16="http://schemas.microsoft.com/office/drawing/2014/main" id="{3D7E50C7-A9D1-48C5-B4A1-5E1AC3A10A88}"/>
                </a:ext>
              </a:extLst>
            </p:cNvPr>
            <p:cNvSpPr/>
            <p:nvPr/>
          </p:nvSpPr>
          <p:spPr>
            <a:xfrm>
              <a:off x="4950808"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2" name="Group 61">
            <a:extLst>
              <a:ext uri="{FF2B5EF4-FFF2-40B4-BE49-F238E27FC236}">
                <a16:creationId xmlns:a16="http://schemas.microsoft.com/office/drawing/2014/main" id="{9B249FD0-0724-4B55-B6B8-7E4F2E0F36FC}"/>
              </a:ext>
            </a:extLst>
          </p:cNvPr>
          <p:cNvGrpSpPr/>
          <p:nvPr/>
        </p:nvGrpSpPr>
        <p:grpSpPr>
          <a:xfrm>
            <a:off x="5067917" y="2693848"/>
            <a:ext cx="758324" cy="758324"/>
            <a:chOff x="6216427" y="2643478"/>
            <a:chExt cx="859064" cy="859064"/>
          </a:xfrm>
        </p:grpSpPr>
        <p:sp>
          <p:nvSpPr>
            <p:cNvPr id="22" name="Circle: Hollow 21">
              <a:extLst>
                <a:ext uri="{FF2B5EF4-FFF2-40B4-BE49-F238E27FC236}">
                  <a16:creationId xmlns:a16="http://schemas.microsoft.com/office/drawing/2014/main" id="{6CD28139-7B5D-4C55-A0FB-FDF9CB114BCE}"/>
                </a:ext>
              </a:extLst>
            </p:cNvPr>
            <p:cNvSpPr/>
            <p:nvPr/>
          </p:nvSpPr>
          <p:spPr>
            <a:xfrm>
              <a:off x="6216427"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Oval 54">
              <a:extLst>
                <a:ext uri="{FF2B5EF4-FFF2-40B4-BE49-F238E27FC236}">
                  <a16:creationId xmlns:a16="http://schemas.microsoft.com/office/drawing/2014/main" id="{D2ED7A8A-46EE-4CBB-8C2E-45786935657C}"/>
                </a:ext>
              </a:extLst>
            </p:cNvPr>
            <p:cNvSpPr/>
            <p:nvPr/>
          </p:nvSpPr>
          <p:spPr>
            <a:xfrm>
              <a:off x="6367752"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3" name="Group 62">
            <a:extLst>
              <a:ext uri="{FF2B5EF4-FFF2-40B4-BE49-F238E27FC236}">
                <a16:creationId xmlns:a16="http://schemas.microsoft.com/office/drawing/2014/main" id="{85E0BD7F-02DE-4B69-BA8D-8B61869D8AE5}"/>
              </a:ext>
            </a:extLst>
          </p:cNvPr>
          <p:cNvGrpSpPr/>
          <p:nvPr/>
        </p:nvGrpSpPr>
        <p:grpSpPr>
          <a:xfrm>
            <a:off x="6502306" y="2693848"/>
            <a:ext cx="758324" cy="758324"/>
            <a:chOff x="7650816" y="2643478"/>
            <a:chExt cx="859064" cy="859064"/>
          </a:xfrm>
        </p:grpSpPr>
        <p:sp>
          <p:nvSpPr>
            <p:cNvPr id="27" name="Circle: Hollow 26">
              <a:extLst>
                <a:ext uri="{FF2B5EF4-FFF2-40B4-BE49-F238E27FC236}">
                  <a16:creationId xmlns:a16="http://schemas.microsoft.com/office/drawing/2014/main" id="{E805F7D7-6066-4FC6-8032-F9DD26EA148A}"/>
                </a:ext>
              </a:extLst>
            </p:cNvPr>
            <p:cNvSpPr/>
            <p:nvPr/>
          </p:nvSpPr>
          <p:spPr>
            <a:xfrm>
              <a:off x="7650816"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55">
              <a:extLst>
                <a:ext uri="{FF2B5EF4-FFF2-40B4-BE49-F238E27FC236}">
                  <a16:creationId xmlns:a16="http://schemas.microsoft.com/office/drawing/2014/main" id="{1A0DA236-55C8-4821-805E-2C6E871CAD80}"/>
                </a:ext>
              </a:extLst>
            </p:cNvPr>
            <p:cNvSpPr/>
            <p:nvPr/>
          </p:nvSpPr>
          <p:spPr>
            <a:xfrm>
              <a:off x="7828103"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4" name="Group 63">
            <a:extLst>
              <a:ext uri="{FF2B5EF4-FFF2-40B4-BE49-F238E27FC236}">
                <a16:creationId xmlns:a16="http://schemas.microsoft.com/office/drawing/2014/main" id="{2E1B9A0B-F34B-4AC3-9E9F-A34E8D977EB9}"/>
              </a:ext>
            </a:extLst>
          </p:cNvPr>
          <p:cNvGrpSpPr/>
          <p:nvPr/>
        </p:nvGrpSpPr>
        <p:grpSpPr>
          <a:xfrm>
            <a:off x="7936694" y="2693848"/>
            <a:ext cx="758324" cy="758324"/>
            <a:chOff x="9085204" y="2643478"/>
            <a:chExt cx="859064" cy="859064"/>
          </a:xfrm>
        </p:grpSpPr>
        <p:sp>
          <p:nvSpPr>
            <p:cNvPr id="32" name="Circle: Hollow 31">
              <a:extLst>
                <a:ext uri="{FF2B5EF4-FFF2-40B4-BE49-F238E27FC236}">
                  <a16:creationId xmlns:a16="http://schemas.microsoft.com/office/drawing/2014/main" id="{BDC81C22-DE22-4893-B73A-787882FA9B57}"/>
                </a:ext>
              </a:extLst>
            </p:cNvPr>
            <p:cNvSpPr/>
            <p:nvPr/>
          </p:nvSpPr>
          <p:spPr>
            <a:xfrm>
              <a:off x="9085204"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Oval 56">
              <a:extLst>
                <a:ext uri="{FF2B5EF4-FFF2-40B4-BE49-F238E27FC236}">
                  <a16:creationId xmlns:a16="http://schemas.microsoft.com/office/drawing/2014/main" id="{54A0D7B0-7DED-452D-9844-7FA913D71975}"/>
                </a:ext>
              </a:extLst>
            </p:cNvPr>
            <p:cNvSpPr/>
            <p:nvPr/>
          </p:nvSpPr>
          <p:spPr>
            <a:xfrm>
              <a:off x="9242154"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8" name="Group 57">
            <a:extLst>
              <a:ext uri="{FF2B5EF4-FFF2-40B4-BE49-F238E27FC236}">
                <a16:creationId xmlns:a16="http://schemas.microsoft.com/office/drawing/2014/main" id="{2F7D38B2-758A-48EF-9429-71F0BDC204C4}"/>
              </a:ext>
            </a:extLst>
          </p:cNvPr>
          <p:cNvGrpSpPr/>
          <p:nvPr/>
        </p:nvGrpSpPr>
        <p:grpSpPr>
          <a:xfrm>
            <a:off x="9438121" y="2736919"/>
            <a:ext cx="758324" cy="758324"/>
            <a:chOff x="3347650" y="2643478"/>
            <a:chExt cx="859064" cy="859064"/>
          </a:xfrm>
        </p:grpSpPr>
        <p:sp>
          <p:nvSpPr>
            <p:cNvPr id="65" name="Circle: Hollow 11">
              <a:extLst>
                <a:ext uri="{FF2B5EF4-FFF2-40B4-BE49-F238E27FC236}">
                  <a16:creationId xmlns:a16="http://schemas.microsoft.com/office/drawing/2014/main" id="{29EC1BF0-70F9-4FAB-99E8-3F9FB5CDC6D7}"/>
                </a:ext>
              </a:extLst>
            </p:cNvPr>
            <p:cNvSpPr/>
            <p:nvPr/>
          </p:nvSpPr>
          <p:spPr>
            <a:xfrm>
              <a:off x="3347650"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Oval 65">
              <a:extLst>
                <a:ext uri="{FF2B5EF4-FFF2-40B4-BE49-F238E27FC236}">
                  <a16:creationId xmlns:a16="http://schemas.microsoft.com/office/drawing/2014/main" id="{F17F912C-2A44-43D4-83B3-1603DDBBA44D}"/>
                </a:ext>
              </a:extLst>
            </p:cNvPr>
            <p:cNvSpPr/>
            <p:nvPr/>
          </p:nvSpPr>
          <p:spPr>
            <a:xfrm>
              <a:off x="3505402"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67" name="Freeform: Shape 34">
            <a:extLst>
              <a:ext uri="{FF2B5EF4-FFF2-40B4-BE49-F238E27FC236}">
                <a16:creationId xmlns:a16="http://schemas.microsoft.com/office/drawing/2014/main" id="{C39A141C-DCAE-4BB6-AAA7-BBEDB3C45327}"/>
              </a:ext>
            </a:extLst>
          </p:cNvPr>
          <p:cNvSpPr/>
          <p:nvPr/>
        </p:nvSpPr>
        <p:spPr>
          <a:xfrm>
            <a:off x="8776451" y="4958940"/>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M/D wise OOMF Review meetings </a:t>
            </a:r>
            <a:r>
              <a:rPr kumimoji="0" lang="en-US" sz="130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under chairmanship of Hon’ble Members of NITI initiated</a:t>
            </a:r>
            <a:endParaRPr kumimoji="0" lang="en-GB" sz="130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70" name="Freeform: Shape 39">
            <a:extLst>
              <a:ext uri="{FF2B5EF4-FFF2-40B4-BE49-F238E27FC236}">
                <a16:creationId xmlns:a16="http://schemas.microsoft.com/office/drawing/2014/main" id="{9B64A93F-B10A-4BA5-94C3-2706A1C39E30}"/>
              </a:ext>
            </a:extLst>
          </p:cNvPr>
          <p:cNvSpPr/>
          <p:nvPr/>
        </p:nvSpPr>
        <p:spPr>
          <a:xfrm rot="17700000">
            <a:off x="9530587" y="1922971"/>
            <a:ext cx="1067912" cy="514651"/>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GB" sz="1400" b="1" kern="1200" dirty="0"/>
              <a:t>June 2020</a:t>
            </a:r>
          </a:p>
        </p:txBody>
      </p:sp>
      <p:cxnSp>
        <p:nvCxnSpPr>
          <p:cNvPr id="71" name="Straight Connector 70">
            <a:extLst>
              <a:ext uri="{FF2B5EF4-FFF2-40B4-BE49-F238E27FC236}">
                <a16:creationId xmlns:a16="http://schemas.microsoft.com/office/drawing/2014/main" id="{B0D19A40-330F-42F5-BB72-CCAA3A7A2AE9}"/>
              </a:ext>
            </a:extLst>
          </p:cNvPr>
          <p:cNvCxnSpPr>
            <a:cxnSpLocks/>
          </p:cNvCxnSpPr>
          <p:nvPr/>
        </p:nvCxnSpPr>
        <p:spPr>
          <a:xfrm>
            <a:off x="9836698" y="3545613"/>
            <a:ext cx="0" cy="1311604"/>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96B74290-4B2B-4D6B-A6EB-A55CED12DF11}"/>
              </a:ext>
            </a:extLst>
          </p:cNvPr>
          <p:cNvSpPr/>
          <p:nvPr/>
        </p:nvSpPr>
        <p:spPr>
          <a:xfrm>
            <a:off x="10335698" y="2850054"/>
            <a:ext cx="445909" cy="445909"/>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72" name="Group 71">
            <a:extLst>
              <a:ext uri="{FF2B5EF4-FFF2-40B4-BE49-F238E27FC236}">
                <a16:creationId xmlns:a16="http://schemas.microsoft.com/office/drawing/2014/main" id="{CAD09837-14ED-4D8C-9DF1-34461A53F2A7}"/>
              </a:ext>
            </a:extLst>
          </p:cNvPr>
          <p:cNvGrpSpPr/>
          <p:nvPr/>
        </p:nvGrpSpPr>
        <p:grpSpPr>
          <a:xfrm>
            <a:off x="10921763" y="2693846"/>
            <a:ext cx="758324" cy="758324"/>
            <a:chOff x="3347650" y="2643478"/>
            <a:chExt cx="859064" cy="859064"/>
          </a:xfrm>
        </p:grpSpPr>
        <p:sp>
          <p:nvSpPr>
            <p:cNvPr id="73" name="Circle: Hollow 11">
              <a:extLst>
                <a:ext uri="{FF2B5EF4-FFF2-40B4-BE49-F238E27FC236}">
                  <a16:creationId xmlns:a16="http://schemas.microsoft.com/office/drawing/2014/main" id="{4C82D47E-6961-4D8B-88D3-FE22D56C2679}"/>
                </a:ext>
              </a:extLst>
            </p:cNvPr>
            <p:cNvSpPr/>
            <p:nvPr/>
          </p:nvSpPr>
          <p:spPr>
            <a:xfrm>
              <a:off x="3347650"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73">
              <a:extLst>
                <a:ext uri="{FF2B5EF4-FFF2-40B4-BE49-F238E27FC236}">
                  <a16:creationId xmlns:a16="http://schemas.microsoft.com/office/drawing/2014/main" id="{B0803453-FB3F-4A47-9012-1041A97071C4}"/>
                </a:ext>
              </a:extLst>
            </p:cNvPr>
            <p:cNvSpPr/>
            <p:nvPr/>
          </p:nvSpPr>
          <p:spPr>
            <a:xfrm>
              <a:off x="3505402"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75" name="Freeform: Shape 39">
            <a:extLst>
              <a:ext uri="{FF2B5EF4-FFF2-40B4-BE49-F238E27FC236}">
                <a16:creationId xmlns:a16="http://schemas.microsoft.com/office/drawing/2014/main" id="{563EB524-032C-4EA7-8642-3D6AADECF1EA}"/>
              </a:ext>
            </a:extLst>
          </p:cNvPr>
          <p:cNvSpPr/>
          <p:nvPr/>
        </p:nvSpPr>
        <p:spPr>
          <a:xfrm rot="17700000">
            <a:off x="11064569" y="1903863"/>
            <a:ext cx="1067912" cy="514651"/>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GB" sz="1400" b="1" dirty="0"/>
              <a:t>Feb</a:t>
            </a:r>
            <a:r>
              <a:rPr lang="en-GB" sz="1400" b="1" kern="1200" dirty="0"/>
              <a:t> 2021</a:t>
            </a:r>
          </a:p>
        </p:txBody>
      </p:sp>
      <p:cxnSp>
        <p:nvCxnSpPr>
          <p:cNvPr id="76" name="Straight Connector 75">
            <a:extLst>
              <a:ext uri="{FF2B5EF4-FFF2-40B4-BE49-F238E27FC236}">
                <a16:creationId xmlns:a16="http://schemas.microsoft.com/office/drawing/2014/main" id="{80652A78-081B-4B52-9E29-6431678C044F}"/>
              </a:ext>
            </a:extLst>
          </p:cNvPr>
          <p:cNvCxnSpPr>
            <a:cxnSpLocks/>
          </p:cNvCxnSpPr>
          <p:nvPr/>
        </p:nvCxnSpPr>
        <p:spPr>
          <a:xfrm>
            <a:off x="11374016" y="3478584"/>
            <a:ext cx="0" cy="221560"/>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DA19D688-1361-4D7F-82AB-767121B607F9}"/>
              </a:ext>
            </a:extLst>
          </p:cNvPr>
          <p:cNvSpPr/>
          <p:nvPr/>
        </p:nvSpPr>
        <p:spPr>
          <a:xfrm>
            <a:off x="10064543" y="3859669"/>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ctr" defTabSz="444500">
              <a:lnSpc>
                <a:spcPct val="90000"/>
              </a:lnSpc>
              <a:spcBef>
                <a:spcPct val="0"/>
              </a:spcBef>
              <a:spcAft>
                <a:spcPct val="35000"/>
              </a:spcAft>
              <a:buNone/>
            </a:pPr>
            <a:r>
              <a:rPr lang="en-US" sz="1300" b="1" dirty="0"/>
              <a:t>Output Outcome Monitoring Framework 2021-22 </a:t>
            </a:r>
            <a:r>
              <a:rPr lang="en-US" sz="1300" dirty="0"/>
              <a:t>presented in </a:t>
            </a:r>
            <a:br>
              <a:rPr lang="en-US" sz="1300" dirty="0"/>
            </a:br>
            <a:r>
              <a:rPr lang="en-US" sz="1300" dirty="0"/>
              <a:t>the Parliament</a:t>
            </a:r>
            <a:endParaRPr lang="en-GB" sz="1300" dirty="0"/>
          </a:p>
        </p:txBody>
      </p:sp>
    </p:spTree>
    <p:extLst>
      <p:ext uri="{BB962C8B-B14F-4D97-AF65-F5344CB8AC3E}">
        <p14:creationId xmlns:p14="http://schemas.microsoft.com/office/powerpoint/2010/main" val="176510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4125-27BC-4AA0-8066-23AF852418D5}"/>
              </a:ext>
            </a:extLst>
          </p:cNvPr>
          <p:cNvSpPr>
            <a:spLocks noGrp="1"/>
          </p:cNvSpPr>
          <p:nvPr>
            <p:ph type="title"/>
          </p:nvPr>
        </p:nvSpPr>
        <p:spPr/>
        <p:txBody>
          <a:bodyPr/>
          <a:lstStyle/>
          <a:p>
            <a:br>
              <a:rPr lang="en-GB" sz="2400" dirty="0"/>
            </a:br>
            <a:r>
              <a:rPr lang="en-GB" sz="2400" dirty="0"/>
              <a:t>Output Outcome Monitoring Framework (OOMF) </a:t>
            </a:r>
            <a:br>
              <a:rPr lang="en-GB" sz="2400" dirty="0"/>
            </a:br>
            <a:r>
              <a:rPr lang="en-GB" sz="2400" b="0" dirty="0"/>
              <a:t>Principles &amp; Activities</a:t>
            </a:r>
            <a:endParaRPr lang="en-IN" sz="2400" b="0" dirty="0"/>
          </a:p>
        </p:txBody>
      </p:sp>
      <p:sp>
        <p:nvSpPr>
          <p:cNvPr id="4" name="Text Placeholder 3">
            <a:extLst>
              <a:ext uri="{FF2B5EF4-FFF2-40B4-BE49-F238E27FC236}">
                <a16:creationId xmlns:a16="http://schemas.microsoft.com/office/drawing/2014/main" id="{78E6DD99-A465-4F32-9ED3-4B986E8E0988}"/>
              </a:ext>
            </a:extLst>
          </p:cNvPr>
          <p:cNvSpPr>
            <a:spLocks noGrp="1"/>
          </p:cNvSpPr>
          <p:nvPr>
            <p:ph type="body" sz="quarter" idx="13"/>
          </p:nvPr>
        </p:nvSpPr>
        <p:spPr/>
        <p:txBody>
          <a:bodyPr/>
          <a:lstStyle/>
          <a:p>
            <a:pPr marL="0" indent="0">
              <a:buNone/>
            </a:pPr>
            <a:r>
              <a:rPr lang="en-GB" dirty="0"/>
              <a:t>The goal of OOMF framework is to help improve outcomes &amp; impacts</a:t>
            </a:r>
          </a:p>
        </p:txBody>
      </p:sp>
      <p:grpSp>
        <p:nvGrpSpPr>
          <p:cNvPr id="3" name="Group 47">
            <a:extLst>
              <a:ext uri="{FF2B5EF4-FFF2-40B4-BE49-F238E27FC236}">
                <a16:creationId xmlns:a16="http://schemas.microsoft.com/office/drawing/2014/main" id="{28DCD48A-727C-458F-8D1F-15205A86843B}"/>
              </a:ext>
            </a:extLst>
          </p:cNvPr>
          <p:cNvGrpSpPr/>
          <p:nvPr/>
        </p:nvGrpSpPr>
        <p:grpSpPr>
          <a:xfrm>
            <a:off x="696841" y="1295488"/>
            <a:ext cx="10594767" cy="4896328"/>
            <a:chOff x="416919" y="1295488"/>
            <a:chExt cx="10594767" cy="4896328"/>
          </a:xfrm>
        </p:grpSpPr>
        <p:sp>
          <p:nvSpPr>
            <p:cNvPr id="46" name="Arrow: Right 45">
              <a:extLst>
                <a:ext uri="{FF2B5EF4-FFF2-40B4-BE49-F238E27FC236}">
                  <a16:creationId xmlns:a16="http://schemas.microsoft.com/office/drawing/2014/main" id="{17FB868A-3187-45A7-82C7-97A83A27E0E3}"/>
                </a:ext>
              </a:extLst>
            </p:cNvPr>
            <p:cNvSpPr/>
            <p:nvPr/>
          </p:nvSpPr>
          <p:spPr>
            <a:xfrm>
              <a:off x="416919" y="4775371"/>
              <a:ext cx="1312362" cy="65898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kern="0" dirty="0">
                  <a:solidFill>
                    <a:srgbClr val="000000"/>
                  </a:solidFill>
                  <a:ea typeface="Arial"/>
                  <a:cs typeface="Arial"/>
                  <a:sym typeface="Arial"/>
                </a:rPr>
                <a:t>Activities</a:t>
              </a:r>
              <a:endParaRPr lang="en-IN" dirty="0">
                <a:solidFill>
                  <a:prstClr val="white"/>
                </a:solidFill>
              </a:endParaRPr>
            </a:p>
          </p:txBody>
        </p:sp>
        <p:sp>
          <p:nvSpPr>
            <p:cNvPr id="38" name="TextBox 37">
              <a:extLst>
                <a:ext uri="{FF2B5EF4-FFF2-40B4-BE49-F238E27FC236}">
                  <a16:creationId xmlns:a16="http://schemas.microsoft.com/office/drawing/2014/main" id="{2540C0F7-026B-47CB-9C32-EBDAC75120CC}"/>
                </a:ext>
              </a:extLst>
            </p:cNvPr>
            <p:cNvSpPr txBox="1"/>
            <p:nvPr/>
          </p:nvSpPr>
          <p:spPr>
            <a:xfrm>
              <a:off x="3440244" y="3353454"/>
              <a:ext cx="1875657"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kern="0" dirty="0">
                  <a:solidFill>
                    <a:srgbClr val="000000"/>
                  </a:solidFill>
                  <a:ea typeface="Arial"/>
                  <a:cs typeface="Arial"/>
                  <a:sym typeface="Arial"/>
                </a:rPr>
                <a:t>Monitor Outcomes </a:t>
              </a:r>
              <a:br>
                <a:rPr lang="en-ZA" sz="1400" kern="0" dirty="0">
                  <a:solidFill>
                    <a:srgbClr val="000000"/>
                  </a:solidFill>
                  <a:ea typeface="Arial"/>
                  <a:cs typeface="Arial"/>
                  <a:sym typeface="Arial"/>
                </a:rPr>
              </a:br>
              <a:r>
                <a:rPr lang="en-ZA" sz="1400" kern="0" dirty="0">
                  <a:solidFill>
                    <a:srgbClr val="000000"/>
                  </a:solidFill>
                  <a:ea typeface="Arial"/>
                  <a:cs typeface="Arial"/>
                  <a:sym typeface="Arial"/>
                </a:rPr>
                <a:t>of Schemes</a:t>
              </a:r>
            </a:p>
          </p:txBody>
        </p:sp>
        <p:cxnSp>
          <p:nvCxnSpPr>
            <p:cNvPr id="40" name="Straight Connector 39">
              <a:extLst>
                <a:ext uri="{FF2B5EF4-FFF2-40B4-BE49-F238E27FC236}">
                  <a16:creationId xmlns:a16="http://schemas.microsoft.com/office/drawing/2014/main" id="{1E1564D9-2F26-4A4C-BE68-6191DD3C3B07}"/>
                </a:ext>
              </a:extLst>
            </p:cNvPr>
            <p:cNvCxnSpPr>
              <a:cxnSpLocks/>
            </p:cNvCxnSpPr>
            <p:nvPr/>
          </p:nvCxnSpPr>
          <p:spPr>
            <a:xfrm flipV="1">
              <a:off x="3587966" y="3858401"/>
              <a:ext cx="0" cy="594002"/>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41" name="Straight Connector 40">
              <a:extLst>
                <a:ext uri="{FF2B5EF4-FFF2-40B4-BE49-F238E27FC236}">
                  <a16:creationId xmlns:a16="http://schemas.microsoft.com/office/drawing/2014/main" id="{BCA78128-2261-44C3-B668-1D08E5294098}"/>
                </a:ext>
              </a:extLst>
            </p:cNvPr>
            <p:cNvCxnSpPr/>
            <p:nvPr/>
          </p:nvCxnSpPr>
          <p:spPr>
            <a:xfrm>
              <a:off x="3582596" y="3856643"/>
              <a:ext cx="1764533" cy="0"/>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35" name="TextBox 34">
              <a:extLst>
                <a:ext uri="{FF2B5EF4-FFF2-40B4-BE49-F238E27FC236}">
                  <a16:creationId xmlns:a16="http://schemas.microsoft.com/office/drawing/2014/main" id="{87AEC502-F177-43FA-8506-B7A733141E39}"/>
                </a:ext>
              </a:extLst>
            </p:cNvPr>
            <p:cNvSpPr txBox="1"/>
            <p:nvPr/>
          </p:nvSpPr>
          <p:spPr>
            <a:xfrm>
              <a:off x="6275307" y="1891947"/>
              <a:ext cx="2513255" cy="738662"/>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kern="0" dirty="0">
                  <a:solidFill>
                    <a:srgbClr val="000000"/>
                  </a:solidFill>
                  <a:cs typeface="Arial"/>
                  <a:sym typeface="Arial"/>
                </a:rPr>
                <a:t>Scale-up performing </a:t>
              </a:r>
              <a:br>
                <a:rPr lang="en-ZA" sz="1400" kern="0" dirty="0">
                  <a:solidFill>
                    <a:srgbClr val="000000"/>
                  </a:solidFill>
                  <a:cs typeface="Arial"/>
                  <a:sym typeface="Arial"/>
                </a:rPr>
              </a:br>
              <a:r>
                <a:rPr lang="en-ZA" sz="1400" kern="0" dirty="0">
                  <a:solidFill>
                    <a:srgbClr val="000000"/>
                  </a:solidFill>
                  <a:cs typeface="Arial"/>
                  <a:sym typeface="Arial"/>
                </a:rPr>
                <a:t>schemes &amp; close down </a:t>
              </a:r>
              <a:br>
                <a:rPr lang="en-ZA" sz="1400" kern="0" dirty="0">
                  <a:solidFill>
                    <a:srgbClr val="000000"/>
                  </a:solidFill>
                  <a:cs typeface="Arial"/>
                  <a:sym typeface="Arial"/>
                </a:rPr>
              </a:br>
              <a:r>
                <a:rPr lang="en-ZA" sz="1400" kern="0" dirty="0">
                  <a:solidFill>
                    <a:srgbClr val="000000"/>
                  </a:solidFill>
                  <a:cs typeface="Arial"/>
                  <a:sym typeface="Arial"/>
                </a:rPr>
                <a:t>non-performing schemes</a:t>
              </a:r>
            </a:p>
          </p:txBody>
        </p:sp>
        <p:cxnSp>
          <p:nvCxnSpPr>
            <p:cNvPr id="36" name="Straight Connector 35">
              <a:extLst>
                <a:ext uri="{FF2B5EF4-FFF2-40B4-BE49-F238E27FC236}">
                  <a16:creationId xmlns:a16="http://schemas.microsoft.com/office/drawing/2014/main" id="{C7B2DC23-4C98-4AF9-9869-89EAF47B2247}"/>
                </a:ext>
              </a:extLst>
            </p:cNvPr>
            <p:cNvCxnSpPr>
              <a:cxnSpLocks/>
            </p:cNvCxnSpPr>
            <p:nvPr/>
          </p:nvCxnSpPr>
          <p:spPr>
            <a:xfrm flipV="1">
              <a:off x="7095552" y="2663365"/>
              <a:ext cx="0" cy="594002"/>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37" name="Straight Connector 36">
              <a:extLst>
                <a:ext uri="{FF2B5EF4-FFF2-40B4-BE49-F238E27FC236}">
                  <a16:creationId xmlns:a16="http://schemas.microsoft.com/office/drawing/2014/main" id="{FA5F86B2-ECB8-4956-83F9-EE732CE34A6E}"/>
                </a:ext>
              </a:extLst>
            </p:cNvPr>
            <p:cNvCxnSpPr/>
            <p:nvPr/>
          </p:nvCxnSpPr>
          <p:spPr>
            <a:xfrm>
              <a:off x="7090182" y="2649859"/>
              <a:ext cx="1764533" cy="11748"/>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32" name="TextBox 31">
              <a:extLst>
                <a:ext uri="{FF2B5EF4-FFF2-40B4-BE49-F238E27FC236}">
                  <a16:creationId xmlns:a16="http://schemas.microsoft.com/office/drawing/2014/main" id="{3F2E0FE1-A940-42EA-B324-3658C2E4E48A}"/>
                </a:ext>
              </a:extLst>
            </p:cNvPr>
            <p:cNvSpPr txBox="1"/>
            <p:nvPr/>
          </p:nvSpPr>
          <p:spPr>
            <a:xfrm>
              <a:off x="4813248" y="2698757"/>
              <a:ext cx="2204334"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kern="0" dirty="0">
                  <a:solidFill>
                    <a:srgbClr val="000000"/>
                  </a:solidFill>
                  <a:cs typeface="Arial"/>
                  <a:sym typeface="Arial"/>
                </a:rPr>
                <a:t>Identify performing &amp; </a:t>
              </a:r>
              <a:br>
                <a:rPr lang="en-ZA" sz="1400" kern="0" dirty="0">
                  <a:solidFill>
                    <a:srgbClr val="000000"/>
                  </a:solidFill>
                  <a:cs typeface="Arial"/>
                  <a:sym typeface="Arial"/>
                </a:rPr>
              </a:br>
              <a:r>
                <a:rPr lang="en-ZA" sz="1400" kern="0" dirty="0">
                  <a:solidFill>
                    <a:srgbClr val="000000"/>
                  </a:solidFill>
                  <a:cs typeface="Arial"/>
                  <a:sym typeface="Arial"/>
                </a:rPr>
                <a:t>non-performing schemes</a:t>
              </a:r>
            </a:p>
          </p:txBody>
        </p:sp>
        <p:cxnSp>
          <p:nvCxnSpPr>
            <p:cNvPr id="33" name="Straight Connector 32">
              <a:extLst>
                <a:ext uri="{FF2B5EF4-FFF2-40B4-BE49-F238E27FC236}">
                  <a16:creationId xmlns:a16="http://schemas.microsoft.com/office/drawing/2014/main" id="{0F605F08-4D55-4857-89EC-5D1B11AAAEC0}"/>
                </a:ext>
              </a:extLst>
            </p:cNvPr>
            <p:cNvCxnSpPr>
              <a:cxnSpLocks/>
            </p:cNvCxnSpPr>
            <p:nvPr/>
          </p:nvCxnSpPr>
          <p:spPr>
            <a:xfrm flipV="1">
              <a:off x="5341759" y="3260883"/>
              <a:ext cx="0" cy="594002"/>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34" name="Straight Connector 33">
              <a:extLst>
                <a:ext uri="{FF2B5EF4-FFF2-40B4-BE49-F238E27FC236}">
                  <a16:creationId xmlns:a16="http://schemas.microsoft.com/office/drawing/2014/main" id="{0738ADF4-9C23-4D79-BB8C-EDB2B1A24B45}"/>
                </a:ext>
              </a:extLst>
            </p:cNvPr>
            <p:cNvCxnSpPr/>
            <p:nvPr/>
          </p:nvCxnSpPr>
          <p:spPr>
            <a:xfrm>
              <a:off x="5336389" y="3259125"/>
              <a:ext cx="1764533" cy="0"/>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29" name="TextBox 28">
              <a:extLst>
                <a:ext uri="{FF2B5EF4-FFF2-40B4-BE49-F238E27FC236}">
                  <a16:creationId xmlns:a16="http://schemas.microsoft.com/office/drawing/2014/main" id="{D6573FFA-279F-4841-B410-8C991A77E1EC}"/>
                </a:ext>
              </a:extLst>
            </p:cNvPr>
            <p:cNvSpPr txBox="1"/>
            <p:nvPr/>
          </p:nvSpPr>
          <p:spPr>
            <a:xfrm>
              <a:off x="1552000" y="3886854"/>
              <a:ext cx="1979757"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kern="0" dirty="0">
                  <a:solidFill>
                    <a:srgbClr val="000000"/>
                  </a:solidFill>
                  <a:ea typeface="Arial"/>
                  <a:cs typeface="Arial"/>
                  <a:sym typeface="Arial"/>
                </a:rPr>
                <a:t>Define Measurable Outcomes</a:t>
              </a:r>
            </a:p>
          </p:txBody>
        </p:sp>
        <p:cxnSp>
          <p:nvCxnSpPr>
            <p:cNvPr id="30" name="Straight Connector 29">
              <a:extLst>
                <a:ext uri="{FF2B5EF4-FFF2-40B4-BE49-F238E27FC236}">
                  <a16:creationId xmlns:a16="http://schemas.microsoft.com/office/drawing/2014/main" id="{05D37C11-7B66-4B65-954C-8AE8402E5F5F}"/>
                </a:ext>
              </a:extLst>
            </p:cNvPr>
            <p:cNvCxnSpPr>
              <a:cxnSpLocks/>
            </p:cNvCxnSpPr>
            <p:nvPr/>
          </p:nvCxnSpPr>
          <p:spPr>
            <a:xfrm flipV="1">
              <a:off x="1834173" y="4455918"/>
              <a:ext cx="0" cy="458164"/>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31" name="Straight Connector 30">
              <a:extLst>
                <a:ext uri="{FF2B5EF4-FFF2-40B4-BE49-F238E27FC236}">
                  <a16:creationId xmlns:a16="http://schemas.microsoft.com/office/drawing/2014/main" id="{99613AA2-E38A-463C-9E47-C40BC0FB6EC4}"/>
                </a:ext>
              </a:extLst>
            </p:cNvPr>
            <p:cNvCxnSpPr/>
            <p:nvPr/>
          </p:nvCxnSpPr>
          <p:spPr>
            <a:xfrm>
              <a:off x="1828803" y="4454161"/>
              <a:ext cx="1764533" cy="0"/>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27" name="Straight Connector 26">
              <a:extLst>
                <a:ext uri="{FF2B5EF4-FFF2-40B4-BE49-F238E27FC236}">
                  <a16:creationId xmlns:a16="http://schemas.microsoft.com/office/drawing/2014/main" id="{0A193D9B-2454-40AE-9F19-4431D2E59768}"/>
                </a:ext>
              </a:extLst>
            </p:cNvPr>
            <p:cNvCxnSpPr/>
            <p:nvPr/>
          </p:nvCxnSpPr>
          <p:spPr>
            <a:xfrm flipV="1">
              <a:off x="8843978" y="2046163"/>
              <a:ext cx="1764533" cy="6178"/>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28" name="TextBox 27">
              <a:extLst>
                <a:ext uri="{FF2B5EF4-FFF2-40B4-BE49-F238E27FC236}">
                  <a16:creationId xmlns:a16="http://schemas.microsoft.com/office/drawing/2014/main" id="{BB08BEA1-4BE1-42E3-90DB-A60F76A88652}"/>
                </a:ext>
              </a:extLst>
            </p:cNvPr>
            <p:cNvSpPr txBox="1"/>
            <p:nvPr/>
          </p:nvSpPr>
          <p:spPr>
            <a:xfrm>
              <a:off x="8601907" y="1295488"/>
              <a:ext cx="2064807" cy="738662"/>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b="1" kern="0" dirty="0">
                  <a:solidFill>
                    <a:srgbClr val="7030A0"/>
                  </a:solidFill>
                  <a:cs typeface="Arial"/>
                  <a:sym typeface="Arial"/>
                </a:rPr>
                <a:t>Stronger portfolio of schemes creates greater impact</a:t>
              </a:r>
            </a:p>
          </p:txBody>
        </p:sp>
        <p:cxnSp>
          <p:nvCxnSpPr>
            <p:cNvPr id="26" name="Straight Connector 25">
              <a:extLst>
                <a:ext uri="{FF2B5EF4-FFF2-40B4-BE49-F238E27FC236}">
                  <a16:creationId xmlns:a16="http://schemas.microsoft.com/office/drawing/2014/main" id="{C854217F-507E-4E87-8F48-A9206CD969B3}"/>
                </a:ext>
              </a:extLst>
            </p:cNvPr>
            <p:cNvCxnSpPr/>
            <p:nvPr/>
          </p:nvCxnSpPr>
          <p:spPr>
            <a:xfrm flipV="1">
              <a:off x="8849345" y="2054099"/>
              <a:ext cx="0" cy="594002"/>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9" name="Rounded Rectangle 61">
              <a:extLst>
                <a:ext uri="{FF2B5EF4-FFF2-40B4-BE49-F238E27FC236}">
                  <a16:creationId xmlns:a16="http://schemas.microsoft.com/office/drawing/2014/main" id="{E890BD8E-E1BD-48C4-ABEE-5B940F6FF88E}"/>
                </a:ext>
              </a:extLst>
            </p:cNvPr>
            <p:cNvSpPr/>
            <p:nvPr/>
          </p:nvSpPr>
          <p:spPr>
            <a:xfrm>
              <a:off x="2210172" y="5353855"/>
              <a:ext cx="3606036" cy="8046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ZA" sz="1400" kern="0" dirty="0">
                  <a:solidFill>
                    <a:prstClr val="white"/>
                  </a:solidFill>
                  <a:ea typeface="Arial"/>
                  <a:cs typeface="Arial"/>
                  <a:sym typeface="Arial"/>
                </a:rPr>
                <a:t>DMEO, in joint discussions with ministries / depts, defines OUTCOMES using proposed  framework</a:t>
              </a:r>
              <a:endParaRPr lang="en-US" sz="1400" dirty="0">
                <a:solidFill>
                  <a:prstClr val="white"/>
                </a:solidFill>
              </a:endParaRPr>
            </a:p>
          </p:txBody>
        </p:sp>
        <p:sp>
          <p:nvSpPr>
            <p:cNvPr id="17" name="TextBox 16">
              <a:extLst>
                <a:ext uri="{FF2B5EF4-FFF2-40B4-BE49-F238E27FC236}">
                  <a16:creationId xmlns:a16="http://schemas.microsoft.com/office/drawing/2014/main" id="{CD6B1AA3-0852-4791-9056-2032DD89A3CD}"/>
                </a:ext>
              </a:extLst>
            </p:cNvPr>
            <p:cNvSpPr txBox="1"/>
            <p:nvPr/>
          </p:nvSpPr>
          <p:spPr>
            <a:xfrm>
              <a:off x="2805493" y="4714218"/>
              <a:ext cx="1689019" cy="307775"/>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ctr" hangingPunct="0">
                <a:defRPr/>
              </a:pPr>
              <a:r>
                <a:rPr lang="en-ZA" sz="1400" b="1" kern="0" dirty="0">
                  <a:solidFill>
                    <a:srgbClr val="000000"/>
                  </a:solidFill>
                  <a:ea typeface="Arial"/>
                  <a:cs typeface="Arial"/>
                  <a:sym typeface="Arial"/>
                </a:rPr>
                <a:t>Monitoring</a:t>
              </a:r>
            </a:p>
          </p:txBody>
        </p:sp>
        <p:sp>
          <p:nvSpPr>
            <p:cNvPr id="18" name="Left-Right Arrow 46">
              <a:extLst>
                <a:ext uri="{FF2B5EF4-FFF2-40B4-BE49-F238E27FC236}">
                  <a16:creationId xmlns:a16="http://schemas.microsoft.com/office/drawing/2014/main" id="{A01A73F8-2852-4739-B9FE-739AFCE50868}"/>
                </a:ext>
              </a:extLst>
            </p:cNvPr>
            <p:cNvSpPr/>
            <p:nvPr/>
          </p:nvSpPr>
          <p:spPr>
            <a:xfrm>
              <a:off x="1967630" y="5023774"/>
              <a:ext cx="3364746" cy="108000"/>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1600" dirty="0">
                <a:solidFill>
                  <a:prstClr val="white"/>
                </a:solidFill>
              </a:endParaRPr>
            </a:p>
          </p:txBody>
        </p:sp>
        <p:sp>
          <p:nvSpPr>
            <p:cNvPr id="19" name="Left-Right Arrow 56">
              <a:extLst>
                <a:ext uri="{FF2B5EF4-FFF2-40B4-BE49-F238E27FC236}">
                  <a16:creationId xmlns:a16="http://schemas.microsoft.com/office/drawing/2014/main" id="{F0B5BD28-8B28-4E40-9608-FC8C12C2D4C7}"/>
                </a:ext>
              </a:extLst>
            </p:cNvPr>
            <p:cNvSpPr/>
            <p:nvPr/>
          </p:nvSpPr>
          <p:spPr>
            <a:xfrm>
              <a:off x="5401141" y="5023774"/>
              <a:ext cx="1927734" cy="108000"/>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1600" dirty="0">
                <a:solidFill>
                  <a:prstClr val="white"/>
                </a:solidFill>
              </a:endParaRPr>
            </a:p>
          </p:txBody>
        </p:sp>
        <p:sp>
          <p:nvSpPr>
            <p:cNvPr id="20" name="TextBox 19">
              <a:extLst>
                <a:ext uri="{FF2B5EF4-FFF2-40B4-BE49-F238E27FC236}">
                  <a16:creationId xmlns:a16="http://schemas.microsoft.com/office/drawing/2014/main" id="{8CCF59FD-2E44-4C1C-8445-DF14DDE05DCF}"/>
                </a:ext>
              </a:extLst>
            </p:cNvPr>
            <p:cNvSpPr txBox="1"/>
            <p:nvPr/>
          </p:nvSpPr>
          <p:spPr>
            <a:xfrm>
              <a:off x="5282257" y="4534988"/>
              <a:ext cx="2020317"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ctr" hangingPunct="0">
                <a:defRPr/>
              </a:pPr>
              <a:r>
                <a:rPr lang="en-ZA" sz="1400" b="1" kern="0" dirty="0">
                  <a:solidFill>
                    <a:srgbClr val="000000"/>
                  </a:solidFill>
                  <a:ea typeface="Arial"/>
                  <a:cs typeface="Arial"/>
                  <a:sym typeface="Arial"/>
                </a:rPr>
                <a:t>Evaluation &amp; Appraisal</a:t>
              </a:r>
            </a:p>
          </p:txBody>
        </p:sp>
        <p:sp>
          <p:nvSpPr>
            <p:cNvPr id="21" name="Left-Right Arrow 58">
              <a:extLst>
                <a:ext uri="{FF2B5EF4-FFF2-40B4-BE49-F238E27FC236}">
                  <a16:creationId xmlns:a16="http://schemas.microsoft.com/office/drawing/2014/main" id="{B958EA35-4A6F-4AE4-8CEC-389BB29481D1}"/>
                </a:ext>
              </a:extLst>
            </p:cNvPr>
            <p:cNvSpPr/>
            <p:nvPr/>
          </p:nvSpPr>
          <p:spPr>
            <a:xfrm>
              <a:off x="7395952" y="5023774"/>
              <a:ext cx="3536008" cy="108000"/>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1600" dirty="0">
                <a:solidFill>
                  <a:prstClr val="white"/>
                </a:solidFill>
              </a:endParaRPr>
            </a:p>
          </p:txBody>
        </p:sp>
        <p:sp>
          <p:nvSpPr>
            <p:cNvPr id="22" name="TextBox 21">
              <a:extLst>
                <a:ext uri="{FF2B5EF4-FFF2-40B4-BE49-F238E27FC236}">
                  <a16:creationId xmlns:a16="http://schemas.microsoft.com/office/drawing/2014/main" id="{F21AD0F4-C283-4A38-A451-DF37FCAF0660}"/>
                </a:ext>
              </a:extLst>
            </p:cNvPr>
            <p:cNvSpPr txBox="1"/>
            <p:nvPr/>
          </p:nvSpPr>
          <p:spPr>
            <a:xfrm>
              <a:off x="8141354" y="4534988"/>
              <a:ext cx="2045205"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ctr" hangingPunct="0">
                <a:defRPr/>
              </a:pPr>
              <a:r>
                <a:rPr lang="en-ZA" sz="1400" b="1" kern="0" dirty="0">
                  <a:solidFill>
                    <a:prstClr val="black"/>
                  </a:solidFill>
                  <a:ea typeface="Arial"/>
                  <a:cs typeface="Arial"/>
                  <a:sym typeface="Arial"/>
                </a:rPr>
                <a:t>Review &amp; </a:t>
              </a:r>
              <a:br>
                <a:rPr lang="en-ZA" sz="1400" b="1" kern="0" dirty="0">
                  <a:solidFill>
                    <a:prstClr val="black"/>
                  </a:solidFill>
                  <a:ea typeface="Arial"/>
                  <a:cs typeface="Arial"/>
                  <a:sym typeface="Arial"/>
                </a:rPr>
              </a:br>
              <a:r>
                <a:rPr lang="en-ZA" sz="1400" b="1" kern="0" dirty="0">
                  <a:solidFill>
                    <a:prstClr val="black"/>
                  </a:solidFill>
                  <a:ea typeface="Arial"/>
                  <a:cs typeface="Arial"/>
                  <a:sym typeface="Arial"/>
                </a:rPr>
                <a:t>Redesign</a:t>
              </a:r>
            </a:p>
          </p:txBody>
        </p:sp>
        <p:sp>
          <p:nvSpPr>
            <p:cNvPr id="43" name="Rectangle: Rounded Corners 42">
              <a:extLst>
                <a:ext uri="{FF2B5EF4-FFF2-40B4-BE49-F238E27FC236}">
                  <a16:creationId xmlns:a16="http://schemas.microsoft.com/office/drawing/2014/main" id="{845C8868-634B-47C8-93DB-C95DAC2ADEB9}"/>
                </a:ext>
              </a:extLst>
            </p:cNvPr>
            <p:cNvSpPr/>
            <p:nvPr/>
          </p:nvSpPr>
          <p:spPr>
            <a:xfrm>
              <a:off x="6048684" y="5355181"/>
              <a:ext cx="4963002" cy="836635"/>
            </a:xfrm>
            <a:prstGeom prst="roundRect">
              <a:avLst/>
            </a:prstGeom>
            <a:solidFill>
              <a:srgbClr val="FF0000"/>
            </a:solidFill>
            <a:ln w="12700" cap="flat" cmpd="sng" algn="ctr">
              <a:noFill/>
              <a:prstDash val="solid"/>
              <a:miter lim="800000"/>
            </a:ln>
            <a:effectLst/>
          </p:spPr>
          <p:txBody>
            <a:bodyPr rtlCol="0" anchor="ctr"/>
            <a:lstStyle/>
            <a:p>
              <a:pPr algn="ctr">
                <a:defRPr/>
              </a:pPr>
              <a:r>
                <a:rPr lang="en-US" sz="1400" kern="0" dirty="0">
                  <a:solidFill>
                    <a:prstClr val="white"/>
                  </a:solidFill>
                  <a:cs typeface="Arial"/>
                </a:rPr>
                <a:t>Department of Expenditure with support </a:t>
              </a:r>
              <a:br>
                <a:rPr lang="en-US" sz="1400" kern="0" dirty="0">
                  <a:solidFill>
                    <a:prstClr val="white"/>
                  </a:solidFill>
                  <a:cs typeface="Arial"/>
                </a:rPr>
              </a:br>
              <a:r>
                <a:rPr lang="en-US" sz="1400" kern="0" dirty="0">
                  <a:solidFill>
                    <a:prstClr val="white"/>
                  </a:solidFill>
                  <a:cs typeface="Arial"/>
                </a:rPr>
                <a:t>from NITI, Ministries/Departments, and others</a:t>
              </a:r>
              <a:endParaRPr lang="en-PH" sz="1400" kern="0" dirty="0">
                <a:solidFill>
                  <a:prstClr val="white"/>
                </a:solidFill>
                <a:cs typeface="Arial"/>
              </a:endParaRPr>
            </a:p>
          </p:txBody>
        </p:sp>
      </p:grpSp>
    </p:spTree>
    <p:extLst>
      <p:ext uri="{BB962C8B-B14F-4D97-AF65-F5344CB8AC3E}">
        <p14:creationId xmlns:p14="http://schemas.microsoft.com/office/powerpoint/2010/main" val="161279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1EAF-8A56-4322-896E-1E3478614DBB}"/>
              </a:ext>
            </a:extLst>
          </p:cNvPr>
          <p:cNvSpPr>
            <a:spLocks noGrp="1"/>
          </p:cNvSpPr>
          <p:nvPr>
            <p:ph type="title"/>
          </p:nvPr>
        </p:nvSpPr>
        <p:spPr/>
        <p:txBody>
          <a:bodyPr/>
          <a:lstStyle/>
          <a:p>
            <a:r>
              <a:rPr lang="en-GB" sz="2400" dirty="0"/>
              <a:t>Output Outcome Monitoring Framework (OOMF)</a:t>
            </a:r>
            <a:br>
              <a:rPr lang="en-GB" sz="2400" dirty="0"/>
            </a:br>
            <a:r>
              <a:rPr lang="en-GB" sz="2400" b="0" dirty="0"/>
              <a:t>Framework</a:t>
            </a:r>
            <a:endParaRPr lang="en-IN" sz="2400" b="0" dirty="0"/>
          </a:p>
        </p:txBody>
      </p:sp>
      <p:sp>
        <p:nvSpPr>
          <p:cNvPr id="30" name="Text Placeholder 29">
            <a:extLst>
              <a:ext uri="{FF2B5EF4-FFF2-40B4-BE49-F238E27FC236}">
                <a16:creationId xmlns:a16="http://schemas.microsoft.com/office/drawing/2014/main" id="{1092282F-6CDB-4997-85B9-7063A17DFD5F}"/>
              </a:ext>
            </a:extLst>
          </p:cNvPr>
          <p:cNvSpPr>
            <a:spLocks noGrp="1"/>
          </p:cNvSpPr>
          <p:nvPr>
            <p:ph type="body" idx="12"/>
          </p:nvPr>
        </p:nvSpPr>
        <p:spPr/>
        <p:txBody>
          <a:bodyPr vert="horz" lIns="0" tIns="0" rIns="0" bIns="0" rtlCol="0" anchor="t">
            <a:noAutofit/>
          </a:bodyPr>
          <a:lstStyle/>
          <a:p>
            <a:r>
              <a:rPr lang="en-GB" b="1" dirty="0">
                <a:latin typeface="Arial"/>
                <a:cs typeface="Arial"/>
              </a:rPr>
              <a:t>Relevant</a:t>
            </a:r>
            <a:r>
              <a:rPr lang="en-GB" dirty="0">
                <a:latin typeface="Arial"/>
                <a:cs typeface="Arial"/>
              </a:rPr>
              <a:t> and </a:t>
            </a:r>
            <a:r>
              <a:rPr lang="en-GB" b="1" dirty="0">
                <a:latin typeface="Arial"/>
                <a:cs typeface="Arial"/>
              </a:rPr>
              <a:t>measurable</a:t>
            </a:r>
            <a:r>
              <a:rPr lang="en-GB" dirty="0">
                <a:latin typeface="Arial"/>
                <a:cs typeface="Arial"/>
              </a:rPr>
              <a:t> outputs, outcomes, and indicators </a:t>
            </a:r>
          </a:p>
          <a:p>
            <a:r>
              <a:rPr lang="en-GB" dirty="0">
                <a:latin typeface="Arial"/>
                <a:cs typeface="Arial"/>
              </a:rPr>
              <a:t>Indicators and Targets are </a:t>
            </a:r>
            <a:r>
              <a:rPr lang="en-GB" b="1" dirty="0">
                <a:latin typeface="Arial"/>
                <a:cs typeface="Arial"/>
              </a:rPr>
              <a:t>approved from respective secretaries </a:t>
            </a:r>
            <a:r>
              <a:rPr lang="en-GB" dirty="0">
                <a:latin typeface="Arial"/>
                <a:cs typeface="Arial"/>
              </a:rPr>
              <a:t>of Ministries / Departments</a:t>
            </a:r>
          </a:p>
          <a:p>
            <a:r>
              <a:rPr lang="en-GB" dirty="0">
                <a:latin typeface="Arial"/>
                <a:cs typeface="Arial"/>
              </a:rPr>
              <a:t>Monitored through a </a:t>
            </a:r>
            <a:r>
              <a:rPr lang="en-GB" b="1" dirty="0">
                <a:latin typeface="Arial"/>
                <a:cs typeface="Arial"/>
              </a:rPr>
              <a:t>dashboard</a:t>
            </a:r>
            <a:r>
              <a:rPr lang="en-GB" dirty="0">
                <a:latin typeface="Arial"/>
                <a:cs typeface="Arial"/>
              </a:rPr>
              <a:t> shared across 67 Ministries/Departments </a:t>
            </a:r>
            <a:endParaRPr lang="en-GB" dirty="0"/>
          </a:p>
          <a:p>
            <a:endParaRPr lang="en-IN" dirty="0"/>
          </a:p>
        </p:txBody>
      </p:sp>
      <p:sp>
        <p:nvSpPr>
          <p:cNvPr id="4" name="Text Placeholder 3">
            <a:extLst>
              <a:ext uri="{FF2B5EF4-FFF2-40B4-BE49-F238E27FC236}">
                <a16:creationId xmlns:a16="http://schemas.microsoft.com/office/drawing/2014/main" id="{8FCF55FC-8BC6-4F8C-8A99-79332028CEDF}"/>
              </a:ext>
            </a:extLst>
          </p:cNvPr>
          <p:cNvSpPr>
            <a:spLocks noGrp="1"/>
          </p:cNvSpPr>
          <p:nvPr>
            <p:ph type="body" sz="quarter" idx="13"/>
          </p:nvPr>
        </p:nvSpPr>
        <p:spPr/>
        <p:txBody>
          <a:bodyPr/>
          <a:lstStyle/>
          <a:p>
            <a:pPr marL="0" indent="0">
              <a:buNone/>
            </a:pPr>
            <a:r>
              <a:rPr lang="en-GB" dirty="0"/>
              <a:t>OOMF Tool has been built based on international best practices</a:t>
            </a:r>
            <a:endParaRPr lang="en-IN" dirty="0"/>
          </a:p>
        </p:txBody>
      </p:sp>
      <p:grpSp>
        <p:nvGrpSpPr>
          <p:cNvPr id="3" name="Group 28">
            <a:extLst>
              <a:ext uri="{FF2B5EF4-FFF2-40B4-BE49-F238E27FC236}">
                <a16:creationId xmlns:a16="http://schemas.microsoft.com/office/drawing/2014/main" id="{A393F322-5754-4CC3-B3EC-3C80D2A8EA76}"/>
              </a:ext>
            </a:extLst>
          </p:cNvPr>
          <p:cNvGrpSpPr/>
          <p:nvPr/>
        </p:nvGrpSpPr>
        <p:grpSpPr>
          <a:xfrm>
            <a:off x="1032814" y="2476668"/>
            <a:ext cx="9372434" cy="3313812"/>
            <a:chOff x="1295090" y="1557473"/>
            <a:chExt cx="10296159" cy="3640413"/>
          </a:xfrm>
        </p:grpSpPr>
        <p:sp>
          <p:nvSpPr>
            <p:cNvPr id="28" name="Rectangle 27">
              <a:extLst>
                <a:ext uri="{FF2B5EF4-FFF2-40B4-BE49-F238E27FC236}">
                  <a16:creationId xmlns:a16="http://schemas.microsoft.com/office/drawing/2014/main" id="{4307B2B9-4BB0-467D-92C4-A80FDB0D1893}"/>
                </a:ext>
              </a:extLst>
            </p:cNvPr>
            <p:cNvSpPr/>
            <p:nvPr/>
          </p:nvSpPr>
          <p:spPr>
            <a:xfrm>
              <a:off x="1295090" y="1557473"/>
              <a:ext cx="10296159" cy="3640413"/>
            </a:xfrm>
            <a:prstGeom prst="rect">
              <a:avLst/>
            </a:prstGeom>
            <a:solidFill>
              <a:schemeClr val="bg1"/>
            </a:solidFill>
            <a:ln w="31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endParaRPr>
            </a:p>
          </p:txBody>
        </p:sp>
        <p:sp>
          <p:nvSpPr>
            <p:cNvPr id="6" name="Rectangle 5">
              <a:extLst>
                <a:ext uri="{FF2B5EF4-FFF2-40B4-BE49-F238E27FC236}">
                  <a16:creationId xmlns:a16="http://schemas.microsoft.com/office/drawing/2014/main" id="{1C052D35-16CE-4DD5-B8AE-15AF8DA97CF7}"/>
                </a:ext>
              </a:extLst>
            </p:cNvPr>
            <p:cNvSpPr/>
            <p:nvPr/>
          </p:nvSpPr>
          <p:spPr>
            <a:xfrm>
              <a:off x="6818331" y="2948473"/>
              <a:ext cx="1782147" cy="849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Outputs</a:t>
              </a:r>
              <a:endParaRPr lang="en-IN" sz="1400" b="1" dirty="0">
                <a:solidFill>
                  <a:prstClr val="white"/>
                </a:solidFill>
              </a:endParaRPr>
            </a:p>
          </p:txBody>
        </p:sp>
        <p:sp>
          <p:nvSpPr>
            <p:cNvPr id="7" name="Rectangle 6">
              <a:extLst>
                <a:ext uri="{FF2B5EF4-FFF2-40B4-BE49-F238E27FC236}">
                  <a16:creationId xmlns:a16="http://schemas.microsoft.com/office/drawing/2014/main" id="{82F798D5-DDBC-4942-A55B-9C3927AA4501}"/>
                </a:ext>
              </a:extLst>
            </p:cNvPr>
            <p:cNvSpPr/>
            <p:nvPr/>
          </p:nvSpPr>
          <p:spPr>
            <a:xfrm>
              <a:off x="9270755" y="2948473"/>
              <a:ext cx="1782147" cy="849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Outcomes</a:t>
              </a:r>
              <a:endParaRPr lang="en-IN" sz="1400" b="1" dirty="0">
                <a:solidFill>
                  <a:prstClr val="white"/>
                </a:solidFill>
              </a:endParaRPr>
            </a:p>
          </p:txBody>
        </p:sp>
        <p:sp>
          <p:nvSpPr>
            <p:cNvPr id="8" name="Arrow: Pentagon 7">
              <a:extLst>
                <a:ext uri="{FF2B5EF4-FFF2-40B4-BE49-F238E27FC236}">
                  <a16:creationId xmlns:a16="http://schemas.microsoft.com/office/drawing/2014/main" id="{092DA848-1DB7-4B3F-A148-542055062313}"/>
                </a:ext>
              </a:extLst>
            </p:cNvPr>
            <p:cNvSpPr/>
            <p:nvPr/>
          </p:nvSpPr>
          <p:spPr>
            <a:xfrm>
              <a:off x="1549651" y="2948473"/>
              <a:ext cx="1782147" cy="8490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Outlay</a:t>
              </a:r>
              <a:endParaRPr lang="en-IN" sz="1400" b="1" dirty="0">
                <a:solidFill>
                  <a:prstClr val="white"/>
                </a:solidFill>
              </a:endParaRPr>
            </a:p>
          </p:txBody>
        </p:sp>
        <p:sp>
          <p:nvSpPr>
            <p:cNvPr id="9" name="Oval 8">
              <a:extLst>
                <a:ext uri="{FF2B5EF4-FFF2-40B4-BE49-F238E27FC236}">
                  <a16:creationId xmlns:a16="http://schemas.microsoft.com/office/drawing/2014/main" id="{4C7D445C-E74B-4910-B01E-3A2660C42D05}"/>
                </a:ext>
              </a:extLst>
            </p:cNvPr>
            <p:cNvSpPr/>
            <p:nvPr/>
          </p:nvSpPr>
          <p:spPr>
            <a:xfrm>
              <a:off x="4081993" y="2327022"/>
              <a:ext cx="2052476" cy="205247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Scheme</a:t>
              </a:r>
            </a:p>
            <a:p>
              <a:pPr algn="ctr"/>
              <a:r>
                <a:rPr lang="en-GB" sz="1400" b="1" dirty="0">
                  <a:solidFill>
                    <a:prstClr val="white"/>
                  </a:solidFill>
                </a:rPr>
                <a:t>( CS / CSS )</a:t>
              </a:r>
              <a:endParaRPr lang="en-IN" sz="1400" b="1" dirty="0">
                <a:solidFill>
                  <a:prstClr val="white"/>
                </a:solidFill>
              </a:endParaRPr>
            </a:p>
          </p:txBody>
        </p:sp>
        <p:cxnSp>
          <p:nvCxnSpPr>
            <p:cNvPr id="11" name="Straight Arrow Connector 10">
              <a:extLst>
                <a:ext uri="{FF2B5EF4-FFF2-40B4-BE49-F238E27FC236}">
                  <a16:creationId xmlns:a16="http://schemas.microsoft.com/office/drawing/2014/main" id="{0B8BAE5F-2274-40F5-8432-45D85281AD66}"/>
                </a:ext>
              </a:extLst>
            </p:cNvPr>
            <p:cNvCxnSpPr/>
            <p:nvPr/>
          </p:nvCxnSpPr>
          <p:spPr>
            <a:xfrm>
              <a:off x="3412277" y="3382345"/>
              <a:ext cx="602617"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A3777C-0B85-45A5-A7EF-B2C6DA5B26A9}"/>
                </a:ext>
              </a:extLst>
            </p:cNvPr>
            <p:cNvCxnSpPr/>
            <p:nvPr/>
          </p:nvCxnSpPr>
          <p:spPr>
            <a:xfrm>
              <a:off x="6181885" y="3382345"/>
              <a:ext cx="602617"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B7A31B-F187-4780-A575-A77559123F03}"/>
                </a:ext>
              </a:extLst>
            </p:cNvPr>
            <p:cNvCxnSpPr/>
            <p:nvPr/>
          </p:nvCxnSpPr>
          <p:spPr>
            <a:xfrm>
              <a:off x="8634307" y="3382345"/>
              <a:ext cx="602617"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14" name="Callout: Down Arrow 13">
              <a:extLst>
                <a:ext uri="{FF2B5EF4-FFF2-40B4-BE49-F238E27FC236}">
                  <a16:creationId xmlns:a16="http://schemas.microsoft.com/office/drawing/2014/main" id="{32D9026F-44EF-49D5-9DA2-B51FE34FCEBD}"/>
                </a:ext>
              </a:extLst>
            </p:cNvPr>
            <p:cNvSpPr/>
            <p:nvPr/>
          </p:nvSpPr>
          <p:spPr>
            <a:xfrm>
              <a:off x="6818331" y="1782150"/>
              <a:ext cx="1782147" cy="1052422"/>
            </a:xfrm>
            <a:prstGeom prst="downArrowCallout">
              <a:avLst>
                <a:gd name="adj1" fmla="val 21454"/>
                <a:gd name="adj2" fmla="val 25000"/>
                <a:gd name="adj3" fmla="val 19680"/>
                <a:gd name="adj4" fmla="val 649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Results of Activities</a:t>
              </a:r>
              <a:endParaRPr lang="en-IN" sz="1400" b="1" dirty="0">
                <a:solidFill>
                  <a:prstClr val="white"/>
                </a:solidFill>
              </a:endParaRPr>
            </a:p>
          </p:txBody>
        </p:sp>
        <p:sp>
          <p:nvSpPr>
            <p:cNvPr id="16" name="Callout: Down Arrow 15">
              <a:extLst>
                <a:ext uri="{FF2B5EF4-FFF2-40B4-BE49-F238E27FC236}">
                  <a16:creationId xmlns:a16="http://schemas.microsoft.com/office/drawing/2014/main" id="{712E5D85-4C7A-4810-A7B5-FF01CF6FFF72}"/>
                </a:ext>
              </a:extLst>
            </p:cNvPr>
            <p:cNvSpPr/>
            <p:nvPr/>
          </p:nvSpPr>
          <p:spPr>
            <a:xfrm>
              <a:off x="9270755" y="1782150"/>
              <a:ext cx="1782147" cy="1052422"/>
            </a:xfrm>
            <a:prstGeom prst="downArrowCallout">
              <a:avLst>
                <a:gd name="adj1" fmla="val 21454"/>
                <a:gd name="adj2" fmla="val 25000"/>
                <a:gd name="adj3" fmla="val 19680"/>
                <a:gd name="adj4" fmla="val 649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Objectives of Schemes</a:t>
              </a:r>
              <a:endParaRPr lang="en-IN" sz="1400" b="1" dirty="0">
                <a:solidFill>
                  <a:prstClr val="white"/>
                </a:solidFill>
              </a:endParaRPr>
            </a:p>
          </p:txBody>
        </p:sp>
        <p:sp>
          <p:nvSpPr>
            <p:cNvPr id="17" name="Arrow: Left-Right 16">
              <a:extLst>
                <a:ext uri="{FF2B5EF4-FFF2-40B4-BE49-F238E27FC236}">
                  <a16:creationId xmlns:a16="http://schemas.microsoft.com/office/drawing/2014/main" id="{4834D83A-49D3-42BF-87B8-0D27BE3887C9}"/>
                </a:ext>
              </a:extLst>
            </p:cNvPr>
            <p:cNvSpPr/>
            <p:nvPr/>
          </p:nvSpPr>
          <p:spPr>
            <a:xfrm>
              <a:off x="6818331" y="3886416"/>
              <a:ext cx="4234571" cy="652699"/>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Measurable Targets</a:t>
              </a:r>
              <a:endParaRPr lang="en-IN" sz="1400" b="1" dirty="0">
                <a:solidFill>
                  <a:prstClr val="white"/>
                </a:solidFill>
              </a:endParaRPr>
            </a:p>
          </p:txBody>
        </p:sp>
        <p:cxnSp>
          <p:nvCxnSpPr>
            <p:cNvPr id="19" name="Connector: Elbow 18">
              <a:extLst>
                <a:ext uri="{FF2B5EF4-FFF2-40B4-BE49-F238E27FC236}">
                  <a16:creationId xmlns:a16="http://schemas.microsoft.com/office/drawing/2014/main" id="{89CD5B8C-C0D6-47F7-BD18-82E76D27B5EE}"/>
                </a:ext>
              </a:extLst>
            </p:cNvPr>
            <p:cNvCxnSpPr>
              <a:cxnSpLocks/>
              <a:stCxn id="7" idx="3"/>
              <a:endCxn id="8" idx="2"/>
            </p:cNvCxnSpPr>
            <p:nvPr/>
          </p:nvCxnSpPr>
          <p:spPr>
            <a:xfrm flipH="1">
              <a:off x="2228453" y="3373016"/>
              <a:ext cx="8824449" cy="424543"/>
            </a:xfrm>
            <a:prstGeom prst="bentConnector4">
              <a:avLst>
                <a:gd name="adj1" fmla="val -3331"/>
                <a:gd name="adj2" fmla="val 369230"/>
              </a:avLst>
            </a:prstGeom>
            <a:ln w="19050">
              <a:prstDash val="dash"/>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713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1EAF-8A56-4322-896E-1E3478614DBB}"/>
              </a:ext>
            </a:extLst>
          </p:cNvPr>
          <p:cNvSpPr>
            <a:spLocks noGrp="1"/>
          </p:cNvSpPr>
          <p:nvPr>
            <p:ph type="title"/>
          </p:nvPr>
        </p:nvSpPr>
        <p:spPr/>
        <p:txBody>
          <a:bodyPr/>
          <a:lstStyle/>
          <a:p>
            <a:r>
              <a:rPr lang="en-GB" sz="2400" dirty="0"/>
              <a:t>Output Outcome Monitoring Framework (OOMF)</a:t>
            </a:r>
            <a:br>
              <a:rPr lang="en-GB" sz="2400" dirty="0"/>
            </a:br>
            <a:r>
              <a:rPr lang="en-GB" sz="2400" b="0" dirty="0"/>
              <a:t>Sample</a:t>
            </a:r>
            <a:endParaRPr lang="en-IN" sz="2400" b="0" dirty="0"/>
          </a:p>
        </p:txBody>
      </p:sp>
      <p:sp>
        <p:nvSpPr>
          <p:cNvPr id="23" name="Text Placeholder 22">
            <a:extLst>
              <a:ext uri="{FF2B5EF4-FFF2-40B4-BE49-F238E27FC236}">
                <a16:creationId xmlns:a16="http://schemas.microsoft.com/office/drawing/2014/main" id="{D810D365-DE51-488A-8737-575B0D5A5A2A}"/>
              </a:ext>
            </a:extLst>
          </p:cNvPr>
          <p:cNvSpPr>
            <a:spLocks noGrp="1"/>
          </p:cNvSpPr>
          <p:nvPr>
            <p:ph type="body" sz="quarter" idx="13"/>
          </p:nvPr>
        </p:nvSpPr>
        <p:spPr/>
        <p:txBody>
          <a:bodyPr/>
          <a:lstStyle/>
          <a:p>
            <a:pPr marL="0" indent="0">
              <a:buNone/>
            </a:pPr>
            <a:r>
              <a:rPr lang="en-GB" dirty="0"/>
              <a:t>Snapshot of a Sample Scheme for DST</a:t>
            </a:r>
            <a:r>
              <a:rPr lang="en-GB" dirty="0">
                <a:latin typeface="Arial"/>
                <a:cs typeface="Arial"/>
              </a:rPr>
              <a:t> </a:t>
            </a:r>
            <a:endParaRPr lang="en-IN" dirty="0"/>
          </a:p>
        </p:txBody>
      </p:sp>
      <p:cxnSp>
        <p:nvCxnSpPr>
          <p:cNvPr id="22" name="Straight Arrow Connector 21">
            <a:extLst>
              <a:ext uri="{FF2B5EF4-FFF2-40B4-BE49-F238E27FC236}">
                <a16:creationId xmlns:a16="http://schemas.microsoft.com/office/drawing/2014/main" id="{E8E26D9D-42B4-4BA5-8772-C0828032D4F8}"/>
              </a:ext>
            </a:extLst>
          </p:cNvPr>
          <p:cNvCxnSpPr>
            <a:cxnSpLocks/>
          </p:cNvCxnSpPr>
          <p:nvPr/>
        </p:nvCxnSpPr>
        <p:spPr>
          <a:xfrm flipH="1">
            <a:off x="1602245" y="1480312"/>
            <a:ext cx="341823" cy="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D7020B9-FADA-4049-AC8F-36322213ADDE}"/>
              </a:ext>
            </a:extLst>
          </p:cNvPr>
          <p:cNvSpPr/>
          <p:nvPr/>
        </p:nvSpPr>
        <p:spPr>
          <a:xfrm>
            <a:off x="307984" y="1225626"/>
            <a:ext cx="1252227" cy="451797"/>
          </a:xfrm>
          <a:prstGeom prst="rect">
            <a:avLst/>
          </a:prstGeom>
        </p:spPr>
        <p:txBody>
          <a:bodyPr wrap="square" anchor="ctr">
            <a:spAutoFit/>
          </a:bodyPr>
          <a:lstStyle/>
          <a:p>
            <a:pPr algn="r"/>
            <a:r>
              <a:rPr lang="en-IN" sz="1200" b="1" dirty="0">
                <a:solidFill>
                  <a:prstClr val="black"/>
                </a:solidFill>
              </a:rPr>
              <a:t>Ministry / Department</a:t>
            </a:r>
          </a:p>
        </p:txBody>
      </p:sp>
      <p:sp>
        <p:nvSpPr>
          <p:cNvPr id="49" name="Rectangle 48">
            <a:extLst>
              <a:ext uri="{FF2B5EF4-FFF2-40B4-BE49-F238E27FC236}">
                <a16:creationId xmlns:a16="http://schemas.microsoft.com/office/drawing/2014/main" id="{1897DF2A-988C-4BE9-903E-E62E62E56044}"/>
              </a:ext>
            </a:extLst>
          </p:cNvPr>
          <p:cNvSpPr/>
          <p:nvPr/>
        </p:nvSpPr>
        <p:spPr>
          <a:xfrm>
            <a:off x="186480" y="1727681"/>
            <a:ext cx="1252227" cy="632516"/>
          </a:xfrm>
          <a:prstGeom prst="rect">
            <a:avLst/>
          </a:prstGeom>
        </p:spPr>
        <p:txBody>
          <a:bodyPr wrap="square" anchor="ctr">
            <a:spAutoFit/>
          </a:bodyPr>
          <a:lstStyle/>
          <a:p>
            <a:pPr algn="r"/>
            <a:r>
              <a:rPr lang="en-IN" sz="1200" b="1" dirty="0">
                <a:solidFill>
                  <a:prstClr val="black"/>
                </a:solidFill>
              </a:rPr>
              <a:t>Scheme-wise OOMF Assessment</a:t>
            </a:r>
          </a:p>
        </p:txBody>
      </p:sp>
      <p:sp>
        <p:nvSpPr>
          <p:cNvPr id="18" name="Rectangle 17">
            <a:extLst>
              <a:ext uri="{FF2B5EF4-FFF2-40B4-BE49-F238E27FC236}">
                <a16:creationId xmlns:a16="http://schemas.microsoft.com/office/drawing/2014/main" id="{2888C7E8-CE24-409B-BF64-8A0E00EC13EA}"/>
              </a:ext>
            </a:extLst>
          </p:cNvPr>
          <p:cNvSpPr/>
          <p:nvPr/>
        </p:nvSpPr>
        <p:spPr>
          <a:xfrm>
            <a:off x="2941722" y="2800587"/>
            <a:ext cx="6716575" cy="351514"/>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4" name="Rectangle 33">
            <a:extLst>
              <a:ext uri="{FF2B5EF4-FFF2-40B4-BE49-F238E27FC236}">
                <a16:creationId xmlns:a16="http://schemas.microsoft.com/office/drawing/2014/main" id="{AF095ACE-F7D3-44A1-B914-0B0021FA8E2C}"/>
              </a:ext>
            </a:extLst>
          </p:cNvPr>
          <p:cNvSpPr/>
          <p:nvPr/>
        </p:nvSpPr>
        <p:spPr>
          <a:xfrm>
            <a:off x="10893888" y="1291801"/>
            <a:ext cx="982840" cy="451797"/>
          </a:xfrm>
          <a:prstGeom prst="rect">
            <a:avLst/>
          </a:prstGeom>
        </p:spPr>
        <p:txBody>
          <a:bodyPr wrap="square">
            <a:spAutoFit/>
          </a:bodyPr>
          <a:lstStyle/>
          <a:p>
            <a:r>
              <a:rPr lang="en-IN" sz="1200" b="1" dirty="0">
                <a:solidFill>
                  <a:prstClr val="black"/>
                </a:solidFill>
              </a:rPr>
              <a:t>Demand </a:t>
            </a:r>
          </a:p>
          <a:p>
            <a:r>
              <a:rPr lang="en-IN" sz="1200" b="1" dirty="0">
                <a:solidFill>
                  <a:prstClr val="black"/>
                </a:solidFill>
              </a:rPr>
              <a:t>Number</a:t>
            </a:r>
          </a:p>
        </p:txBody>
      </p:sp>
      <p:grpSp>
        <p:nvGrpSpPr>
          <p:cNvPr id="5" name="Group 15">
            <a:extLst>
              <a:ext uri="{FF2B5EF4-FFF2-40B4-BE49-F238E27FC236}">
                <a16:creationId xmlns:a16="http://schemas.microsoft.com/office/drawing/2014/main" id="{1DF80FC4-D160-4D5B-9BAE-676E0F3A2988}"/>
              </a:ext>
            </a:extLst>
          </p:cNvPr>
          <p:cNvGrpSpPr/>
          <p:nvPr/>
        </p:nvGrpSpPr>
        <p:grpSpPr>
          <a:xfrm>
            <a:off x="235398" y="1252908"/>
            <a:ext cx="12115873" cy="5282586"/>
            <a:chOff x="77279" y="2480504"/>
            <a:chExt cx="12115873" cy="3677914"/>
          </a:xfrm>
        </p:grpSpPr>
        <p:pic>
          <p:nvPicPr>
            <p:cNvPr id="6" name="Picture 5">
              <a:extLst>
                <a:ext uri="{FF2B5EF4-FFF2-40B4-BE49-F238E27FC236}">
                  <a16:creationId xmlns:a16="http://schemas.microsoft.com/office/drawing/2014/main" id="{FFE34667-9BB4-4D5E-B082-62DDBDADCA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3285" y="2480504"/>
              <a:ext cx="9089707" cy="2887186"/>
            </a:xfrm>
            <a:prstGeom prst="rect">
              <a:avLst/>
            </a:prstGeom>
          </p:spPr>
        </p:pic>
        <p:grpSp>
          <p:nvGrpSpPr>
            <p:cNvPr id="7" name="Group 6">
              <a:extLst>
                <a:ext uri="{FF2B5EF4-FFF2-40B4-BE49-F238E27FC236}">
                  <a16:creationId xmlns:a16="http://schemas.microsoft.com/office/drawing/2014/main" id="{57F131AB-2FA9-4D15-A031-3EB104B748DD}"/>
                </a:ext>
              </a:extLst>
            </p:cNvPr>
            <p:cNvGrpSpPr/>
            <p:nvPr/>
          </p:nvGrpSpPr>
          <p:grpSpPr>
            <a:xfrm>
              <a:off x="77279" y="4077039"/>
              <a:ext cx="2600987" cy="632516"/>
              <a:chOff x="305881" y="4077039"/>
              <a:chExt cx="2600987" cy="632516"/>
            </a:xfrm>
          </p:grpSpPr>
          <p:sp>
            <p:nvSpPr>
              <p:cNvPr id="37" name="Rectangle 36">
                <a:extLst>
                  <a:ext uri="{FF2B5EF4-FFF2-40B4-BE49-F238E27FC236}">
                    <a16:creationId xmlns:a16="http://schemas.microsoft.com/office/drawing/2014/main" id="{A318AF1D-BE0D-486E-AB5C-3C09C1A52AF1}"/>
                  </a:ext>
                </a:extLst>
              </p:cNvPr>
              <p:cNvSpPr/>
              <p:nvPr/>
            </p:nvSpPr>
            <p:spPr>
              <a:xfrm>
                <a:off x="305881" y="4077039"/>
                <a:ext cx="1252227" cy="632516"/>
              </a:xfrm>
              <a:prstGeom prst="rect">
                <a:avLst/>
              </a:prstGeom>
            </p:spPr>
            <p:txBody>
              <a:bodyPr wrap="square" anchor="ctr">
                <a:spAutoFit/>
              </a:bodyPr>
              <a:lstStyle/>
              <a:p>
                <a:pPr algn="r"/>
                <a:r>
                  <a:rPr lang="en-IN" sz="1200" b="1" dirty="0">
                    <a:solidFill>
                      <a:prstClr val="black"/>
                    </a:solidFill>
                  </a:rPr>
                  <a:t>Allocated Financial Outlay</a:t>
                </a:r>
              </a:p>
            </p:txBody>
          </p:sp>
          <p:cxnSp>
            <p:nvCxnSpPr>
              <p:cNvPr id="36" name="Straight Arrow Connector 35">
                <a:extLst>
                  <a:ext uri="{FF2B5EF4-FFF2-40B4-BE49-F238E27FC236}">
                    <a16:creationId xmlns:a16="http://schemas.microsoft.com/office/drawing/2014/main" id="{60620C95-ACD2-40B7-8EDE-5E4A4C54651B}"/>
                  </a:ext>
                </a:extLst>
              </p:cNvPr>
              <p:cNvCxnSpPr>
                <a:cxnSpLocks/>
              </p:cNvCxnSpPr>
              <p:nvPr/>
            </p:nvCxnSpPr>
            <p:spPr>
              <a:xfrm flipH="1">
                <a:off x="1709588" y="4340562"/>
                <a:ext cx="338439" cy="0"/>
              </a:xfrm>
              <a:prstGeom prst="straightConnector1">
                <a:avLst/>
              </a:prstGeom>
              <a:solidFill>
                <a:srgbClr val="F2F2F2">
                  <a:alpha val="50196"/>
                </a:srgbClr>
              </a:solidFill>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17CB2BF-872B-438C-B100-511575370421}"/>
                  </a:ext>
                </a:extLst>
              </p:cNvPr>
              <p:cNvSpPr/>
              <p:nvPr/>
            </p:nvSpPr>
            <p:spPr>
              <a:xfrm>
                <a:off x="2095269" y="4147640"/>
                <a:ext cx="811599" cy="450106"/>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grpSp>
        <p:sp>
          <p:nvSpPr>
            <p:cNvPr id="44" name="Rectangle 43">
              <a:extLst>
                <a:ext uri="{FF2B5EF4-FFF2-40B4-BE49-F238E27FC236}">
                  <a16:creationId xmlns:a16="http://schemas.microsoft.com/office/drawing/2014/main" id="{D6D8827F-E69D-4A3F-9134-24D371EEB9CE}"/>
                </a:ext>
              </a:extLst>
            </p:cNvPr>
            <p:cNvSpPr/>
            <p:nvPr/>
          </p:nvSpPr>
          <p:spPr>
            <a:xfrm>
              <a:off x="11076105" y="3977099"/>
              <a:ext cx="1117047" cy="451797"/>
            </a:xfrm>
            <a:prstGeom prst="rect">
              <a:avLst/>
            </a:prstGeom>
          </p:spPr>
          <p:txBody>
            <a:bodyPr wrap="square">
              <a:spAutoFit/>
            </a:bodyPr>
            <a:lstStyle/>
            <a:p>
              <a:r>
                <a:rPr lang="en-IN" sz="1200" b="1" dirty="0">
                  <a:solidFill>
                    <a:prstClr val="black"/>
                  </a:solidFill>
                </a:rPr>
                <a:t>Measurable Indicators</a:t>
              </a:r>
            </a:p>
          </p:txBody>
        </p:sp>
        <p:cxnSp>
          <p:nvCxnSpPr>
            <p:cNvPr id="45" name="Straight Arrow Connector 44">
              <a:extLst>
                <a:ext uri="{FF2B5EF4-FFF2-40B4-BE49-F238E27FC236}">
                  <a16:creationId xmlns:a16="http://schemas.microsoft.com/office/drawing/2014/main" id="{F3CD8694-C9CF-413D-83E8-3D129BBFEC21}"/>
                </a:ext>
              </a:extLst>
            </p:cNvPr>
            <p:cNvCxnSpPr>
              <a:cxnSpLocks/>
            </p:cNvCxnSpPr>
            <p:nvPr/>
          </p:nvCxnSpPr>
          <p:spPr>
            <a:xfrm flipV="1">
              <a:off x="8966505" y="4202998"/>
              <a:ext cx="2109600" cy="1354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46DB802D-E7B6-424A-81B6-AAC782F8B6C4}"/>
                </a:ext>
              </a:extLst>
            </p:cNvPr>
            <p:cNvSpPr/>
            <p:nvPr/>
          </p:nvSpPr>
          <p:spPr>
            <a:xfrm>
              <a:off x="10988308" y="4277955"/>
              <a:ext cx="982840" cy="451797"/>
            </a:xfrm>
            <a:prstGeom prst="rect">
              <a:avLst/>
            </a:prstGeom>
          </p:spPr>
          <p:txBody>
            <a:bodyPr wrap="square">
              <a:spAutoFit/>
            </a:bodyPr>
            <a:lstStyle/>
            <a:p>
              <a:r>
                <a:rPr lang="en-IN" sz="1200" b="1" dirty="0">
                  <a:solidFill>
                    <a:prstClr val="black"/>
                  </a:solidFill>
                </a:rPr>
                <a:t>Quantified Targets</a:t>
              </a:r>
            </a:p>
          </p:txBody>
        </p:sp>
        <p:cxnSp>
          <p:nvCxnSpPr>
            <p:cNvPr id="59" name="Straight Arrow Connector 58">
              <a:extLst>
                <a:ext uri="{FF2B5EF4-FFF2-40B4-BE49-F238E27FC236}">
                  <a16:creationId xmlns:a16="http://schemas.microsoft.com/office/drawing/2014/main" id="{EE8828CD-7930-4B70-B7E6-197A6D1315B7}"/>
                </a:ext>
              </a:extLst>
            </p:cNvPr>
            <p:cNvCxnSpPr>
              <a:cxnSpLocks/>
            </p:cNvCxnSpPr>
            <p:nvPr/>
          </p:nvCxnSpPr>
          <p:spPr>
            <a:xfrm>
              <a:off x="10021305" y="4533973"/>
              <a:ext cx="951017" cy="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6223DC9-349A-4AED-B77A-00B81C109E27}"/>
                </a:ext>
              </a:extLst>
            </p:cNvPr>
            <p:cNvSpPr/>
            <p:nvPr/>
          </p:nvSpPr>
          <p:spPr>
            <a:xfrm>
              <a:off x="11024834" y="3400424"/>
              <a:ext cx="1117047" cy="461665"/>
            </a:xfrm>
            <a:prstGeom prst="rect">
              <a:avLst/>
            </a:prstGeom>
          </p:spPr>
          <p:txBody>
            <a:bodyPr wrap="square">
              <a:spAutoFit/>
            </a:bodyPr>
            <a:lstStyle/>
            <a:p>
              <a:r>
                <a:rPr lang="en-GB" sz="1200" b="1" dirty="0">
                  <a:solidFill>
                    <a:prstClr val="black"/>
                  </a:solidFill>
                </a:rPr>
                <a:t>Well defined Outcomes</a:t>
              </a:r>
            </a:p>
          </p:txBody>
        </p:sp>
        <p:cxnSp>
          <p:nvCxnSpPr>
            <p:cNvPr id="64" name="Straight Arrow Connector 63">
              <a:extLst>
                <a:ext uri="{FF2B5EF4-FFF2-40B4-BE49-F238E27FC236}">
                  <a16:creationId xmlns:a16="http://schemas.microsoft.com/office/drawing/2014/main" id="{B59D213D-130A-4622-84F2-0EDCB450E037}"/>
                </a:ext>
              </a:extLst>
            </p:cNvPr>
            <p:cNvCxnSpPr>
              <a:cxnSpLocks/>
            </p:cNvCxnSpPr>
            <p:nvPr/>
          </p:nvCxnSpPr>
          <p:spPr>
            <a:xfrm flipV="1">
              <a:off x="7385681" y="3619917"/>
              <a:ext cx="3608749" cy="1134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10">
              <a:extLst>
                <a:ext uri="{FF2B5EF4-FFF2-40B4-BE49-F238E27FC236}">
                  <a16:creationId xmlns:a16="http://schemas.microsoft.com/office/drawing/2014/main" id="{3B3D5B7B-AD89-4E7C-B743-BB36181B82DB}"/>
                </a:ext>
              </a:extLst>
            </p:cNvPr>
            <p:cNvGrpSpPr/>
            <p:nvPr/>
          </p:nvGrpSpPr>
          <p:grpSpPr>
            <a:xfrm>
              <a:off x="2876767" y="3151095"/>
              <a:ext cx="7290924" cy="2192301"/>
              <a:chOff x="2876767" y="3198006"/>
              <a:chExt cx="7290924" cy="2929522"/>
            </a:xfrm>
          </p:grpSpPr>
          <p:sp>
            <p:nvSpPr>
              <p:cNvPr id="50" name="Rectangle 49">
                <a:extLst>
                  <a:ext uri="{FF2B5EF4-FFF2-40B4-BE49-F238E27FC236}">
                    <a16:creationId xmlns:a16="http://schemas.microsoft.com/office/drawing/2014/main" id="{BB2B3BDA-F52A-4128-AF99-29D06AA4C2E8}"/>
                  </a:ext>
                </a:extLst>
              </p:cNvPr>
              <p:cNvSpPr/>
              <p:nvPr/>
            </p:nvSpPr>
            <p:spPr>
              <a:xfrm>
                <a:off x="4147398" y="3565644"/>
                <a:ext cx="2255909" cy="2323788"/>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1" name="Rectangle 50">
                <a:extLst>
                  <a:ext uri="{FF2B5EF4-FFF2-40B4-BE49-F238E27FC236}">
                    <a16:creationId xmlns:a16="http://schemas.microsoft.com/office/drawing/2014/main" id="{DE11B33A-A423-49C5-9880-3BF7E2E05485}"/>
                  </a:ext>
                </a:extLst>
              </p:cNvPr>
              <p:cNvSpPr/>
              <p:nvPr/>
            </p:nvSpPr>
            <p:spPr>
              <a:xfrm>
                <a:off x="5890523" y="3470755"/>
                <a:ext cx="580645" cy="2633413"/>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2" name="Rectangle 51">
                <a:extLst>
                  <a:ext uri="{FF2B5EF4-FFF2-40B4-BE49-F238E27FC236}">
                    <a16:creationId xmlns:a16="http://schemas.microsoft.com/office/drawing/2014/main" id="{ACE2E5E3-FD21-4CE1-9DC5-D0C11C41AD1E}"/>
                  </a:ext>
                </a:extLst>
              </p:cNvPr>
              <p:cNvSpPr/>
              <p:nvPr/>
            </p:nvSpPr>
            <p:spPr>
              <a:xfrm>
                <a:off x="6800242" y="3280076"/>
                <a:ext cx="814602" cy="2847452"/>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3" name="Rectangle 52">
                <a:extLst>
                  <a:ext uri="{FF2B5EF4-FFF2-40B4-BE49-F238E27FC236}">
                    <a16:creationId xmlns:a16="http://schemas.microsoft.com/office/drawing/2014/main" id="{77943649-F9A8-4746-866B-034D47153168}"/>
                  </a:ext>
                </a:extLst>
              </p:cNvPr>
              <p:cNvSpPr/>
              <p:nvPr/>
            </p:nvSpPr>
            <p:spPr>
              <a:xfrm>
                <a:off x="7834003" y="3384187"/>
                <a:ext cx="1613810" cy="2639229"/>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4" name="Rectangle 53">
                <a:extLst>
                  <a:ext uri="{FF2B5EF4-FFF2-40B4-BE49-F238E27FC236}">
                    <a16:creationId xmlns:a16="http://schemas.microsoft.com/office/drawing/2014/main" id="{68DBE2C8-38B8-4CA6-A973-75813B52EA78}"/>
                  </a:ext>
                </a:extLst>
              </p:cNvPr>
              <p:cNvSpPr/>
              <p:nvPr/>
            </p:nvSpPr>
            <p:spPr>
              <a:xfrm>
                <a:off x="9587047" y="3198006"/>
                <a:ext cx="580644" cy="2847452"/>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9" name="Rectangle 38">
                <a:extLst>
                  <a:ext uri="{FF2B5EF4-FFF2-40B4-BE49-F238E27FC236}">
                    <a16:creationId xmlns:a16="http://schemas.microsoft.com/office/drawing/2014/main" id="{E46ED3E8-1EFE-4FD8-AD6E-48F943360D10}"/>
                  </a:ext>
                </a:extLst>
              </p:cNvPr>
              <p:cNvSpPr/>
              <p:nvPr/>
            </p:nvSpPr>
            <p:spPr>
              <a:xfrm>
                <a:off x="2876767" y="3731391"/>
                <a:ext cx="996135" cy="2372777"/>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grpSp>
        <p:cxnSp>
          <p:nvCxnSpPr>
            <p:cNvPr id="66" name="Straight Arrow Connector 65">
              <a:extLst>
                <a:ext uri="{FF2B5EF4-FFF2-40B4-BE49-F238E27FC236}">
                  <a16:creationId xmlns:a16="http://schemas.microsoft.com/office/drawing/2014/main" id="{FCA8DC08-6582-4F11-9B07-3161D666529C}"/>
                </a:ext>
              </a:extLst>
            </p:cNvPr>
            <p:cNvCxnSpPr>
              <a:cxnSpLocks/>
            </p:cNvCxnSpPr>
            <p:nvPr/>
          </p:nvCxnSpPr>
          <p:spPr>
            <a:xfrm rot="16200000" flipH="1">
              <a:off x="3041666" y="5476730"/>
              <a:ext cx="338439" cy="0"/>
            </a:xfrm>
            <a:prstGeom prst="straightConnector1">
              <a:avLst/>
            </a:prstGeom>
            <a:solidFill>
              <a:srgbClr val="F2F2F2">
                <a:alpha val="50196"/>
              </a:srgbClr>
            </a:solidFill>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669517AC-C2CE-4FCC-81A8-5887763DF0B5}"/>
                </a:ext>
              </a:extLst>
            </p:cNvPr>
            <p:cNvSpPr/>
            <p:nvPr/>
          </p:nvSpPr>
          <p:spPr>
            <a:xfrm>
              <a:off x="2508913" y="5658453"/>
              <a:ext cx="1252227" cy="451797"/>
            </a:xfrm>
            <a:prstGeom prst="rect">
              <a:avLst/>
            </a:prstGeom>
          </p:spPr>
          <p:txBody>
            <a:bodyPr wrap="square" anchor="ctr">
              <a:spAutoFit/>
            </a:bodyPr>
            <a:lstStyle/>
            <a:p>
              <a:pPr algn="ctr"/>
              <a:r>
                <a:rPr lang="en-IN" sz="1200" b="1" dirty="0">
                  <a:solidFill>
                    <a:prstClr val="black"/>
                  </a:solidFill>
                </a:rPr>
                <a:t>Well defined Outputs </a:t>
              </a:r>
            </a:p>
          </p:txBody>
        </p:sp>
        <p:cxnSp>
          <p:nvCxnSpPr>
            <p:cNvPr id="68" name="Straight Arrow Connector 67">
              <a:extLst>
                <a:ext uri="{FF2B5EF4-FFF2-40B4-BE49-F238E27FC236}">
                  <a16:creationId xmlns:a16="http://schemas.microsoft.com/office/drawing/2014/main" id="{2A98ABE0-618F-42BC-8F1F-CBDCC0C41A22}"/>
                </a:ext>
              </a:extLst>
            </p:cNvPr>
            <p:cNvCxnSpPr>
              <a:cxnSpLocks/>
            </p:cNvCxnSpPr>
            <p:nvPr/>
          </p:nvCxnSpPr>
          <p:spPr>
            <a:xfrm rot="16200000" flipH="1">
              <a:off x="4744623" y="5512617"/>
              <a:ext cx="338439" cy="0"/>
            </a:xfrm>
            <a:prstGeom prst="straightConnector1">
              <a:avLst/>
            </a:prstGeom>
            <a:solidFill>
              <a:srgbClr val="F2F2F2">
                <a:alpha val="50196"/>
              </a:srgbClr>
            </a:solidFill>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D4520541-C05A-4C42-A768-AD01C0D26908}"/>
                </a:ext>
              </a:extLst>
            </p:cNvPr>
            <p:cNvSpPr/>
            <p:nvPr/>
          </p:nvSpPr>
          <p:spPr>
            <a:xfrm>
              <a:off x="4287730" y="5701860"/>
              <a:ext cx="1252227" cy="451797"/>
            </a:xfrm>
            <a:prstGeom prst="rect">
              <a:avLst/>
            </a:prstGeom>
          </p:spPr>
          <p:txBody>
            <a:bodyPr wrap="square" anchor="ctr">
              <a:spAutoFit/>
            </a:bodyPr>
            <a:lstStyle/>
            <a:p>
              <a:pPr algn="ctr"/>
              <a:r>
                <a:rPr lang="en-IN" sz="1200" b="1" dirty="0">
                  <a:solidFill>
                    <a:prstClr val="black"/>
                  </a:solidFill>
                </a:rPr>
                <a:t>Measurable Indicators</a:t>
              </a:r>
            </a:p>
          </p:txBody>
        </p:sp>
        <p:grpSp>
          <p:nvGrpSpPr>
            <p:cNvPr id="9" name="Group 9">
              <a:extLst>
                <a:ext uri="{FF2B5EF4-FFF2-40B4-BE49-F238E27FC236}">
                  <a16:creationId xmlns:a16="http://schemas.microsoft.com/office/drawing/2014/main" id="{792B328E-40B0-4F4C-BE85-DDD26580B5E8}"/>
                </a:ext>
              </a:extLst>
            </p:cNvPr>
            <p:cNvGrpSpPr/>
            <p:nvPr/>
          </p:nvGrpSpPr>
          <p:grpSpPr>
            <a:xfrm>
              <a:off x="5709693" y="5325916"/>
              <a:ext cx="1252227" cy="832502"/>
              <a:chOff x="4752959" y="5952452"/>
              <a:chExt cx="1252227" cy="832502"/>
            </a:xfrm>
          </p:grpSpPr>
          <p:cxnSp>
            <p:nvCxnSpPr>
              <p:cNvPr id="70" name="Straight Arrow Connector 69">
                <a:extLst>
                  <a:ext uri="{FF2B5EF4-FFF2-40B4-BE49-F238E27FC236}">
                    <a16:creationId xmlns:a16="http://schemas.microsoft.com/office/drawing/2014/main" id="{75840AE1-D0CA-4241-B7C1-1C5AFF57614C}"/>
                  </a:ext>
                </a:extLst>
              </p:cNvPr>
              <p:cNvCxnSpPr>
                <a:cxnSpLocks/>
              </p:cNvCxnSpPr>
              <p:nvPr/>
            </p:nvCxnSpPr>
            <p:spPr>
              <a:xfrm rot="16200000" flipH="1">
                <a:off x="5112114" y="6121672"/>
                <a:ext cx="338439" cy="0"/>
              </a:xfrm>
              <a:prstGeom prst="straightConnector1">
                <a:avLst/>
              </a:prstGeom>
              <a:solidFill>
                <a:srgbClr val="F2F2F2">
                  <a:alpha val="50196"/>
                </a:srgbClr>
              </a:solidFill>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9081EFCB-F39C-4E39-BE96-8D1B6FF6D6A6}"/>
                  </a:ext>
                </a:extLst>
              </p:cNvPr>
              <p:cNvSpPr/>
              <p:nvPr/>
            </p:nvSpPr>
            <p:spPr>
              <a:xfrm>
                <a:off x="4752959" y="6333157"/>
                <a:ext cx="1252227" cy="451797"/>
              </a:xfrm>
              <a:prstGeom prst="rect">
                <a:avLst/>
              </a:prstGeom>
            </p:spPr>
            <p:txBody>
              <a:bodyPr wrap="square" anchor="ctr">
                <a:spAutoFit/>
              </a:bodyPr>
              <a:lstStyle/>
              <a:p>
                <a:pPr algn="ctr"/>
                <a:r>
                  <a:rPr lang="en-IN" sz="1200" b="1" dirty="0">
                    <a:solidFill>
                      <a:prstClr val="black"/>
                    </a:solidFill>
                  </a:rPr>
                  <a:t>Quantified Targets</a:t>
                </a:r>
              </a:p>
            </p:txBody>
          </p:sp>
        </p:grpSp>
      </p:grpSp>
      <p:pic>
        <p:nvPicPr>
          <p:cNvPr id="20" name="Picture 19">
            <a:extLst>
              <a:ext uri="{FF2B5EF4-FFF2-40B4-BE49-F238E27FC236}">
                <a16:creationId xmlns:a16="http://schemas.microsoft.com/office/drawing/2014/main" id="{D366D78F-C4FB-44B1-861C-27F73DD071B8}"/>
              </a:ext>
            </a:extLst>
          </p:cNvPr>
          <p:cNvPicPr>
            <a:picLocks noChangeAspect="1"/>
          </p:cNvPicPr>
          <p:nvPr/>
        </p:nvPicPr>
        <p:blipFill>
          <a:blip r:embed="rId4"/>
          <a:stretch>
            <a:fillRect/>
          </a:stretch>
        </p:blipFill>
        <p:spPr>
          <a:xfrm>
            <a:off x="573456" y="5976570"/>
            <a:ext cx="2057578" cy="396274"/>
          </a:xfrm>
          <a:prstGeom prst="rect">
            <a:avLst/>
          </a:prstGeom>
        </p:spPr>
      </p:pic>
      <p:sp>
        <p:nvSpPr>
          <p:cNvPr id="3" name="Rectangle 2">
            <a:extLst>
              <a:ext uri="{FF2B5EF4-FFF2-40B4-BE49-F238E27FC236}">
                <a16:creationId xmlns:a16="http://schemas.microsoft.com/office/drawing/2014/main" id="{91E2FF22-6360-4FC7-8873-2F1897A3995C}"/>
              </a:ext>
            </a:extLst>
          </p:cNvPr>
          <p:cNvSpPr/>
          <p:nvPr/>
        </p:nvSpPr>
        <p:spPr>
          <a:xfrm>
            <a:off x="1944068" y="1357978"/>
            <a:ext cx="6716575" cy="319445"/>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4" name="Rectangle 3">
            <a:extLst>
              <a:ext uri="{FF2B5EF4-FFF2-40B4-BE49-F238E27FC236}">
                <a16:creationId xmlns:a16="http://schemas.microsoft.com/office/drawing/2014/main" id="{3E53C9F6-D8BC-4246-92D6-AF04CC5C46A4}"/>
              </a:ext>
            </a:extLst>
          </p:cNvPr>
          <p:cNvSpPr/>
          <p:nvPr/>
        </p:nvSpPr>
        <p:spPr>
          <a:xfrm>
            <a:off x="9057367" y="1347729"/>
            <a:ext cx="1375598" cy="318874"/>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cxnSp>
        <p:nvCxnSpPr>
          <p:cNvPr id="55" name="Straight Arrow Connector 54">
            <a:extLst>
              <a:ext uri="{FF2B5EF4-FFF2-40B4-BE49-F238E27FC236}">
                <a16:creationId xmlns:a16="http://schemas.microsoft.com/office/drawing/2014/main" id="{B3EE5236-979C-43CE-B82B-DEE00511B514}"/>
              </a:ext>
            </a:extLst>
          </p:cNvPr>
          <p:cNvCxnSpPr>
            <a:cxnSpLocks/>
          </p:cNvCxnSpPr>
          <p:nvPr/>
        </p:nvCxnSpPr>
        <p:spPr>
          <a:xfrm>
            <a:off x="10527039" y="1517700"/>
            <a:ext cx="330636" cy="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8C2A711-A795-4C87-A51E-65E44295E6E6}"/>
              </a:ext>
            </a:extLst>
          </p:cNvPr>
          <p:cNvCxnSpPr>
            <a:cxnSpLocks/>
          </p:cNvCxnSpPr>
          <p:nvPr/>
        </p:nvCxnSpPr>
        <p:spPr>
          <a:xfrm flipH="1">
            <a:off x="1602244" y="1857695"/>
            <a:ext cx="341823" cy="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17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6F65-988F-485B-A0BC-031BCA3C37D5}"/>
              </a:ext>
            </a:extLst>
          </p:cNvPr>
          <p:cNvSpPr>
            <a:spLocks noGrp="1"/>
          </p:cNvSpPr>
          <p:nvPr>
            <p:ph type="title"/>
          </p:nvPr>
        </p:nvSpPr>
        <p:spPr/>
        <p:txBody>
          <a:bodyPr/>
          <a:lstStyle/>
          <a:p>
            <a:r>
              <a:rPr lang="en-GB" sz="2400" dirty="0"/>
              <a:t>Output Outcome Monitoring Framework (OOMF)</a:t>
            </a:r>
            <a:br>
              <a:rPr lang="en-GB" sz="2400" dirty="0"/>
            </a:br>
            <a:r>
              <a:rPr lang="en-GB" sz="2400" b="0" dirty="0"/>
              <a:t>Ministry / Department Level Dashboard</a:t>
            </a:r>
            <a:endParaRPr lang="en-IN" sz="2400" dirty="0"/>
          </a:p>
        </p:txBody>
      </p:sp>
      <p:sp>
        <p:nvSpPr>
          <p:cNvPr id="3" name="Text Placeholder 2">
            <a:extLst>
              <a:ext uri="{FF2B5EF4-FFF2-40B4-BE49-F238E27FC236}">
                <a16:creationId xmlns:a16="http://schemas.microsoft.com/office/drawing/2014/main" id="{F93020E8-B05D-4158-9B7E-664BC9B61517}"/>
              </a:ext>
            </a:extLst>
          </p:cNvPr>
          <p:cNvSpPr>
            <a:spLocks noGrp="1"/>
          </p:cNvSpPr>
          <p:nvPr>
            <p:ph type="body" idx="12"/>
          </p:nvPr>
        </p:nvSpPr>
        <p:spPr>
          <a:xfrm>
            <a:off x="609600" y="1498949"/>
            <a:ext cx="10972800" cy="4733579"/>
          </a:xfrm>
        </p:spPr>
        <p:txBody>
          <a:bodyPr/>
          <a:lstStyle/>
          <a:p>
            <a:r>
              <a:rPr lang="en-US" dirty="0"/>
              <a:t>Dedicated credentials have been created for the </a:t>
            </a:r>
            <a:r>
              <a:rPr lang="en-US" b="1" dirty="0"/>
              <a:t>67 </a:t>
            </a:r>
            <a:r>
              <a:rPr lang="en-US" dirty="0"/>
              <a:t>Ministries/Departments to update the progress against the Output (</a:t>
            </a:r>
            <a:r>
              <a:rPr lang="en-US" b="1" dirty="0"/>
              <a:t>mostly quarterly</a:t>
            </a:r>
            <a:r>
              <a:rPr lang="en-US" dirty="0"/>
              <a:t>) and the Outcome (</a:t>
            </a:r>
            <a:r>
              <a:rPr lang="en-US" b="1" dirty="0"/>
              <a:t>mostly annually</a:t>
            </a:r>
            <a:r>
              <a:rPr lang="en-US" dirty="0"/>
              <a:t>) indicators</a:t>
            </a:r>
            <a:r>
              <a:rPr lang="en-GB" dirty="0"/>
              <a:t> </a:t>
            </a:r>
          </a:p>
          <a:p>
            <a:endParaRPr lang="en-IN" dirty="0"/>
          </a:p>
        </p:txBody>
      </p:sp>
      <p:sp>
        <p:nvSpPr>
          <p:cNvPr id="4" name="Text Placeholder 3">
            <a:extLst>
              <a:ext uri="{FF2B5EF4-FFF2-40B4-BE49-F238E27FC236}">
                <a16:creationId xmlns:a16="http://schemas.microsoft.com/office/drawing/2014/main" id="{B1FD23B8-C1AB-4636-83C4-40A754F78CAF}"/>
              </a:ext>
            </a:extLst>
          </p:cNvPr>
          <p:cNvSpPr>
            <a:spLocks noGrp="1"/>
          </p:cNvSpPr>
          <p:nvPr>
            <p:ph type="body" sz="quarter" idx="13"/>
          </p:nvPr>
        </p:nvSpPr>
        <p:spPr>
          <a:xfrm>
            <a:off x="609600" y="938557"/>
            <a:ext cx="10980981" cy="560392"/>
          </a:xfrm>
        </p:spPr>
        <p:txBody>
          <a:bodyPr/>
          <a:lstStyle/>
          <a:p>
            <a:pPr marL="0" indent="0">
              <a:buNone/>
            </a:pPr>
            <a:r>
              <a:rPr lang="en-GB" dirty="0"/>
              <a:t>DMEO maintains the Output Outcome Monitoring Dashboard to track the performance of CS/CSS outlays</a:t>
            </a:r>
          </a:p>
        </p:txBody>
      </p:sp>
      <p:graphicFrame>
        <p:nvGraphicFramePr>
          <p:cNvPr id="5" name="Diagram 4">
            <a:extLst>
              <a:ext uri="{FF2B5EF4-FFF2-40B4-BE49-F238E27FC236}">
                <a16:creationId xmlns:a16="http://schemas.microsoft.com/office/drawing/2014/main" id="{00370E41-0D8D-4817-99E6-688475B1DF9C}"/>
              </a:ext>
            </a:extLst>
          </p:cNvPr>
          <p:cNvGraphicFramePr/>
          <p:nvPr>
            <p:extLst>
              <p:ext uri="{D42A27DB-BD31-4B8C-83A1-F6EECF244321}">
                <p14:modId xmlns:p14="http://schemas.microsoft.com/office/powerpoint/2010/main" val="1717149112"/>
              </p:ext>
            </p:extLst>
          </p:nvPr>
        </p:nvGraphicFramePr>
        <p:xfrm>
          <a:off x="1140678" y="1954403"/>
          <a:ext cx="10093380" cy="1474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3696CB8C-8B15-420C-8178-ABC0032DDA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919" t="19008" r="31595" b="22416"/>
          <a:stretch/>
        </p:blipFill>
        <p:spPr>
          <a:xfrm>
            <a:off x="1170935" y="3610768"/>
            <a:ext cx="2661037" cy="2141850"/>
          </a:xfrm>
          <a:prstGeom prst="roundRect">
            <a:avLst>
              <a:gd name="adj" fmla="val 5922"/>
            </a:avLst>
          </a:prstGeom>
          <a:ln w="19050">
            <a:solidFill>
              <a:schemeClr val="bg1"/>
            </a:solidFill>
          </a:ln>
        </p:spPr>
      </p:pic>
      <p:pic>
        <p:nvPicPr>
          <p:cNvPr id="20" name="Picture 20" descr="A screenshot of a social media post&#10;&#10;Description automatically generated">
            <a:extLst>
              <a:ext uri="{FF2B5EF4-FFF2-40B4-BE49-F238E27FC236}">
                <a16:creationId xmlns:a16="http://schemas.microsoft.com/office/drawing/2014/main" id="{D547FBF7-FE83-43AB-8DC9-9033D5062703}"/>
              </a:ext>
            </a:extLst>
          </p:cNvPr>
          <p:cNvPicPr>
            <a:picLocks noChangeAspect="1"/>
          </p:cNvPicPr>
          <p:nvPr/>
        </p:nvPicPr>
        <p:blipFill rotWithShape="1">
          <a:blip r:embed="rId8"/>
          <a:srcRect t="3438" b="-312"/>
          <a:stretch/>
        </p:blipFill>
        <p:spPr>
          <a:xfrm>
            <a:off x="4919241" y="3610768"/>
            <a:ext cx="6296627" cy="2625180"/>
          </a:xfrm>
          <a:prstGeom prst="rect">
            <a:avLst/>
          </a:prstGeom>
          <a:ln>
            <a:solidFill>
              <a:schemeClr val="tx1"/>
            </a:solidFill>
          </a:ln>
        </p:spPr>
      </p:pic>
    </p:spTree>
    <p:extLst>
      <p:ext uri="{BB962C8B-B14F-4D97-AF65-F5344CB8AC3E}">
        <p14:creationId xmlns:p14="http://schemas.microsoft.com/office/powerpoint/2010/main" val="235912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6D08-0C91-4FF4-AD2B-B395044CEE61}"/>
              </a:ext>
            </a:extLst>
          </p:cNvPr>
          <p:cNvSpPr>
            <a:spLocks noGrp="1"/>
          </p:cNvSpPr>
          <p:nvPr>
            <p:ph type="title"/>
          </p:nvPr>
        </p:nvSpPr>
        <p:spPr/>
        <p:txBody>
          <a:bodyPr/>
          <a:lstStyle/>
          <a:p>
            <a:r>
              <a:rPr lang="en-GB" dirty="0"/>
              <a:t>How to use OOMF Dashboard</a:t>
            </a:r>
            <a:endParaRPr lang="en-IN" dirty="0"/>
          </a:p>
        </p:txBody>
      </p:sp>
      <p:grpSp>
        <p:nvGrpSpPr>
          <p:cNvPr id="4" name="Group 3">
            <a:extLst>
              <a:ext uri="{FF2B5EF4-FFF2-40B4-BE49-F238E27FC236}">
                <a16:creationId xmlns:a16="http://schemas.microsoft.com/office/drawing/2014/main" id="{ACD2A577-6662-47B5-8F84-244E3F3260CD}"/>
              </a:ext>
            </a:extLst>
          </p:cNvPr>
          <p:cNvGrpSpPr/>
          <p:nvPr/>
        </p:nvGrpSpPr>
        <p:grpSpPr>
          <a:xfrm>
            <a:off x="617704" y="3305809"/>
            <a:ext cx="564164" cy="411882"/>
            <a:chOff x="387933" y="5699374"/>
            <a:chExt cx="768011" cy="478182"/>
          </a:xfrm>
        </p:grpSpPr>
        <p:sp>
          <p:nvSpPr>
            <p:cNvPr id="5" name="Rectangle 4">
              <a:extLst>
                <a:ext uri="{FF2B5EF4-FFF2-40B4-BE49-F238E27FC236}">
                  <a16:creationId xmlns:a16="http://schemas.microsoft.com/office/drawing/2014/main" id="{11C1C984-8D0C-44A9-8DA7-75285A83551F}"/>
                </a:ext>
              </a:extLst>
            </p:cNvPr>
            <p:cNvSpPr/>
            <p:nvPr/>
          </p:nvSpPr>
          <p:spPr>
            <a:xfrm>
              <a:off x="387933" y="5699374"/>
              <a:ext cx="726239" cy="428783"/>
            </a:xfrm>
            <a:prstGeom prst="rect">
              <a:avLst/>
            </a:prstGeom>
          </p:spPr>
          <p:txBody>
            <a:bodyPr wrap="none" lIns="0" tIns="0" rIns="0" bIns="0" anchor="ctr" anchorCtr="0">
              <a:spAutoFit/>
            </a:bodyPr>
            <a:lstStyle/>
            <a:p>
              <a:pPr marL="55561" marR="0" lvl="0" indent="0" algn="l" defTabSz="914377" rtl="0" eaLnBrk="1" fontAlgn="auto" latinLnBrk="0" hangingPunct="1">
                <a:lnSpc>
                  <a:spcPct val="8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02</a:t>
              </a:r>
            </a:p>
          </p:txBody>
        </p:sp>
        <p:cxnSp>
          <p:nvCxnSpPr>
            <p:cNvPr id="6" name="Straight Connector 5">
              <a:extLst>
                <a:ext uri="{FF2B5EF4-FFF2-40B4-BE49-F238E27FC236}">
                  <a16:creationId xmlns:a16="http://schemas.microsoft.com/office/drawing/2014/main" id="{54977C1D-0C49-4C9E-9190-A1DC0AAA5E82}"/>
                </a:ext>
              </a:extLst>
            </p:cNvPr>
            <p:cNvCxnSpPr>
              <a:cxnSpLocks/>
            </p:cNvCxnSpPr>
            <p:nvPr/>
          </p:nvCxnSpPr>
          <p:spPr>
            <a:xfrm>
              <a:off x="413333" y="6177556"/>
              <a:ext cx="742611" cy="0"/>
            </a:xfrm>
            <a:prstGeom prst="line">
              <a:avLst/>
            </a:prstGeom>
            <a:noFill/>
            <a:ln w="38100" cap="flat" cmpd="sng" algn="ctr">
              <a:solidFill>
                <a:sysClr val="window" lastClr="FFFFFF"/>
              </a:solidFill>
              <a:prstDash val="solid"/>
            </a:ln>
            <a:effectLst/>
          </p:spPr>
        </p:cxnSp>
      </p:grpSp>
    </p:spTree>
    <p:extLst>
      <p:ext uri="{BB962C8B-B14F-4D97-AF65-F5344CB8AC3E}">
        <p14:creationId xmlns:p14="http://schemas.microsoft.com/office/powerpoint/2010/main" val="273593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rGAVsXVSOiEuccHvnIe7A"/>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26/07/18 12:07:06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26/07/18 12:07:06 AM"/>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Accenture_Innovation_Ad_4-3">
  <a:themeElements>
    <a:clrScheme name="DMEO">
      <a:dk1>
        <a:sysClr val="windowText" lastClr="000000"/>
      </a:dk1>
      <a:lt1>
        <a:sysClr val="window" lastClr="FFFFFF"/>
      </a:lt1>
      <a:dk2>
        <a:srgbClr val="373545"/>
      </a:dk2>
      <a:lt2>
        <a:srgbClr val="CEDBE6"/>
      </a:lt2>
      <a:accent1>
        <a:srgbClr val="3B2082"/>
      </a:accent1>
      <a:accent2>
        <a:srgbClr val="6AA84F"/>
      </a:accent2>
      <a:accent3>
        <a:srgbClr val="B3A77D"/>
      </a:accent3>
      <a:accent4>
        <a:srgbClr val="7A8C8E"/>
      </a:accent4>
      <a:accent5>
        <a:srgbClr val="84ACB6"/>
      </a:accent5>
      <a:accent6>
        <a:srgbClr val="2683C6"/>
      </a:accent6>
      <a:hlink>
        <a:srgbClr val="6B9F25"/>
      </a:hlink>
      <a:folHlink>
        <a:srgbClr val="9F6715"/>
      </a:folHlink>
    </a:clrScheme>
    <a:fontScheme name="Accen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MEO_Presentation Template_v0.1.potx" id="{DACA7C2F-3248-423A-82B7-1FA9EA874CAA}" vid="{7D6694F0-D6B0-4BE9-B04E-9F7026A247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1244</TotalTime>
  <Words>1203</Words>
  <Application>Microsoft Office PowerPoint</Application>
  <PresentationFormat>Widescreen</PresentationFormat>
  <Paragraphs>174</Paragraphs>
  <Slides>35</Slides>
  <Notes>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7" baseType="lpstr">
      <vt:lpstr>Arial</vt:lpstr>
      <vt:lpstr>Arial Black</vt:lpstr>
      <vt:lpstr>Calibri</vt:lpstr>
      <vt:lpstr>Calibri Light</vt:lpstr>
      <vt:lpstr>Century Gothic</vt:lpstr>
      <vt:lpstr>Open Sans</vt:lpstr>
      <vt:lpstr>PT Sans Narrow</vt:lpstr>
      <vt:lpstr>Verdana</vt:lpstr>
      <vt:lpstr>Custom Design</vt:lpstr>
      <vt:lpstr>Tropic</vt:lpstr>
      <vt:lpstr>5_Accenture_Innovation_Ad_4-3</vt:lpstr>
      <vt:lpstr>think-cell Slide</vt:lpstr>
      <vt:lpstr>OOMF (Output Outcome Monitoring Framework) Dashboard</vt:lpstr>
      <vt:lpstr>Contents</vt:lpstr>
      <vt:lpstr>OOMF: Background</vt:lpstr>
      <vt:lpstr>Output Outcome Monitoring Framework (OOMF)  Background &amp; Timeline</vt:lpstr>
      <vt:lpstr> Output Outcome Monitoring Framework (OOMF)  Principles &amp; Activities</vt:lpstr>
      <vt:lpstr>Output Outcome Monitoring Framework (OOMF) Framework</vt:lpstr>
      <vt:lpstr>Output Outcome Monitoring Framework (OOMF) Sample</vt:lpstr>
      <vt:lpstr>Output Outcome Monitoring Framework (OOMF) Ministry / Department Level Dashboard</vt:lpstr>
      <vt:lpstr>How to use OOMF Dashboard</vt:lpstr>
      <vt:lpstr>Login at outcomedashboard.niti.gov.in </vt:lpstr>
      <vt:lpstr>Output Outcome Monitoring Dashboard  Heat Map on Landing Page</vt:lpstr>
      <vt:lpstr>Output Outcome Monitoring Dashboard  Heat Map on Landing Page – A Snapshot (1/3)</vt:lpstr>
      <vt:lpstr>Output Outcome Monitoring Dashboard  Heat Map on Landing Page – A Snapshot (2/3)</vt:lpstr>
      <vt:lpstr>Output Outcome Monitoring Dashboard  Heat Map on Landing Page – A Snapshot (3/3)</vt:lpstr>
      <vt:lpstr>Updating progress on OOMF Dashboard</vt:lpstr>
      <vt:lpstr>Updating progress on OOMF dashboard  Main Menu(1/5)</vt:lpstr>
      <vt:lpstr>Updating progress on OOMF dashboard  Selection of Ministry/Department and scheme (2/5)</vt:lpstr>
      <vt:lpstr>Updating progress on OOMF dashboard  Selection of indicator (3/5)</vt:lpstr>
      <vt:lpstr>Updating progress on OOMF dashboard  Edit progress (4/5)</vt:lpstr>
      <vt:lpstr>Updating progress on OOMF dashboard  Fill in progress information (5/5)</vt:lpstr>
      <vt:lpstr>Viewing reports on OOMF Dashboard</vt:lpstr>
      <vt:lpstr>PowerPoint Presentation</vt:lpstr>
      <vt:lpstr>Viewing reports on OOMF Dashboard Compliance Report – Home Page</vt:lpstr>
      <vt:lpstr>Viewing reports on OOMF Dashboard Detailed Compliance Report </vt:lpstr>
      <vt:lpstr>Viewing reports on OOMF Dashboard Summary Compliance Report</vt:lpstr>
      <vt:lpstr>Viewing reports on OOMF Dashboard Progress Report – Home Page </vt:lpstr>
      <vt:lpstr>Viewing reports on OOMF Dashboard Progress Report (1/2)</vt:lpstr>
      <vt:lpstr>Viewing reports on OOMF Dashboard Progress Report (2/2)</vt:lpstr>
      <vt:lpstr>OOMF Dashboard : Other Capabilities</vt:lpstr>
      <vt:lpstr>Output Outcome Monitoring Dashboard Other Capabilities</vt:lpstr>
      <vt:lpstr>Output Outcome Monitoring Dashboard  View Graphs functionalities (1/2)</vt:lpstr>
      <vt:lpstr>Output Outcome Monitoring Dashboard  View Graphs functionalities (2/2)</vt:lpstr>
      <vt:lpstr>Output Outcome Monitoring Dashboard  District level data functionalities (1/2)</vt:lpstr>
      <vt:lpstr>Output Outcome Monitoring Dashboard  District level data functionalities (2/2)</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Harshala Jambhulkar</dc:creator>
  <cp:lastModifiedBy>Gunjan Saini</cp:lastModifiedBy>
  <cp:revision>278</cp:revision>
  <dcterms:created xsi:type="dcterms:W3CDTF">2020-08-19T04:27:18Z</dcterms:created>
  <dcterms:modified xsi:type="dcterms:W3CDTF">2021-06-07T16:19:42Z</dcterms:modified>
</cp:coreProperties>
</file>