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PT Sans Narrow" panose="020B0506020203020204" pitchFamily="34" charset="0"/>
      <p:regular r:id="rId74"/>
      <p:bold r:id="rId75"/>
    </p:embeddedFont>
    <p:embeddedFont>
      <p:font typeface="Verdana" panose="020B060403050404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0" roundtripDataSignature="AMtx7mgD5fIVVGYIFymqXgv+IRclhlEl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njan Saini" initials="" lastIdx="3" clrIdx="0"/>
  <p:cmAuthor id="1" name="Vaishvii Goe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C267EC-0165-4573-8F45-E4278EADB418}">
  <a:tblStyle styleId="{32C267EC-0165-4573-8F45-E4278EADB41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EEA"/>
          </a:solidFill>
        </a:fill>
      </a:tcStyle>
    </a:wholeTbl>
    <a:band1H>
      <a:tcTxStyle/>
      <a:tcStyle>
        <a:tcBdr/>
        <a:fill>
          <a:solidFill>
            <a:srgbClr val="CADCD2"/>
          </a:solidFill>
        </a:fill>
      </a:tcStyle>
    </a:band1H>
    <a:band2H>
      <a:tcTxStyle/>
      <a:tcStyle>
        <a:tcBdr/>
      </a:tcStyle>
    </a:band2H>
    <a:band1V>
      <a:tcTxStyle/>
      <a:tcStyle>
        <a:tcBdr/>
        <a:fill>
          <a:solidFill>
            <a:srgbClr val="CADCD2"/>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F401DBE0-1FB2-4F61-9576-09F38CFE15D9}" styleName="Table_1">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EEA"/>
          </a:solidFill>
        </a:fill>
      </a:tcStyle>
    </a:band1H>
    <a:band2H>
      <a:tcTxStyle/>
      <a:tcStyle>
        <a:tcBdr/>
      </a:tcStyle>
    </a:band2H>
    <a:band1V>
      <a:tcTxStyle/>
      <a:tcStyle>
        <a:tcBdr/>
        <a:fill>
          <a:solidFill>
            <a:srgbClr val="E6EEE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 styleId="{8FEB7E1E-132B-490B-8DB6-16E78CC71D4D}"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86" autoAdjust="0"/>
  </p:normalViewPr>
  <p:slideViewPr>
    <p:cSldViewPr snapToGrid="0">
      <p:cViewPr varScale="1">
        <p:scale>
          <a:sx n="79" d="100"/>
          <a:sy n="79" d="100"/>
        </p:scale>
        <p:origin x="8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customschemas.google.com/relationships/presentationmetadata" Target="meta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61" Type="http://schemas.openxmlformats.org/officeDocument/2006/relationships/notesMaster" Target="notesMasters/notesMaster1.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fb8189620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fb8189620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efb8189620_0_2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fb818962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fb818962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efb818962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fb8189620_3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efb8189620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fb8189620_3_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efb8189620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fb818962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efb818962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fb8189620_3_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efb8189620_3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fb8189620_3_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efb8189620_3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Data Monitoring Lead - </a:t>
            </a:r>
            <a:r>
              <a:rPr lang="en-US" sz="1200">
                <a:solidFill>
                  <a:schemeClr val="lt2"/>
                </a:solidFill>
                <a:latin typeface="Century Gothic"/>
                <a:ea typeface="Century Gothic"/>
                <a:cs typeface="Century Gothic"/>
                <a:sym typeface="Century Gothic"/>
              </a:rPr>
              <a:t>Identification of indicators, tools and monitoring mechanisms for </a:t>
            </a:r>
            <a:r>
              <a:rPr lang="en-US" sz="1200" b="1">
                <a:solidFill>
                  <a:schemeClr val="lt2"/>
                </a:solidFill>
                <a:latin typeface="Century Gothic"/>
                <a:ea typeface="Century Gothic"/>
                <a:cs typeface="Century Gothic"/>
                <a:sym typeface="Century Gothic"/>
              </a:rPr>
              <a:t>synergistic</a:t>
            </a:r>
            <a:r>
              <a:rPr lang="en-US" sz="1200">
                <a:solidFill>
                  <a:schemeClr val="lt2"/>
                </a:solidFill>
                <a:latin typeface="Century Gothic"/>
                <a:ea typeface="Century Gothic"/>
                <a:cs typeface="Century Gothic"/>
                <a:sym typeface="Century Gothic"/>
              </a:rPr>
              <a:t> </a:t>
            </a:r>
            <a:r>
              <a:rPr lang="en-US" sz="1200" b="1">
                <a:solidFill>
                  <a:schemeClr val="lt2"/>
                </a:solidFill>
                <a:latin typeface="Century Gothic"/>
                <a:ea typeface="Century Gothic"/>
                <a:cs typeface="Century Gothic"/>
                <a:sym typeface="Century Gothic"/>
              </a:rPr>
              <a:t>OOMF, GI and SDG monitoring</a:t>
            </a:r>
            <a:r>
              <a:rPr lang="en-US" sz="1200">
                <a:solidFill>
                  <a:schemeClr val="lt2"/>
                </a:solidFill>
                <a:latin typeface="Century Gothic"/>
                <a:ea typeface="Century Gothic"/>
                <a:cs typeface="Century Gothic"/>
                <a:sym typeface="Century Gothic"/>
              </a:rPr>
              <a:t> across divisions</a:t>
            </a:r>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Data Monitoring Analyst - </a:t>
            </a:r>
            <a:r>
              <a:rPr lang="en-US" sz="1200">
                <a:solidFill>
                  <a:schemeClr val="lt2"/>
                </a:solidFill>
                <a:latin typeface="Century Gothic"/>
                <a:ea typeface="Century Gothic"/>
                <a:cs typeface="Century Gothic"/>
                <a:sym typeface="Century Gothic"/>
              </a:rPr>
              <a:t>Assistance in developing </a:t>
            </a:r>
            <a:r>
              <a:rPr lang="en-US" sz="1200" b="1">
                <a:solidFill>
                  <a:schemeClr val="lt2"/>
                </a:solidFill>
                <a:latin typeface="Century Gothic"/>
                <a:ea typeface="Century Gothic"/>
                <a:cs typeface="Century Gothic"/>
                <a:sym typeface="Century Gothic"/>
              </a:rPr>
              <a:t>synergistic monitoring mechanisms </a:t>
            </a:r>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Statistician - Compilation and easy dissemination of statistics </a:t>
            </a:r>
            <a:r>
              <a:rPr lang="en-US" sz="1200">
                <a:solidFill>
                  <a:schemeClr val="lt2"/>
                </a:solidFill>
                <a:latin typeface="Century Gothic"/>
                <a:ea typeface="Century Gothic"/>
                <a:cs typeface="Century Gothic"/>
                <a:sym typeface="Century Gothic"/>
              </a:rPr>
              <a:t>generated by various divisions of the M/D</a:t>
            </a:r>
            <a:endParaRPr sz="1200">
              <a:solidFill>
                <a:schemeClr val="lt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Statistical Analyst  - Needs assessment and coordination </a:t>
            </a:r>
            <a:r>
              <a:rPr lang="en-US" sz="1200">
                <a:solidFill>
                  <a:schemeClr val="lt2"/>
                </a:solidFill>
                <a:latin typeface="Century Gothic"/>
                <a:ea typeface="Century Gothic"/>
                <a:cs typeface="Century Gothic"/>
                <a:sym typeface="Century Gothic"/>
              </a:rPr>
              <a:t>with all stakeholders for statistics compilation</a:t>
            </a:r>
            <a:endParaRPr sz="1200">
              <a:solidFill>
                <a:schemeClr val="lt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IT Lead - Integration and development of MIS, dashboards </a:t>
            </a:r>
            <a:r>
              <a:rPr lang="en-US" sz="1200">
                <a:solidFill>
                  <a:schemeClr val="lt2"/>
                </a:solidFill>
                <a:latin typeface="Century Gothic"/>
                <a:ea typeface="Century Gothic"/>
                <a:cs typeface="Century Gothic"/>
                <a:sym typeface="Century Gothic"/>
              </a:rPr>
              <a:t>and other IT tools </a:t>
            </a:r>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IT- Analyst/ Developer - Support in development </a:t>
            </a:r>
            <a:r>
              <a:rPr lang="en-US" sz="1200">
                <a:solidFill>
                  <a:schemeClr val="lt2"/>
                </a:solidFill>
                <a:latin typeface="Century Gothic"/>
                <a:ea typeface="Century Gothic"/>
                <a:cs typeface="Century Gothic"/>
                <a:sym typeface="Century Gothic"/>
              </a:rPr>
              <a:t>of integrated IT systems </a:t>
            </a:r>
            <a:endParaRPr sz="1200" b="1">
              <a:solidFill>
                <a:schemeClr val="lt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Data Analytics Lead - Utilizing data analysis for regular scheme and policy reviews </a:t>
            </a:r>
            <a:endParaRPr/>
          </a:p>
          <a:p>
            <a:pPr marL="0" marR="0" lvl="0" indent="0" algn="l" rtl="0">
              <a:lnSpc>
                <a:spcPct val="100000"/>
              </a:lnSpc>
              <a:spcBef>
                <a:spcPts val="0"/>
              </a:spcBef>
              <a:spcAft>
                <a:spcPts val="0"/>
              </a:spcAft>
              <a:buClr>
                <a:schemeClr val="lt2"/>
              </a:buClr>
              <a:buSzPts val="1200"/>
              <a:buFont typeface="Century Gothic"/>
              <a:buNone/>
            </a:pPr>
            <a:r>
              <a:rPr lang="en-US" sz="1200" b="1">
                <a:solidFill>
                  <a:schemeClr val="lt2"/>
                </a:solidFill>
                <a:latin typeface="Century Gothic"/>
                <a:ea typeface="Century Gothic"/>
                <a:cs typeface="Century Gothic"/>
                <a:sym typeface="Century Gothic"/>
              </a:rPr>
              <a:t>Data Analyst  - Analyzing generated data </a:t>
            </a:r>
            <a:r>
              <a:rPr lang="en-US" sz="1200">
                <a:solidFill>
                  <a:schemeClr val="lt2"/>
                </a:solidFill>
                <a:latin typeface="Century Gothic"/>
                <a:ea typeface="Century Gothic"/>
                <a:cs typeface="Century Gothic"/>
                <a:sym typeface="Century Gothic"/>
              </a:rPr>
              <a:t>for quality control, visualizations and insights</a:t>
            </a:r>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lt2"/>
              </a:solidFill>
              <a:latin typeface="Century Gothic"/>
              <a:ea typeface="Century Gothic"/>
              <a:cs typeface="Century Gothic"/>
              <a:sym typeface="Century Gothic"/>
            </a:endParaRPr>
          </a:p>
        </p:txBody>
      </p:sp>
      <p:sp>
        <p:nvSpPr>
          <p:cNvPr id="626" name="Google Shape;62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To review and assess the data preparedness of the data/ MIS systems of the Ministries/Departments on objective parameters of a standardized framework.</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To prepare a self-assessment diagnostic tool that will enable the M/Ds to internally contemplate the need for improving data systems.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To prepare a Data Governance Quality Index to drive healthy competition among the ministries/departments to learn from each other and improve MIS systems.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To document best practices to be disseminated for learning &amp; development of the Ministries/ Departments and other governance entities.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efb8189620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efb8189620_0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gefb8189620_0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fb8189620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efb8189620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efb8189620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fb8189620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fb8189620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efb8189620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efb8189620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efb8189620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efb8189620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efb8189620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efb8189620_1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efb8189620_1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9"/>
          <p:cNvSpPr/>
          <p:nvPr/>
        </p:nvSpPr>
        <p:spPr>
          <a:xfrm>
            <a:off x="-100" y="6727600"/>
            <a:ext cx="12192000" cy="130400"/>
          </a:xfrm>
          <a:prstGeom prst="rect">
            <a:avLst/>
          </a:prstGeom>
          <a:solidFill>
            <a:srgbClr val="6AA84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 name="Google Shape;15;p49"/>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16" name="Google Shape;16;p49"/>
          <p:cNvSpPr txBox="1">
            <a:spLocks noGrp="1"/>
          </p:cNvSpPr>
          <p:nvPr>
            <p:ph type="body" idx="1"/>
          </p:nvPr>
        </p:nvSpPr>
        <p:spPr>
          <a:xfrm>
            <a:off x="415600" y="1333067"/>
            <a:ext cx="11360800" cy="4403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Century Gothic"/>
              <a:buChar char="●"/>
              <a:defRPr>
                <a:latin typeface="Century Gothic"/>
                <a:ea typeface="Century Gothic"/>
                <a:cs typeface="Century Gothic"/>
                <a:sym typeface="Century Gothic"/>
              </a:defRPr>
            </a:lvl1pPr>
            <a:lvl2pPr marL="914400" lvl="1"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2pPr>
            <a:lvl3pPr marL="1371600" lvl="2"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3pPr>
            <a:lvl4pPr marL="1828800" lvl="3"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4pPr>
            <a:lvl5pPr marL="2286000" lvl="4"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5pPr>
            <a:lvl6pPr marL="2743200" lvl="5"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6pPr>
            <a:lvl7pPr marL="3200400" lvl="6"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7pPr>
            <a:lvl8pPr marL="3657600" lvl="7" indent="-317500" algn="l">
              <a:lnSpc>
                <a:spcPct val="115000"/>
              </a:lnSpc>
              <a:spcBef>
                <a:spcPts val="2133"/>
              </a:spcBef>
              <a:spcAft>
                <a:spcPts val="0"/>
              </a:spcAft>
              <a:buSzPts val="1400"/>
              <a:buFont typeface="Century Gothic"/>
              <a:buChar char="○"/>
              <a:defRPr>
                <a:latin typeface="Century Gothic"/>
                <a:ea typeface="Century Gothic"/>
                <a:cs typeface="Century Gothic"/>
                <a:sym typeface="Century Gothic"/>
              </a:defRPr>
            </a:lvl8pPr>
            <a:lvl9pPr marL="4114800" lvl="8" indent="-317500" algn="l">
              <a:lnSpc>
                <a:spcPct val="115000"/>
              </a:lnSpc>
              <a:spcBef>
                <a:spcPts val="2133"/>
              </a:spcBef>
              <a:spcAft>
                <a:spcPts val="2133"/>
              </a:spcAft>
              <a:buSzPts val="1400"/>
              <a:buFont typeface="Century Gothic"/>
              <a:buChar char="■"/>
              <a:defRPr>
                <a:latin typeface="Century Gothic"/>
                <a:ea typeface="Century Gothic"/>
                <a:cs typeface="Century Gothic"/>
                <a:sym typeface="Century Gothic"/>
              </a:defRPr>
            </a:lvl9pPr>
          </a:lstStyle>
          <a:p>
            <a:endParaRPr/>
          </a:p>
        </p:txBody>
      </p:sp>
      <p:sp>
        <p:nvSpPr>
          <p:cNvPr id="17" name="Google Shape;17;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cxnSp>
        <p:nvCxnSpPr>
          <p:cNvPr id="19" name="Google Shape;19;p50"/>
          <p:cNvCxnSpPr/>
          <p:nvPr/>
        </p:nvCxnSpPr>
        <p:spPr>
          <a:xfrm>
            <a:off x="9343647" y="4235851"/>
            <a:ext cx="749600" cy="0"/>
          </a:xfrm>
          <a:prstGeom prst="straightConnector1">
            <a:avLst/>
          </a:prstGeom>
          <a:noFill/>
          <a:ln w="76200" cap="flat" cmpd="sng">
            <a:solidFill>
              <a:schemeClr val="lt2"/>
            </a:solidFill>
            <a:prstDash val="solid"/>
            <a:round/>
            <a:headEnd type="none" w="sm" len="sm"/>
            <a:tailEnd type="none" w="sm" len="sm"/>
          </a:ln>
        </p:spPr>
      </p:cxnSp>
      <p:cxnSp>
        <p:nvCxnSpPr>
          <p:cNvPr id="20" name="Google Shape;20;p50"/>
          <p:cNvCxnSpPr/>
          <p:nvPr/>
        </p:nvCxnSpPr>
        <p:spPr>
          <a:xfrm>
            <a:off x="2100047" y="4211003"/>
            <a:ext cx="749600" cy="0"/>
          </a:xfrm>
          <a:prstGeom prst="straightConnector1">
            <a:avLst/>
          </a:prstGeom>
          <a:noFill/>
          <a:ln w="76200" cap="flat" cmpd="sng">
            <a:solidFill>
              <a:schemeClr val="lt2"/>
            </a:solidFill>
            <a:prstDash val="solid"/>
            <a:round/>
            <a:headEnd type="none" w="sm" len="sm"/>
            <a:tailEnd type="none" w="sm" len="sm"/>
          </a:ln>
        </p:spPr>
      </p:cxnSp>
      <p:grpSp>
        <p:nvGrpSpPr>
          <p:cNvPr id="21" name="Google Shape;21;p50"/>
          <p:cNvGrpSpPr/>
          <p:nvPr/>
        </p:nvGrpSpPr>
        <p:grpSpPr>
          <a:xfrm>
            <a:off x="1338858" y="1362700"/>
            <a:ext cx="9515557" cy="203200"/>
            <a:chOff x="1346429" y="1011300"/>
            <a:chExt cx="6452100" cy="152400"/>
          </a:xfrm>
        </p:grpSpPr>
        <p:cxnSp>
          <p:nvCxnSpPr>
            <p:cNvPr id="22" name="Google Shape;22;p50"/>
            <p:cNvCxnSpPr/>
            <p:nvPr/>
          </p:nvCxnSpPr>
          <p:spPr>
            <a:xfrm rot="10800000">
              <a:off x="1346429" y="1011300"/>
              <a:ext cx="6452100" cy="0"/>
            </a:xfrm>
            <a:prstGeom prst="straightConnector1">
              <a:avLst/>
            </a:prstGeom>
            <a:noFill/>
            <a:ln w="76200" cap="flat" cmpd="sng">
              <a:solidFill>
                <a:srgbClr val="6AA84F"/>
              </a:solidFill>
              <a:prstDash val="solid"/>
              <a:round/>
              <a:headEnd type="none" w="sm" len="sm"/>
              <a:tailEnd type="none" w="sm" len="sm"/>
            </a:ln>
          </p:spPr>
        </p:cxnSp>
        <p:cxnSp>
          <p:nvCxnSpPr>
            <p:cNvPr id="23" name="Google Shape;23;p50"/>
            <p:cNvCxnSpPr/>
            <p:nvPr/>
          </p:nvCxnSpPr>
          <p:spPr>
            <a:xfrm rot="10800000">
              <a:off x="1346429" y="1163700"/>
              <a:ext cx="6452100" cy="0"/>
            </a:xfrm>
            <a:prstGeom prst="straightConnector1">
              <a:avLst/>
            </a:prstGeom>
            <a:noFill/>
            <a:ln w="9525" cap="flat" cmpd="sng">
              <a:solidFill>
                <a:srgbClr val="6AA84F"/>
              </a:solidFill>
              <a:prstDash val="solid"/>
              <a:round/>
              <a:headEnd type="none" w="sm" len="sm"/>
              <a:tailEnd type="none" w="sm" len="sm"/>
            </a:ln>
          </p:spPr>
        </p:cxnSp>
      </p:grpSp>
      <p:grpSp>
        <p:nvGrpSpPr>
          <p:cNvPr id="24" name="Google Shape;24;p50"/>
          <p:cNvGrpSpPr/>
          <p:nvPr/>
        </p:nvGrpSpPr>
        <p:grpSpPr>
          <a:xfrm>
            <a:off x="1338868" y="5292133"/>
            <a:ext cx="9515557" cy="203200"/>
            <a:chOff x="1346435" y="3969088"/>
            <a:chExt cx="6452100" cy="152400"/>
          </a:xfrm>
        </p:grpSpPr>
        <p:cxnSp>
          <p:nvCxnSpPr>
            <p:cNvPr id="25" name="Google Shape;25;p50"/>
            <p:cNvCxnSpPr/>
            <p:nvPr/>
          </p:nvCxnSpPr>
          <p:spPr>
            <a:xfrm>
              <a:off x="1346435" y="4121488"/>
              <a:ext cx="6452100" cy="0"/>
            </a:xfrm>
            <a:prstGeom prst="straightConnector1">
              <a:avLst/>
            </a:prstGeom>
            <a:noFill/>
            <a:ln w="76200" cap="flat" cmpd="sng">
              <a:solidFill>
                <a:srgbClr val="6AA84F"/>
              </a:solidFill>
              <a:prstDash val="solid"/>
              <a:round/>
              <a:headEnd type="none" w="sm" len="sm"/>
              <a:tailEnd type="none" w="sm" len="sm"/>
            </a:ln>
          </p:spPr>
        </p:cxnSp>
        <p:cxnSp>
          <p:nvCxnSpPr>
            <p:cNvPr id="26" name="Google Shape;26;p50"/>
            <p:cNvCxnSpPr/>
            <p:nvPr/>
          </p:nvCxnSpPr>
          <p:spPr>
            <a:xfrm>
              <a:off x="1346435" y="3969088"/>
              <a:ext cx="6452100" cy="0"/>
            </a:xfrm>
            <a:prstGeom prst="straightConnector1">
              <a:avLst/>
            </a:prstGeom>
            <a:noFill/>
            <a:ln w="9525" cap="flat" cmpd="sng">
              <a:solidFill>
                <a:srgbClr val="6AA84F"/>
              </a:solidFill>
              <a:prstDash val="solid"/>
              <a:round/>
              <a:headEnd type="none" w="sm" len="sm"/>
              <a:tailEnd type="none" w="sm" len="sm"/>
            </a:ln>
          </p:spPr>
        </p:cxnSp>
      </p:grpSp>
      <p:sp>
        <p:nvSpPr>
          <p:cNvPr id="27" name="Google Shape;27;p50"/>
          <p:cNvSpPr txBox="1">
            <a:spLocks noGrp="1"/>
          </p:cNvSpPr>
          <p:nvPr>
            <p:ph type="ctrTitle"/>
          </p:nvPr>
        </p:nvSpPr>
        <p:spPr>
          <a:xfrm>
            <a:off x="1338867" y="2335685"/>
            <a:ext cx="9515600" cy="136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3B2082"/>
              </a:buClr>
              <a:buSzPts val="5400"/>
              <a:buNone/>
              <a:defRPr sz="7200">
                <a:solidFill>
                  <a:srgbClr val="3B2082"/>
                </a:solidFill>
              </a:defRPr>
            </a:lvl1pPr>
            <a:lvl2pPr lvl="1" algn="ctr">
              <a:lnSpc>
                <a:spcPct val="100000"/>
              </a:lnSpc>
              <a:spcBef>
                <a:spcPts val="0"/>
              </a:spcBef>
              <a:spcAft>
                <a:spcPts val="0"/>
              </a:spcAft>
              <a:buSzPts val="5400"/>
              <a:buNone/>
              <a:defRPr sz="7200"/>
            </a:lvl2pPr>
            <a:lvl3pPr lvl="2" algn="ctr">
              <a:lnSpc>
                <a:spcPct val="100000"/>
              </a:lnSpc>
              <a:spcBef>
                <a:spcPts val="0"/>
              </a:spcBef>
              <a:spcAft>
                <a:spcPts val="0"/>
              </a:spcAft>
              <a:buSzPts val="5400"/>
              <a:buNone/>
              <a:defRPr sz="7200"/>
            </a:lvl3pPr>
            <a:lvl4pPr lvl="3" algn="ctr">
              <a:lnSpc>
                <a:spcPct val="100000"/>
              </a:lnSpc>
              <a:spcBef>
                <a:spcPts val="0"/>
              </a:spcBef>
              <a:spcAft>
                <a:spcPts val="0"/>
              </a:spcAft>
              <a:buSzPts val="5400"/>
              <a:buNone/>
              <a:defRPr sz="7200"/>
            </a:lvl4pPr>
            <a:lvl5pPr lvl="4" algn="ctr">
              <a:lnSpc>
                <a:spcPct val="100000"/>
              </a:lnSpc>
              <a:spcBef>
                <a:spcPts val="0"/>
              </a:spcBef>
              <a:spcAft>
                <a:spcPts val="0"/>
              </a:spcAft>
              <a:buSzPts val="5400"/>
              <a:buNone/>
              <a:defRPr sz="7200"/>
            </a:lvl5pPr>
            <a:lvl6pPr lvl="5" algn="ctr">
              <a:lnSpc>
                <a:spcPct val="100000"/>
              </a:lnSpc>
              <a:spcBef>
                <a:spcPts val="0"/>
              </a:spcBef>
              <a:spcAft>
                <a:spcPts val="0"/>
              </a:spcAft>
              <a:buSzPts val="5400"/>
              <a:buNone/>
              <a:defRPr sz="7200"/>
            </a:lvl6pPr>
            <a:lvl7pPr lvl="6" algn="ctr">
              <a:lnSpc>
                <a:spcPct val="100000"/>
              </a:lnSpc>
              <a:spcBef>
                <a:spcPts val="0"/>
              </a:spcBef>
              <a:spcAft>
                <a:spcPts val="0"/>
              </a:spcAft>
              <a:buSzPts val="5400"/>
              <a:buNone/>
              <a:defRPr sz="7200"/>
            </a:lvl7pPr>
            <a:lvl8pPr lvl="7" algn="ctr">
              <a:lnSpc>
                <a:spcPct val="100000"/>
              </a:lnSpc>
              <a:spcBef>
                <a:spcPts val="0"/>
              </a:spcBef>
              <a:spcAft>
                <a:spcPts val="0"/>
              </a:spcAft>
              <a:buSzPts val="5400"/>
              <a:buNone/>
              <a:defRPr sz="7200"/>
            </a:lvl8pPr>
            <a:lvl9pPr lvl="8" algn="ctr">
              <a:lnSpc>
                <a:spcPct val="100000"/>
              </a:lnSpc>
              <a:spcBef>
                <a:spcPts val="0"/>
              </a:spcBef>
              <a:spcAft>
                <a:spcPts val="0"/>
              </a:spcAft>
              <a:buSzPts val="5400"/>
              <a:buNone/>
              <a:defRPr sz="7200"/>
            </a:lvl9pPr>
          </a:lstStyle>
          <a:p>
            <a:endParaRPr/>
          </a:p>
        </p:txBody>
      </p:sp>
      <p:sp>
        <p:nvSpPr>
          <p:cNvPr id="28" name="Google Shape;28;p50"/>
          <p:cNvSpPr txBox="1">
            <a:spLocks noGrp="1"/>
          </p:cNvSpPr>
          <p:nvPr>
            <p:ph type="subTitle" idx="1"/>
          </p:nvPr>
        </p:nvSpPr>
        <p:spPr>
          <a:xfrm>
            <a:off x="2849633" y="3800052"/>
            <a:ext cx="6494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1pPr>
            <a:lvl2pPr lvl="1"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2pPr>
            <a:lvl3pPr lvl="2"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3pPr>
            <a:lvl4pPr lvl="3"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4pPr>
            <a:lvl5pPr lvl="4"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5pPr>
            <a:lvl6pPr lvl="5"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6pPr>
            <a:lvl7pPr lvl="6"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7pPr>
            <a:lvl8pPr lvl="7"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8pPr>
            <a:lvl9pPr lvl="8"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9pPr>
          </a:lstStyle>
          <a:p>
            <a:endParaRPr/>
          </a:p>
        </p:txBody>
      </p:sp>
      <p:sp>
        <p:nvSpPr>
          <p:cNvPr id="29" name="Google Shape;29;p5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1"/>
          <p:cNvSpPr/>
          <p:nvPr/>
        </p:nvSpPr>
        <p:spPr>
          <a:xfrm>
            <a:off x="-67" y="3429200"/>
            <a:ext cx="12192000" cy="3428800"/>
          </a:xfrm>
          <a:prstGeom prst="rect">
            <a:avLst/>
          </a:prstGeom>
          <a:solidFill>
            <a:srgbClr val="6AA84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 name="Google Shape;32;p51"/>
          <p:cNvSpPr txBox="1">
            <a:spLocks noGrp="1"/>
          </p:cNvSpPr>
          <p:nvPr>
            <p:ph type="title"/>
          </p:nvPr>
        </p:nvSpPr>
        <p:spPr>
          <a:xfrm>
            <a:off x="415600" y="1086400"/>
            <a:ext cx="11428400" cy="125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33" name="Google Shape;33;p5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lt1"/>
              </a:buClr>
              <a:buSzPts val="1333"/>
              <a:buFont typeface="Open Sans"/>
              <a:buNone/>
              <a:defRPr sz="1333">
                <a:solidFill>
                  <a:schemeClr val="lt1"/>
                </a:solidFill>
                <a:latin typeface="Open Sans"/>
                <a:ea typeface="Open Sans"/>
                <a:cs typeface="Open Sans"/>
                <a:sym typeface="Open Sans"/>
              </a:defRPr>
            </a:lvl1pPr>
            <a:lvl2pPr marL="0" lvl="1" indent="0" algn="r">
              <a:buClr>
                <a:schemeClr val="lt1"/>
              </a:buClr>
              <a:buSzPts val="1333"/>
              <a:buFont typeface="Open Sans"/>
              <a:buNone/>
              <a:defRPr sz="1333">
                <a:solidFill>
                  <a:schemeClr val="lt1"/>
                </a:solidFill>
                <a:latin typeface="Open Sans"/>
                <a:ea typeface="Open Sans"/>
                <a:cs typeface="Open Sans"/>
                <a:sym typeface="Open Sans"/>
              </a:defRPr>
            </a:lvl2pPr>
            <a:lvl3pPr marL="0" lvl="2" indent="0" algn="r">
              <a:buClr>
                <a:schemeClr val="lt1"/>
              </a:buClr>
              <a:buSzPts val="1333"/>
              <a:buFont typeface="Open Sans"/>
              <a:buNone/>
              <a:defRPr sz="1333">
                <a:solidFill>
                  <a:schemeClr val="lt1"/>
                </a:solidFill>
                <a:latin typeface="Open Sans"/>
                <a:ea typeface="Open Sans"/>
                <a:cs typeface="Open Sans"/>
                <a:sym typeface="Open Sans"/>
              </a:defRPr>
            </a:lvl3pPr>
            <a:lvl4pPr marL="0" lvl="3" indent="0" algn="r">
              <a:buClr>
                <a:schemeClr val="lt1"/>
              </a:buClr>
              <a:buSzPts val="1333"/>
              <a:buFont typeface="Open Sans"/>
              <a:buNone/>
              <a:defRPr sz="1333">
                <a:solidFill>
                  <a:schemeClr val="lt1"/>
                </a:solidFill>
                <a:latin typeface="Open Sans"/>
                <a:ea typeface="Open Sans"/>
                <a:cs typeface="Open Sans"/>
                <a:sym typeface="Open Sans"/>
              </a:defRPr>
            </a:lvl4pPr>
            <a:lvl5pPr marL="0" lvl="4" indent="0" algn="r">
              <a:buClr>
                <a:schemeClr val="lt1"/>
              </a:buClr>
              <a:buSzPts val="1333"/>
              <a:buFont typeface="Open Sans"/>
              <a:buNone/>
              <a:defRPr sz="1333">
                <a:solidFill>
                  <a:schemeClr val="lt1"/>
                </a:solidFill>
                <a:latin typeface="Open Sans"/>
                <a:ea typeface="Open Sans"/>
                <a:cs typeface="Open Sans"/>
                <a:sym typeface="Open Sans"/>
              </a:defRPr>
            </a:lvl5pPr>
            <a:lvl6pPr marL="0" lvl="5" indent="0" algn="r">
              <a:buClr>
                <a:schemeClr val="lt1"/>
              </a:buClr>
              <a:buSzPts val="1333"/>
              <a:buFont typeface="Open Sans"/>
              <a:buNone/>
              <a:defRPr sz="1333">
                <a:solidFill>
                  <a:schemeClr val="lt1"/>
                </a:solidFill>
                <a:latin typeface="Open Sans"/>
                <a:ea typeface="Open Sans"/>
                <a:cs typeface="Open Sans"/>
                <a:sym typeface="Open Sans"/>
              </a:defRPr>
            </a:lvl6pPr>
            <a:lvl7pPr marL="0" lvl="6" indent="0" algn="r">
              <a:buClr>
                <a:schemeClr val="lt1"/>
              </a:buClr>
              <a:buSzPts val="1333"/>
              <a:buFont typeface="Open Sans"/>
              <a:buNone/>
              <a:defRPr sz="1333">
                <a:solidFill>
                  <a:schemeClr val="lt1"/>
                </a:solidFill>
                <a:latin typeface="Open Sans"/>
                <a:ea typeface="Open Sans"/>
                <a:cs typeface="Open Sans"/>
                <a:sym typeface="Open Sans"/>
              </a:defRPr>
            </a:lvl7pPr>
            <a:lvl8pPr marL="0" lvl="7" indent="0" algn="r">
              <a:buClr>
                <a:schemeClr val="lt1"/>
              </a:buClr>
              <a:buSzPts val="1333"/>
              <a:buFont typeface="Open Sans"/>
              <a:buNone/>
              <a:defRPr sz="1333">
                <a:solidFill>
                  <a:schemeClr val="lt1"/>
                </a:solidFill>
                <a:latin typeface="Open Sans"/>
                <a:ea typeface="Open Sans"/>
                <a:cs typeface="Open Sans"/>
                <a:sym typeface="Open Sans"/>
              </a:defRPr>
            </a:lvl8pPr>
            <a:lvl9pPr marL="0" lvl="8" indent="0" algn="r">
              <a:buClr>
                <a:schemeClr val="lt1"/>
              </a:buClr>
              <a:buSzPts val="1333"/>
              <a:buFont typeface="Open Sans"/>
              <a:buNone/>
              <a:defRPr sz="1333">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6" name="Google Shape;36;p5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 name="Google Shape;37;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38"/>
        <p:cNvGrpSpPr/>
        <p:nvPr/>
      </p:nvGrpSpPr>
      <p:grpSpPr>
        <a:xfrm>
          <a:off x="0" y="0"/>
          <a:ext cx="0" cy="0"/>
          <a:chOff x="0" y="0"/>
          <a:chExt cx="0" cy="0"/>
        </a:xfrm>
      </p:grpSpPr>
      <p:sp>
        <p:nvSpPr>
          <p:cNvPr id="39" name="Google Shape;39;p53"/>
          <p:cNvSpPr txBox="1">
            <a:spLocks noGrp="1"/>
          </p:cNvSpPr>
          <p:nvPr>
            <p:ph type="title"/>
          </p:nvPr>
        </p:nvSpPr>
        <p:spPr>
          <a:xfrm>
            <a:off x="653667" y="701800"/>
            <a:ext cx="7484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5400"/>
              <a:buNone/>
              <a:defRPr sz="7200" b="0">
                <a:solidFill>
                  <a:schemeClr val="dk2"/>
                </a:solidFill>
              </a:defRPr>
            </a:lvl1pPr>
            <a:lvl2pPr lvl="1" algn="l">
              <a:lnSpc>
                <a:spcPct val="100000"/>
              </a:lnSpc>
              <a:spcBef>
                <a:spcPts val="0"/>
              </a:spcBef>
              <a:spcAft>
                <a:spcPts val="0"/>
              </a:spcAft>
              <a:buClr>
                <a:schemeClr val="dk2"/>
              </a:buClr>
              <a:buSzPts val="5400"/>
              <a:buNone/>
              <a:defRPr sz="7200" b="0">
                <a:solidFill>
                  <a:schemeClr val="dk2"/>
                </a:solidFill>
              </a:defRPr>
            </a:lvl2pPr>
            <a:lvl3pPr lvl="2" algn="l">
              <a:lnSpc>
                <a:spcPct val="100000"/>
              </a:lnSpc>
              <a:spcBef>
                <a:spcPts val="0"/>
              </a:spcBef>
              <a:spcAft>
                <a:spcPts val="0"/>
              </a:spcAft>
              <a:buClr>
                <a:schemeClr val="dk2"/>
              </a:buClr>
              <a:buSzPts val="5400"/>
              <a:buNone/>
              <a:defRPr sz="7200" b="0">
                <a:solidFill>
                  <a:schemeClr val="dk2"/>
                </a:solidFill>
              </a:defRPr>
            </a:lvl3pPr>
            <a:lvl4pPr lvl="3" algn="l">
              <a:lnSpc>
                <a:spcPct val="100000"/>
              </a:lnSpc>
              <a:spcBef>
                <a:spcPts val="0"/>
              </a:spcBef>
              <a:spcAft>
                <a:spcPts val="0"/>
              </a:spcAft>
              <a:buClr>
                <a:schemeClr val="dk2"/>
              </a:buClr>
              <a:buSzPts val="5400"/>
              <a:buNone/>
              <a:defRPr sz="7200" b="0">
                <a:solidFill>
                  <a:schemeClr val="dk2"/>
                </a:solidFill>
              </a:defRPr>
            </a:lvl4pPr>
            <a:lvl5pPr lvl="4" algn="l">
              <a:lnSpc>
                <a:spcPct val="100000"/>
              </a:lnSpc>
              <a:spcBef>
                <a:spcPts val="0"/>
              </a:spcBef>
              <a:spcAft>
                <a:spcPts val="0"/>
              </a:spcAft>
              <a:buClr>
                <a:schemeClr val="dk2"/>
              </a:buClr>
              <a:buSzPts val="5400"/>
              <a:buNone/>
              <a:defRPr sz="7200" b="0">
                <a:solidFill>
                  <a:schemeClr val="dk2"/>
                </a:solidFill>
              </a:defRPr>
            </a:lvl5pPr>
            <a:lvl6pPr lvl="5" algn="l">
              <a:lnSpc>
                <a:spcPct val="100000"/>
              </a:lnSpc>
              <a:spcBef>
                <a:spcPts val="0"/>
              </a:spcBef>
              <a:spcAft>
                <a:spcPts val="0"/>
              </a:spcAft>
              <a:buClr>
                <a:schemeClr val="dk2"/>
              </a:buClr>
              <a:buSzPts val="5400"/>
              <a:buNone/>
              <a:defRPr sz="7200" b="0">
                <a:solidFill>
                  <a:schemeClr val="dk2"/>
                </a:solidFill>
              </a:defRPr>
            </a:lvl6pPr>
            <a:lvl7pPr lvl="6" algn="l">
              <a:lnSpc>
                <a:spcPct val="100000"/>
              </a:lnSpc>
              <a:spcBef>
                <a:spcPts val="0"/>
              </a:spcBef>
              <a:spcAft>
                <a:spcPts val="0"/>
              </a:spcAft>
              <a:buClr>
                <a:schemeClr val="dk2"/>
              </a:buClr>
              <a:buSzPts val="5400"/>
              <a:buNone/>
              <a:defRPr sz="7200" b="0">
                <a:solidFill>
                  <a:schemeClr val="dk2"/>
                </a:solidFill>
              </a:defRPr>
            </a:lvl7pPr>
            <a:lvl8pPr lvl="7" algn="l">
              <a:lnSpc>
                <a:spcPct val="100000"/>
              </a:lnSpc>
              <a:spcBef>
                <a:spcPts val="0"/>
              </a:spcBef>
              <a:spcAft>
                <a:spcPts val="0"/>
              </a:spcAft>
              <a:buClr>
                <a:schemeClr val="dk2"/>
              </a:buClr>
              <a:buSzPts val="5400"/>
              <a:buNone/>
              <a:defRPr sz="7200" b="0">
                <a:solidFill>
                  <a:schemeClr val="dk2"/>
                </a:solidFill>
              </a:defRPr>
            </a:lvl8pPr>
            <a:lvl9pPr lvl="8" algn="l">
              <a:lnSpc>
                <a:spcPct val="100000"/>
              </a:lnSpc>
              <a:spcBef>
                <a:spcPts val="0"/>
              </a:spcBef>
              <a:spcAft>
                <a:spcPts val="0"/>
              </a:spcAft>
              <a:buClr>
                <a:schemeClr val="dk2"/>
              </a:buClr>
              <a:buSzPts val="5400"/>
              <a:buNone/>
              <a:defRPr sz="7200" b="0">
                <a:solidFill>
                  <a:schemeClr val="dk2"/>
                </a:solidFill>
              </a:defRPr>
            </a:lvl9pPr>
          </a:lstStyle>
          <a:p>
            <a:endParaRPr/>
          </a:p>
        </p:txBody>
      </p:sp>
      <p:sp>
        <p:nvSpPr>
          <p:cNvPr id="40" name="Google Shape;40;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54"/>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a:solidFill>
                <a:srgbClr val="000000"/>
              </a:solidFill>
              <a:latin typeface="Arial"/>
              <a:ea typeface="Arial"/>
              <a:cs typeface="Arial"/>
              <a:sym typeface="Arial"/>
            </a:endParaRPr>
          </a:p>
        </p:txBody>
      </p:sp>
      <p:cxnSp>
        <p:nvCxnSpPr>
          <p:cNvPr id="43" name="Google Shape;43;p54"/>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54"/>
          <p:cNvSpPr txBox="1">
            <a:spLocks noGrp="1"/>
          </p:cNvSpPr>
          <p:nvPr>
            <p:ph type="title"/>
          </p:nvPr>
        </p:nvSpPr>
        <p:spPr>
          <a:xfrm>
            <a:off x="354000" y="1386233"/>
            <a:ext cx="5393600" cy="2234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5" name="Google Shape;45;p54"/>
          <p:cNvSpPr txBox="1">
            <a:spLocks noGrp="1"/>
          </p:cNvSpPr>
          <p:nvPr>
            <p:ph type="subTitle" idx="1"/>
          </p:nvPr>
        </p:nvSpPr>
        <p:spPr>
          <a:xfrm>
            <a:off x="354000" y="36358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6" name="Google Shape;46;p54"/>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2133"/>
              </a:spcBef>
              <a:spcAft>
                <a:spcPts val="0"/>
              </a:spcAft>
              <a:buClr>
                <a:schemeClr val="lt1"/>
              </a:buClr>
              <a:buSzPts val="1400"/>
              <a:buChar char="○"/>
              <a:defRPr>
                <a:solidFill>
                  <a:schemeClr val="lt1"/>
                </a:solidFill>
              </a:defRPr>
            </a:lvl2pPr>
            <a:lvl3pPr marL="1371600" lvl="2" indent="-317500" algn="l">
              <a:lnSpc>
                <a:spcPct val="115000"/>
              </a:lnSpc>
              <a:spcBef>
                <a:spcPts val="2133"/>
              </a:spcBef>
              <a:spcAft>
                <a:spcPts val="0"/>
              </a:spcAft>
              <a:buClr>
                <a:schemeClr val="lt1"/>
              </a:buClr>
              <a:buSzPts val="1400"/>
              <a:buChar char="■"/>
              <a:defRPr>
                <a:solidFill>
                  <a:schemeClr val="lt1"/>
                </a:solidFill>
              </a:defRPr>
            </a:lvl3pPr>
            <a:lvl4pPr marL="1828800" lvl="3" indent="-317500" algn="l">
              <a:lnSpc>
                <a:spcPct val="115000"/>
              </a:lnSpc>
              <a:spcBef>
                <a:spcPts val="2133"/>
              </a:spcBef>
              <a:spcAft>
                <a:spcPts val="0"/>
              </a:spcAft>
              <a:buClr>
                <a:schemeClr val="lt1"/>
              </a:buClr>
              <a:buSzPts val="1400"/>
              <a:buChar char="●"/>
              <a:defRPr>
                <a:solidFill>
                  <a:schemeClr val="lt1"/>
                </a:solidFill>
              </a:defRPr>
            </a:lvl4pPr>
            <a:lvl5pPr marL="2286000" lvl="4" indent="-317500" algn="l">
              <a:lnSpc>
                <a:spcPct val="115000"/>
              </a:lnSpc>
              <a:spcBef>
                <a:spcPts val="2133"/>
              </a:spcBef>
              <a:spcAft>
                <a:spcPts val="0"/>
              </a:spcAft>
              <a:buClr>
                <a:schemeClr val="lt1"/>
              </a:buClr>
              <a:buSzPts val="1400"/>
              <a:buChar char="○"/>
              <a:defRPr>
                <a:solidFill>
                  <a:schemeClr val="lt1"/>
                </a:solidFill>
              </a:defRPr>
            </a:lvl5pPr>
            <a:lvl6pPr marL="2743200" lvl="5" indent="-317500" algn="l">
              <a:lnSpc>
                <a:spcPct val="115000"/>
              </a:lnSpc>
              <a:spcBef>
                <a:spcPts val="2133"/>
              </a:spcBef>
              <a:spcAft>
                <a:spcPts val="0"/>
              </a:spcAft>
              <a:buClr>
                <a:schemeClr val="lt1"/>
              </a:buClr>
              <a:buSzPts val="1400"/>
              <a:buChar char="■"/>
              <a:defRPr>
                <a:solidFill>
                  <a:schemeClr val="lt1"/>
                </a:solidFill>
              </a:defRPr>
            </a:lvl6pPr>
            <a:lvl7pPr marL="3200400" lvl="6" indent="-317500" algn="l">
              <a:lnSpc>
                <a:spcPct val="115000"/>
              </a:lnSpc>
              <a:spcBef>
                <a:spcPts val="2133"/>
              </a:spcBef>
              <a:spcAft>
                <a:spcPts val="0"/>
              </a:spcAft>
              <a:buClr>
                <a:schemeClr val="lt1"/>
              </a:buClr>
              <a:buSzPts val="1400"/>
              <a:buChar char="●"/>
              <a:defRPr>
                <a:solidFill>
                  <a:schemeClr val="lt1"/>
                </a:solidFill>
              </a:defRPr>
            </a:lvl7pPr>
            <a:lvl8pPr marL="3657600" lvl="7" indent="-317500" algn="l">
              <a:lnSpc>
                <a:spcPct val="115000"/>
              </a:lnSpc>
              <a:spcBef>
                <a:spcPts val="2133"/>
              </a:spcBef>
              <a:spcAft>
                <a:spcPts val="0"/>
              </a:spcAft>
              <a:buClr>
                <a:schemeClr val="lt1"/>
              </a:buClr>
              <a:buSzPts val="1400"/>
              <a:buChar char="○"/>
              <a:defRPr>
                <a:solidFill>
                  <a:schemeClr val="lt1"/>
                </a:solidFill>
              </a:defRPr>
            </a:lvl8pPr>
            <a:lvl9pPr marL="4114800" lvl="8" indent="-317500"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47" name="Google Shape;47;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333"/>
              <a:buFont typeface="Open Sans"/>
              <a:buNone/>
              <a:defRPr sz="1333">
                <a:solidFill>
                  <a:srgbClr val="FFFFFF"/>
                </a:solidFill>
                <a:latin typeface="Open Sans"/>
                <a:ea typeface="Open Sans"/>
                <a:cs typeface="Open Sans"/>
                <a:sym typeface="Open Sans"/>
              </a:defRPr>
            </a:lvl1pPr>
            <a:lvl2pPr marL="0" lvl="1" indent="0" algn="r">
              <a:buClr>
                <a:srgbClr val="FFFFFF"/>
              </a:buClr>
              <a:buSzPts val="1333"/>
              <a:buFont typeface="Open Sans"/>
              <a:buNone/>
              <a:defRPr sz="1333">
                <a:solidFill>
                  <a:srgbClr val="FFFFFF"/>
                </a:solidFill>
                <a:latin typeface="Open Sans"/>
                <a:ea typeface="Open Sans"/>
                <a:cs typeface="Open Sans"/>
                <a:sym typeface="Open Sans"/>
              </a:defRPr>
            </a:lvl2pPr>
            <a:lvl3pPr marL="0" lvl="2" indent="0" algn="r">
              <a:buClr>
                <a:srgbClr val="FFFFFF"/>
              </a:buClr>
              <a:buSzPts val="1333"/>
              <a:buFont typeface="Open Sans"/>
              <a:buNone/>
              <a:defRPr sz="1333">
                <a:solidFill>
                  <a:srgbClr val="FFFFFF"/>
                </a:solidFill>
                <a:latin typeface="Open Sans"/>
                <a:ea typeface="Open Sans"/>
                <a:cs typeface="Open Sans"/>
                <a:sym typeface="Open Sans"/>
              </a:defRPr>
            </a:lvl3pPr>
            <a:lvl4pPr marL="0" lvl="3" indent="0" algn="r">
              <a:buClr>
                <a:srgbClr val="FFFFFF"/>
              </a:buClr>
              <a:buSzPts val="1333"/>
              <a:buFont typeface="Open Sans"/>
              <a:buNone/>
              <a:defRPr sz="1333">
                <a:solidFill>
                  <a:srgbClr val="FFFFFF"/>
                </a:solidFill>
                <a:latin typeface="Open Sans"/>
                <a:ea typeface="Open Sans"/>
                <a:cs typeface="Open Sans"/>
                <a:sym typeface="Open Sans"/>
              </a:defRPr>
            </a:lvl4pPr>
            <a:lvl5pPr marL="0" lvl="4" indent="0" algn="r">
              <a:buClr>
                <a:srgbClr val="FFFFFF"/>
              </a:buClr>
              <a:buSzPts val="1333"/>
              <a:buFont typeface="Open Sans"/>
              <a:buNone/>
              <a:defRPr sz="1333">
                <a:solidFill>
                  <a:srgbClr val="FFFFFF"/>
                </a:solidFill>
                <a:latin typeface="Open Sans"/>
                <a:ea typeface="Open Sans"/>
                <a:cs typeface="Open Sans"/>
                <a:sym typeface="Open Sans"/>
              </a:defRPr>
            </a:lvl5pPr>
            <a:lvl6pPr marL="0" lvl="5" indent="0" algn="r">
              <a:buClr>
                <a:srgbClr val="FFFFFF"/>
              </a:buClr>
              <a:buSzPts val="1333"/>
              <a:buFont typeface="Open Sans"/>
              <a:buNone/>
              <a:defRPr sz="1333">
                <a:solidFill>
                  <a:srgbClr val="FFFFFF"/>
                </a:solidFill>
                <a:latin typeface="Open Sans"/>
                <a:ea typeface="Open Sans"/>
                <a:cs typeface="Open Sans"/>
                <a:sym typeface="Open Sans"/>
              </a:defRPr>
            </a:lvl6pPr>
            <a:lvl7pPr marL="0" lvl="6" indent="0" algn="r">
              <a:buClr>
                <a:srgbClr val="FFFFFF"/>
              </a:buClr>
              <a:buSzPts val="1333"/>
              <a:buFont typeface="Open Sans"/>
              <a:buNone/>
              <a:defRPr sz="1333">
                <a:solidFill>
                  <a:srgbClr val="FFFFFF"/>
                </a:solidFill>
                <a:latin typeface="Open Sans"/>
                <a:ea typeface="Open Sans"/>
                <a:cs typeface="Open Sans"/>
                <a:sym typeface="Open Sans"/>
              </a:defRPr>
            </a:lvl7pPr>
            <a:lvl8pPr marL="0" lvl="7" indent="0" algn="r">
              <a:buClr>
                <a:srgbClr val="FFFFFF"/>
              </a:buClr>
              <a:buSzPts val="1333"/>
              <a:buFont typeface="Open Sans"/>
              <a:buNone/>
              <a:defRPr sz="1333">
                <a:solidFill>
                  <a:srgbClr val="FFFFFF"/>
                </a:solidFill>
                <a:latin typeface="Open Sans"/>
                <a:ea typeface="Open Sans"/>
                <a:cs typeface="Open Sans"/>
                <a:sym typeface="Open Sans"/>
              </a:defRPr>
            </a:lvl8pPr>
            <a:lvl9pPr marL="0" lvl="8" indent="0" algn="r">
              <a:buClr>
                <a:srgbClr val="FFFFFF"/>
              </a:buClr>
              <a:buSzPts val="1333"/>
              <a:buFont typeface="Open Sans"/>
              <a:buNone/>
              <a:defRPr sz="1333">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55"/>
          <p:cNvSpPr txBox="1">
            <a:spLocks noGrp="1"/>
          </p:cNvSpPr>
          <p:nvPr>
            <p:ph type="body" idx="1"/>
          </p:nvPr>
        </p:nvSpPr>
        <p:spPr>
          <a:xfrm>
            <a:off x="415600" y="5640967"/>
            <a:ext cx="7998400" cy="7984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5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56"/>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a:solidFill>
                <a:srgbClr val="000000"/>
              </a:solidFill>
              <a:latin typeface="Arial"/>
              <a:ea typeface="Arial"/>
              <a:cs typeface="Arial"/>
              <a:sym typeface="Arial"/>
            </a:endParaRPr>
          </a:p>
        </p:txBody>
      </p:sp>
      <p:sp>
        <p:nvSpPr>
          <p:cNvPr id="53" name="Google Shape;53;p56"/>
          <p:cNvSpPr txBox="1">
            <a:spLocks noGrp="1"/>
          </p:cNvSpPr>
          <p:nvPr>
            <p:ph type="title"/>
          </p:nvPr>
        </p:nvSpPr>
        <p:spPr>
          <a:xfrm>
            <a:off x="415600" y="1739800"/>
            <a:ext cx="11360800" cy="20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13000"/>
              <a:buNone/>
              <a:defRPr sz="17333">
                <a:solidFill>
                  <a:schemeClr val="accent3"/>
                </a:solidFill>
              </a:defRPr>
            </a:lvl1pPr>
            <a:lvl2pPr lvl="1" algn="ctr">
              <a:lnSpc>
                <a:spcPct val="100000"/>
              </a:lnSpc>
              <a:spcBef>
                <a:spcPts val="0"/>
              </a:spcBef>
              <a:spcAft>
                <a:spcPts val="0"/>
              </a:spcAft>
              <a:buClr>
                <a:schemeClr val="accent3"/>
              </a:buClr>
              <a:buSzPts val="13000"/>
              <a:buNone/>
              <a:defRPr sz="17333">
                <a:solidFill>
                  <a:schemeClr val="accent3"/>
                </a:solidFill>
              </a:defRPr>
            </a:lvl2pPr>
            <a:lvl3pPr lvl="2" algn="ctr">
              <a:lnSpc>
                <a:spcPct val="100000"/>
              </a:lnSpc>
              <a:spcBef>
                <a:spcPts val="0"/>
              </a:spcBef>
              <a:spcAft>
                <a:spcPts val="0"/>
              </a:spcAft>
              <a:buClr>
                <a:schemeClr val="accent3"/>
              </a:buClr>
              <a:buSzPts val="13000"/>
              <a:buNone/>
              <a:defRPr sz="17333">
                <a:solidFill>
                  <a:schemeClr val="accent3"/>
                </a:solidFill>
              </a:defRPr>
            </a:lvl3pPr>
            <a:lvl4pPr lvl="3" algn="ctr">
              <a:lnSpc>
                <a:spcPct val="100000"/>
              </a:lnSpc>
              <a:spcBef>
                <a:spcPts val="0"/>
              </a:spcBef>
              <a:spcAft>
                <a:spcPts val="0"/>
              </a:spcAft>
              <a:buClr>
                <a:schemeClr val="accent3"/>
              </a:buClr>
              <a:buSzPts val="13000"/>
              <a:buNone/>
              <a:defRPr sz="17333">
                <a:solidFill>
                  <a:schemeClr val="accent3"/>
                </a:solidFill>
              </a:defRPr>
            </a:lvl4pPr>
            <a:lvl5pPr lvl="4" algn="ctr">
              <a:lnSpc>
                <a:spcPct val="100000"/>
              </a:lnSpc>
              <a:spcBef>
                <a:spcPts val="0"/>
              </a:spcBef>
              <a:spcAft>
                <a:spcPts val="0"/>
              </a:spcAft>
              <a:buClr>
                <a:schemeClr val="accent3"/>
              </a:buClr>
              <a:buSzPts val="13000"/>
              <a:buNone/>
              <a:defRPr sz="17333">
                <a:solidFill>
                  <a:schemeClr val="accent3"/>
                </a:solidFill>
              </a:defRPr>
            </a:lvl5pPr>
            <a:lvl6pPr lvl="5" algn="ctr">
              <a:lnSpc>
                <a:spcPct val="100000"/>
              </a:lnSpc>
              <a:spcBef>
                <a:spcPts val="0"/>
              </a:spcBef>
              <a:spcAft>
                <a:spcPts val="0"/>
              </a:spcAft>
              <a:buClr>
                <a:schemeClr val="accent3"/>
              </a:buClr>
              <a:buSzPts val="13000"/>
              <a:buNone/>
              <a:defRPr sz="17333">
                <a:solidFill>
                  <a:schemeClr val="accent3"/>
                </a:solidFill>
              </a:defRPr>
            </a:lvl6pPr>
            <a:lvl7pPr lvl="6" algn="ctr">
              <a:lnSpc>
                <a:spcPct val="100000"/>
              </a:lnSpc>
              <a:spcBef>
                <a:spcPts val="0"/>
              </a:spcBef>
              <a:spcAft>
                <a:spcPts val="0"/>
              </a:spcAft>
              <a:buClr>
                <a:schemeClr val="accent3"/>
              </a:buClr>
              <a:buSzPts val="13000"/>
              <a:buNone/>
              <a:defRPr sz="17333">
                <a:solidFill>
                  <a:schemeClr val="accent3"/>
                </a:solidFill>
              </a:defRPr>
            </a:lvl7pPr>
            <a:lvl8pPr lvl="7" algn="ctr">
              <a:lnSpc>
                <a:spcPct val="100000"/>
              </a:lnSpc>
              <a:spcBef>
                <a:spcPts val="0"/>
              </a:spcBef>
              <a:spcAft>
                <a:spcPts val="0"/>
              </a:spcAft>
              <a:buClr>
                <a:schemeClr val="accent3"/>
              </a:buClr>
              <a:buSzPts val="13000"/>
              <a:buNone/>
              <a:defRPr sz="17333">
                <a:solidFill>
                  <a:schemeClr val="accent3"/>
                </a:solidFill>
              </a:defRPr>
            </a:lvl8pPr>
            <a:lvl9pPr lvl="8" algn="ctr">
              <a:lnSpc>
                <a:spcPct val="100000"/>
              </a:lnSpc>
              <a:spcBef>
                <a:spcPts val="0"/>
              </a:spcBef>
              <a:spcAft>
                <a:spcPts val="0"/>
              </a:spcAft>
              <a:buClr>
                <a:schemeClr val="accent3"/>
              </a:buClr>
              <a:buSzPts val="13000"/>
              <a:buNone/>
              <a:defRPr sz="17333">
                <a:solidFill>
                  <a:schemeClr val="accent3"/>
                </a:solidFill>
              </a:defRPr>
            </a:lvl9pPr>
          </a:lstStyle>
          <a:p>
            <a:endParaRPr/>
          </a:p>
        </p:txBody>
      </p:sp>
      <p:sp>
        <p:nvSpPr>
          <p:cNvPr id="54" name="Google Shape;54;p56"/>
          <p:cNvSpPr txBox="1">
            <a:spLocks noGrp="1"/>
          </p:cNvSpPr>
          <p:nvPr>
            <p:ph type="body" idx="1"/>
          </p:nvPr>
        </p:nvSpPr>
        <p:spPr>
          <a:xfrm>
            <a:off x="415600" y="3994200"/>
            <a:ext cx="11360800" cy="1428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55" name="Google Shape;55;p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5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695D46"/>
              </a:buClr>
              <a:buSzPts val="1333"/>
              <a:buFont typeface="Open Sans"/>
              <a:buNone/>
              <a:defRPr sz="1333">
                <a:solidFill>
                  <a:srgbClr val="695D46"/>
                </a:solidFill>
                <a:latin typeface="Open Sans"/>
                <a:ea typeface="Open Sans"/>
                <a:cs typeface="Open Sans"/>
                <a:sym typeface="Open Sans"/>
              </a:defRPr>
            </a:lvl1pPr>
            <a:lvl2pPr marL="0" lvl="1" indent="0" algn="r">
              <a:buClr>
                <a:srgbClr val="695D46"/>
              </a:buClr>
              <a:buSzPts val="1333"/>
              <a:buFont typeface="Open Sans"/>
              <a:buNone/>
              <a:defRPr sz="1333">
                <a:solidFill>
                  <a:srgbClr val="695D46"/>
                </a:solidFill>
                <a:latin typeface="Open Sans"/>
                <a:ea typeface="Open Sans"/>
                <a:cs typeface="Open Sans"/>
                <a:sym typeface="Open Sans"/>
              </a:defRPr>
            </a:lvl2pPr>
            <a:lvl3pPr marL="0" lvl="2" indent="0" algn="r">
              <a:buClr>
                <a:srgbClr val="695D46"/>
              </a:buClr>
              <a:buSzPts val="1333"/>
              <a:buFont typeface="Open Sans"/>
              <a:buNone/>
              <a:defRPr sz="1333">
                <a:solidFill>
                  <a:srgbClr val="695D46"/>
                </a:solidFill>
                <a:latin typeface="Open Sans"/>
                <a:ea typeface="Open Sans"/>
                <a:cs typeface="Open Sans"/>
                <a:sym typeface="Open Sans"/>
              </a:defRPr>
            </a:lvl3pPr>
            <a:lvl4pPr marL="0" lvl="3" indent="0" algn="r">
              <a:buClr>
                <a:srgbClr val="695D46"/>
              </a:buClr>
              <a:buSzPts val="1333"/>
              <a:buFont typeface="Open Sans"/>
              <a:buNone/>
              <a:defRPr sz="1333">
                <a:solidFill>
                  <a:srgbClr val="695D46"/>
                </a:solidFill>
                <a:latin typeface="Open Sans"/>
                <a:ea typeface="Open Sans"/>
                <a:cs typeface="Open Sans"/>
                <a:sym typeface="Open Sans"/>
              </a:defRPr>
            </a:lvl4pPr>
            <a:lvl5pPr marL="0" lvl="4" indent="0" algn="r">
              <a:buClr>
                <a:srgbClr val="695D46"/>
              </a:buClr>
              <a:buSzPts val="1333"/>
              <a:buFont typeface="Open Sans"/>
              <a:buNone/>
              <a:defRPr sz="1333">
                <a:solidFill>
                  <a:srgbClr val="695D46"/>
                </a:solidFill>
                <a:latin typeface="Open Sans"/>
                <a:ea typeface="Open Sans"/>
                <a:cs typeface="Open Sans"/>
                <a:sym typeface="Open Sans"/>
              </a:defRPr>
            </a:lvl5pPr>
            <a:lvl6pPr marL="0" lvl="5" indent="0" algn="r">
              <a:buClr>
                <a:srgbClr val="695D46"/>
              </a:buClr>
              <a:buSzPts val="1333"/>
              <a:buFont typeface="Open Sans"/>
              <a:buNone/>
              <a:defRPr sz="1333">
                <a:solidFill>
                  <a:srgbClr val="695D46"/>
                </a:solidFill>
                <a:latin typeface="Open Sans"/>
                <a:ea typeface="Open Sans"/>
                <a:cs typeface="Open Sans"/>
                <a:sym typeface="Open Sans"/>
              </a:defRPr>
            </a:lvl6pPr>
            <a:lvl7pPr marL="0" lvl="6" indent="0" algn="r">
              <a:buClr>
                <a:srgbClr val="695D46"/>
              </a:buClr>
              <a:buSzPts val="1333"/>
              <a:buFont typeface="Open Sans"/>
              <a:buNone/>
              <a:defRPr sz="1333">
                <a:solidFill>
                  <a:srgbClr val="695D46"/>
                </a:solidFill>
                <a:latin typeface="Open Sans"/>
                <a:ea typeface="Open Sans"/>
                <a:cs typeface="Open Sans"/>
                <a:sym typeface="Open Sans"/>
              </a:defRPr>
            </a:lvl7pPr>
            <a:lvl8pPr marL="0" lvl="7" indent="0" algn="r">
              <a:buClr>
                <a:srgbClr val="695D46"/>
              </a:buClr>
              <a:buSzPts val="1333"/>
              <a:buFont typeface="Open Sans"/>
              <a:buNone/>
              <a:defRPr sz="1333">
                <a:solidFill>
                  <a:srgbClr val="695D46"/>
                </a:solidFill>
                <a:latin typeface="Open Sans"/>
                <a:ea typeface="Open Sans"/>
                <a:cs typeface="Open Sans"/>
                <a:sym typeface="Open Sans"/>
              </a:defRPr>
            </a:lvl8pPr>
            <a:lvl9pPr marL="0" lvl="8" indent="0" algn="r">
              <a:buClr>
                <a:srgbClr val="695D46"/>
              </a:buClr>
              <a:buSzPts val="1333"/>
              <a:buFont typeface="Open Sans"/>
              <a:buNone/>
              <a:defRPr sz="1333">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B2082"/>
              </a:buClr>
              <a:buSzPts val="3600"/>
              <a:buFont typeface="Verdana"/>
              <a:buNone/>
              <a:defRPr sz="3600" b="1" i="0" u="none" strike="noStrike" cap="none">
                <a:solidFill>
                  <a:srgbClr val="3B2082"/>
                </a:solidFill>
                <a:latin typeface="Verdana"/>
                <a:ea typeface="Verdana"/>
                <a:cs typeface="Verdana"/>
                <a:sym typeface="Verdana"/>
              </a:defRPr>
            </a:lvl1pPr>
            <a:lvl2pPr marR="0" lvl="1"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2pPr>
            <a:lvl3pPr marR="0" lvl="2"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3pPr>
            <a:lvl4pPr marR="0" lvl="3"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4pPr>
            <a:lvl5pPr marR="0" lvl="4"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5pPr>
            <a:lvl6pPr marR="0" lvl="5"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6pPr>
            <a:lvl7pPr marR="0" lvl="6"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7pPr>
            <a:lvl8pPr marR="0" lvl="7"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8pPr>
            <a:lvl9pPr marR="0" lvl="8" algn="l" rtl="0">
              <a:lnSpc>
                <a:spcPct val="100000"/>
              </a:lnSpc>
              <a:spcBef>
                <a:spcPts val="0"/>
              </a:spcBef>
              <a:spcAft>
                <a:spcPts val="0"/>
              </a:spcAft>
              <a:buClr>
                <a:srgbClr val="1155CC"/>
              </a:buClr>
              <a:buSzPts val="3600"/>
              <a:buFont typeface="Verdana"/>
              <a:buNone/>
              <a:defRPr sz="3600" b="1" i="0" u="none" strike="noStrike" cap="none">
                <a:solidFill>
                  <a:srgbClr val="1155CC"/>
                </a:solidFill>
                <a:latin typeface="Verdana"/>
                <a:ea typeface="Verdana"/>
                <a:cs typeface="Verdana"/>
                <a:sym typeface="Verdana"/>
              </a:defRPr>
            </a:lvl9pPr>
          </a:lstStyle>
          <a:p>
            <a:endParaRPr/>
          </a:p>
        </p:txBody>
      </p:sp>
      <p:sp>
        <p:nvSpPr>
          <p:cNvPr id="11" name="Google Shape;11;p48"/>
          <p:cNvSpPr txBox="1">
            <a:spLocks noGrp="1"/>
          </p:cNvSpPr>
          <p:nvPr>
            <p:ph type="body" idx="1"/>
          </p:nvPr>
        </p:nvSpPr>
        <p:spPr>
          <a:xfrm>
            <a:off x="415600" y="1333067"/>
            <a:ext cx="11360800" cy="440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867" b="0" i="0" u="none" strike="noStrike" cap="none">
                <a:solidFill>
                  <a:schemeClr val="dk2"/>
                </a:solidFill>
                <a:latin typeface="Open Sans"/>
                <a:ea typeface="Open Sans"/>
                <a:cs typeface="Open Sans"/>
                <a:sym typeface="Open Sans"/>
              </a:defRPr>
            </a:lvl9pPr>
          </a:lstStyle>
          <a:p>
            <a:endParaRPr/>
          </a:p>
        </p:txBody>
      </p:sp>
      <p:sp>
        <p:nvSpPr>
          <p:cNvPr id="12" name="Google Shape;12;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1pPr>
            <a:lvl2pPr marL="0" marR="0" lvl="1"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2pPr>
            <a:lvl3pPr marL="0" marR="0" lvl="2"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3pPr>
            <a:lvl4pPr marL="0" marR="0" lvl="3"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4pPr>
            <a:lvl5pPr marL="0" marR="0" lvl="4"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5pPr>
            <a:lvl6pPr marL="0" marR="0" lvl="5"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6pPr>
            <a:lvl7pPr marL="0" marR="0" lvl="6"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7pPr>
            <a:lvl8pPr marL="0" marR="0" lvl="7"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8pPr>
            <a:lvl9pPr marL="0" marR="0" lvl="8" indent="0" algn="r" rtl="0">
              <a:buClr>
                <a:srgbClr val="000000"/>
              </a:buClr>
              <a:buSzPts val="1333"/>
              <a:buFont typeface="Arial"/>
              <a:buNone/>
              <a:defRPr sz="1333"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15.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5.xml"/><Relationship Id="rId7" Type="http://schemas.openxmlformats.org/officeDocument/2006/relationships/slide" Target="slide4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37.xml"/><Relationship Id="rId4" Type="http://schemas.openxmlformats.org/officeDocument/2006/relationships/slide" Target="slide36.xml"/><Relationship Id="rId9" Type="http://schemas.openxmlformats.org/officeDocument/2006/relationships/slide" Target="slide32.xml"/></Relationships>
</file>

<file path=ppt/slides/_rels/slide1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meo.gov.in/content/dgqi-overview"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dmeo.gov.in/sites/default/files/2021-08/DGQI_2.0_List_of_officials_from_DMEO_as_Nodals_for_Ministry.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Webinar on Data Governance Quality Index </a:t>
            </a:r>
            <a:endParaRPr/>
          </a:p>
        </p:txBody>
      </p:sp>
      <p:sp>
        <p:nvSpPr>
          <p:cNvPr id="64" name="Google Shape;64;p1"/>
          <p:cNvSpPr txBox="1">
            <a:spLocks noGrp="1"/>
          </p:cNvSpPr>
          <p:nvPr>
            <p:ph type="body" idx="1"/>
          </p:nvPr>
        </p:nvSpPr>
        <p:spPr>
          <a:xfrm>
            <a:off x="415600" y="1333066"/>
            <a:ext cx="11360800" cy="5199813"/>
          </a:xfrm>
          <a:prstGeom prst="rect">
            <a:avLst/>
          </a:prstGeom>
          <a:noFill/>
          <a:ln>
            <a:noFill/>
          </a:ln>
        </p:spPr>
        <p:txBody>
          <a:bodyPr spcFirstLastPara="1" wrap="square" lIns="91425" tIns="91425" rIns="91425" bIns="91425" anchor="t" anchorCtr="0">
            <a:noAutofit/>
          </a:bodyPr>
          <a:lstStyle/>
          <a:p>
            <a:pPr marL="609585" lvl="0" indent="-457188" algn="l" rtl="0">
              <a:lnSpc>
                <a:spcPct val="115000"/>
              </a:lnSpc>
              <a:spcBef>
                <a:spcPts val="0"/>
              </a:spcBef>
              <a:spcAft>
                <a:spcPts val="0"/>
              </a:spcAft>
              <a:buSzPts val="1800"/>
              <a:buFont typeface="Century Gothic"/>
              <a:buChar char="●"/>
            </a:pPr>
            <a:r>
              <a:rPr lang="en-US"/>
              <a:t>Participants are requested to please enter following details in the chat box as soon as they enter the meeting-</a:t>
            </a:r>
            <a:endParaRPr/>
          </a:p>
          <a:p>
            <a:pPr marL="1219170" lvl="1" indent="-423323" algn="l" rtl="0">
              <a:lnSpc>
                <a:spcPct val="100000"/>
              </a:lnSpc>
              <a:spcBef>
                <a:spcPts val="2133"/>
              </a:spcBef>
              <a:spcAft>
                <a:spcPts val="0"/>
              </a:spcAft>
              <a:buSzPts val="1400"/>
              <a:buChar char="○"/>
            </a:pPr>
            <a:r>
              <a:rPr lang="en-US" b="1"/>
              <a:t>Name,</a:t>
            </a:r>
            <a:endParaRPr/>
          </a:p>
          <a:p>
            <a:pPr marL="1219170" lvl="1" indent="-423323" algn="l" rtl="0">
              <a:lnSpc>
                <a:spcPct val="100000"/>
              </a:lnSpc>
              <a:spcBef>
                <a:spcPts val="2133"/>
              </a:spcBef>
              <a:spcAft>
                <a:spcPts val="0"/>
              </a:spcAft>
              <a:buSzPts val="1400"/>
              <a:buChar char="○"/>
            </a:pPr>
            <a:r>
              <a:rPr lang="en-US" b="1"/>
              <a:t>Designation,</a:t>
            </a:r>
            <a:endParaRPr/>
          </a:p>
          <a:p>
            <a:pPr marL="1219170" lvl="1" indent="-423323" algn="l" rtl="0">
              <a:lnSpc>
                <a:spcPct val="100000"/>
              </a:lnSpc>
              <a:spcBef>
                <a:spcPts val="2133"/>
              </a:spcBef>
              <a:spcAft>
                <a:spcPts val="0"/>
              </a:spcAft>
              <a:buSzPts val="1400"/>
              <a:buChar char="○"/>
            </a:pPr>
            <a:r>
              <a:rPr lang="en-US" b="1"/>
              <a:t>Ministry/Department</a:t>
            </a:r>
            <a:endParaRPr/>
          </a:p>
          <a:p>
            <a:pPr marL="609585" lvl="0" indent="-342888" algn="l" rtl="0">
              <a:lnSpc>
                <a:spcPct val="150000"/>
              </a:lnSpc>
              <a:spcBef>
                <a:spcPts val="0"/>
              </a:spcBef>
              <a:spcAft>
                <a:spcPts val="0"/>
              </a:spcAft>
              <a:buSzPts val="1800"/>
              <a:buNone/>
            </a:pPr>
            <a:endParaRPr/>
          </a:p>
          <a:p>
            <a:pPr marL="609585" lvl="0" indent="-457188" algn="l" rtl="0">
              <a:lnSpc>
                <a:spcPct val="150000"/>
              </a:lnSpc>
              <a:spcBef>
                <a:spcPts val="0"/>
              </a:spcBef>
              <a:spcAft>
                <a:spcPts val="0"/>
              </a:spcAft>
              <a:buSzPts val="1800"/>
              <a:buChar char="●"/>
            </a:pPr>
            <a:r>
              <a:rPr lang="en-US"/>
              <a:t>Participants are </a:t>
            </a:r>
            <a:r>
              <a:rPr lang="en-US" b="1"/>
              <a:t>on mute</a:t>
            </a:r>
            <a:r>
              <a:rPr lang="en-US"/>
              <a:t> by default to avoid disturbances. They are requested to be on mute during the Webinar.</a:t>
            </a:r>
            <a:endParaRPr/>
          </a:p>
          <a:p>
            <a:pPr marL="609585" lvl="0" indent="-457188" algn="l" rtl="0">
              <a:lnSpc>
                <a:spcPct val="150000"/>
              </a:lnSpc>
              <a:spcBef>
                <a:spcPts val="0"/>
              </a:spcBef>
              <a:spcAft>
                <a:spcPts val="0"/>
              </a:spcAft>
              <a:buSzPts val="1800"/>
              <a:buChar char="●"/>
            </a:pPr>
            <a:r>
              <a:rPr lang="en-US"/>
              <a:t>If anyone wants to </a:t>
            </a:r>
            <a:r>
              <a:rPr lang="en-US" b="1"/>
              <a:t>raise any queries</a:t>
            </a:r>
            <a:r>
              <a:rPr lang="en-US"/>
              <a:t> during the presentation, they are requested to </a:t>
            </a:r>
            <a:r>
              <a:rPr lang="en-US" b="1"/>
              <a:t>please type the same in the chat box</a:t>
            </a:r>
            <a:r>
              <a:rPr lang="en-US"/>
              <a:t>. </a:t>
            </a:r>
            <a:endParaRPr/>
          </a:p>
          <a:p>
            <a:pPr marL="609585" lvl="0" indent="-457188" algn="l" rtl="0">
              <a:lnSpc>
                <a:spcPct val="150000"/>
              </a:lnSpc>
              <a:spcBef>
                <a:spcPts val="0"/>
              </a:spcBef>
              <a:spcAft>
                <a:spcPts val="0"/>
              </a:spcAft>
              <a:buSzPts val="1800"/>
              <a:buChar char="●"/>
            </a:pPr>
            <a:r>
              <a:rPr lang="en-US"/>
              <a:t>The floor will be opened to obtain any further </a:t>
            </a:r>
            <a:r>
              <a:rPr lang="en-US" b="1"/>
              <a:t>feedbacks / suggestions after the presentation</a:t>
            </a:r>
            <a:endParaRPr/>
          </a:p>
          <a:p>
            <a:pPr marL="609585" lvl="0" indent="-457188" algn="l" rtl="0">
              <a:lnSpc>
                <a:spcPct val="150000"/>
              </a:lnSpc>
              <a:spcBef>
                <a:spcPts val="0"/>
              </a:spcBef>
              <a:spcAft>
                <a:spcPts val="0"/>
              </a:spcAft>
              <a:buSzPts val="1800"/>
              <a:buChar char="●"/>
            </a:pPr>
            <a:r>
              <a:rPr lang="en-US"/>
              <a:t>The Webinar will be </a:t>
            </a:r>
            <a:r>
              <a:rPr lang="en-US" b="1"/>
              <a:t>recorded</a:t>
            </a:r>
            <a:r>
              <a:rPr lang="en-US"/>
              <a:t> for documentation purposes</a:t>
            </a:r>
            <a:endParaRPr/>
          </a:p>
        </p:txBody>
      </p:sp>
      <p:sp>
        <p:nvSpPr>
          <p:cNvPr id="65" name="Google Shape;65;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a:t>
            </a:fld>
            <a:endParaRPr>
              <a:solidFill>
                <a:srgbClr val="695D4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415600" y="201240"/>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DGQI 2</a:t>
            </a:r>
            <a:r>
              <a:rPr lang="en-US" baseline="30000"/>
              <a:t>nd</a:t>
            </a:r>
            <a:r>
              <a:rPr lang="en-US"/>
              <a:t> Edition Questionnaire: Structure</a:t>
            </a:r>
            <a:endParaRPr b="0"/>
          </a:p>
        </p:txBody>
      </p:sp>
      <p:sp>
        <p:nvSpPr>
          <p:cNvPr id="191" name="Google Shape;19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10</a:t>
            </a:fld>
            <a:endParaRPr>
              <a:solidFill>
                <a:srgbClr val="695D46"/>
              </a:solidFill>
            </a:endParaRPr>
          </a:p>
        </p:txBody>
      </p:sp>
      <p:grpSp>
        <p:nvGrpSpPr>
          <p:cNvPr id="192" name="Google Shape;192;p10"/>
          <p:cNvGrpSpPr/>
          <p:nvPr/>
        </p:nvGrpSpPr>
        <p:grpSpPr>
          <a:xfrm>
            <a:off x="725864" y="1309511"/>
            <a:ext cx="7244092" cy="5226754"/>
            <a:chOff x="0" y="0"/>
            <a:chExt cx="7244092" cy="5226754"/>
          </a:xfrm>
        </p:grpSpPr>
        <p:cxnSp>
          <p:nvCxnSpPr>
            <p:cNvPr id="193" name="Google Shape;193;p10"/>
            <p:cNvCxnSpPr/>
            <p:nvPr/>
          </p:nvCxnSpPr>
          <p:spPr>
            <a:xfrm>
              <a:off x="0" y="0"/>
              <a:ext cx="7244092" cy="0"/>
            </a:xfrm>
            <a:prstGeom prst="straightConnector1">
              <a:avLst/>
            </a:prstGeom>
            <a:solidFill>
              <a:schemeClr val="lt1"/>
            </a:solidFill>
            <a:ln w="25400" cap="flat" cmpd="sng">
              <a:solidFill>
                <a:srgbClr val="00875B"/>
              </a:solidFill>
              <a:prstDash val="solid"/>
              <a:round/>
              <a:headEnd type="none" w="sm" len="sm"/>
              <a:tailEnd type="none" w="sm" len="sm"/>
            </a:ln>
          </p:spPr>
        </p:cxnSp>
        <p:sp>
          <p:nvSpPr>
            <p:cNvPr id="194" name="Google Shape;194;p10"/>
            <p:cNvSpPr/>
            <p:nvPr/>
          </p:nvSpPr>
          <p:spPr>
            <a:xfrm>
              <a:off x="0" y="0"/>
              <a:ext cx="1448818" cy="26133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txBox="1"/>
            <p:nvPr/>
          </p:nvSpPr>
          <p:spPr>
            <a:xfrm>
              <a:off x="0" y="0"/>
              <a:ext cx="1448818" cy="261337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2400"/>
                <a:buFont typeface="Century Gothic"/>
                <a:buNone/>
              </a:pPr>
              <a:r>
                <a:rPr lang="en-US" sz="2400" b="0" i="0" u="none" strike="noStrike" cap="none">
                  <a:solidFill>
                    <a:schemeClr val="dk2"/>
                  </a:solidFill>
                  <a:latin typeface="Century Gothic"/>
                  <a:ea typeface="Century Gothic"/>
                  <a:cs typeface="Century Gothic"/>
                  <a:sym typeface="Century Gothic"/>
                </a:rPr>
                <a:t>Part A </a:t>
              </a:r>
              <a:endParaRPr/>
            </a:p>
            <a:p>
              <a:pPr marL="0" marR="0" lvl="0" indent="0" algn="l" rtl="0">
                <a:lnSpc>
                  <a:spcPct val="90000"/>
                </a:lnSpc>
                <a:spcBef>
                  <a:spcPts val="840"/>
                </a:spcBef>
                <a:spcAft>
                  <a:spcPts val="0"/>
                </a:spcAft>
                <a:buClr>
                  <a:schemeClr val="dk2"/>
                </a:buClr>
                <a:buSzPts val="2400"/>
                <a:buFont typeface="Century Gothic"/>
                <a:buNone/>
              </a:pPr>
              <a:r>
                <a:rPr lang="en-US" sz="2400" b="0" i="0" u="none" strike="noStrike" cap="none">
                  <a:solidFill>
                    <a:schemeClr val="dk2"/>
                  </a:solidFill>
                  <a:latin typeface="Century Gothic"/>
                  <a:ea typeface="Century Gothic"/>
                  <a:cs typeface="Century Gothic"/>
                  <a:sym typeface="Century Gothic"/>
                </a:rPr>
                <a:t>To be filled at M/D level</a:t>
              </a:r>
              <a:endParaRPr sz="2400" b="0" i="0" u="none" strike="noStrike" cap="none">
                <a:solidFill>
                  <a:schemeClr val="dk2"/>
                </a:solidFill>
                <a:latin typeface="Century Gothic"/>
                <a:ea typeface="Century Gothic"/>
                <a:cs typeface="Century Gothic"/>
                <a:sym typeface="Century Gothic"/>
              </a:endParaRPr>
            </a:p>
          </p:txBody>
        </p:sp>
        <p:sp>
          <p:nvSpPr>
            <p:cNvPr id="196" name="Google Shape;196;p10"/>
            <p:cNvSpPr/>
            <p:nvPr/>
          </p:nvSpPr>
          <p:spPr>
            <a:xfrm>
              <a:off x="1557479" y="0"/>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txBox="1"/>
            <p:nvPr/>
          </p:nvSpPr>
          <p:spPr>
            <a:xfrm>
              <a:off x="1557479" y="0"/>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&amp; Strategy Unit  (7)</a:t>
              </a:r>
              <a:endParaRPr sz="1600" b="0" i="0" u="none" strike="noStrike" cap="none">
                <a:solidFill>
                  <a:schemeClr val="dk2"/>
                </a:solidFill>
                <a:latin typeface="Century Gothic"/>
                <a:ea typeface="Century Gothic"/>
                <a:cs typeface="Century Gothic"/>
                <a:sym typeface="Century Gothic"/>
              </a:endParaRPr>
            </a:p>
          </p:txBody>
        </p:sp>
        <p:cxnSp>
          <p:nvCxnSpPr>
            <p:cNvPr id="198" name="Google Shape;198;p10"/>
            <p:cNvCxnSpPr/>
            <p:nvPr/>
          </p:nvCxnSpPr>
          <p:spPr>
            <a:xfrm>
              <a:off x="1448818" y="370473"/>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199" name="Google Shape;199;p10"/>
            <p:cNvSpPr/>
            <p:nvPr/>
          </p:nvSpPr>
          <p:spPr>
            <a:xfrm>
              <a:off x="1557479" y="388114"/>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txBox="1"/>
            <p:nvPr/>
          </p:nvSpPr>
          <p:spPr>
            <a:xfrm>
              <a:off x="1557479" y="388114"/>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Action Plan (7)</a:t>
              </a:r>
              <a:endParaRPr/>
            </a:p>
          </p:txBody>
        </p:sp>
        <p:cxnSp>
          <p:nvCxnSpPr>
            <p:cNvPr id="201" name="Google Shape;201;p10"/>
            <p:cNvCxnSpPr/>
            <p:nvPr/>
          </p:nvCxnSpPr>
          <p:spPr>
            <a:xfrm>
              <a:off x="1448818" y="740946"/>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02" name="Google Shape;202;p10"/>
            <p:cNvSpPr/>
            <p:nvPr/>
          </p:nvSpPr>
          <p:spPr>
            <a:xfrm>
              <a:off x="1557479" y="758587"/>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txBox="1"/>
            <p:nvPr/>
          </p:nvSpPr>
          <p:spPr>
            <a:xfrm>
              <a:off x="1557479" y="758587"/>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Management  (5)</a:t>
              </a:r>
              <a:endParaRPr/>
            </a:p>
          </p:txBody>
        </p:sp>
        <p:cxnSp>
          <p:nvCxnSpPr>
            <p:cNvPr id="204" name="Google Shape;204;p10"/>
            <p:cNvCxnSpPr/>
            <p:nvPr/>
          </p:nvCxnSpPr>
          <p:spPr>
            <a:xfrm>
              <a:off x="1448818" y="1111419"/>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05" name="Google Shape;205;p10"/>
            <p:cNvSpPr/>
            <p:nvPr/>
          </p:nvSpPr>
          <p:spPr>
            <a:xfrm>
              <a:off x="1557479" y="1129060"/>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txBox="1"/>
            <p:nvPr/>
          </p:nvSpPr>
          <p:spPr>
            <a:xfrm>
              <a:off x="1557479" y="1129060"/>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Synergistic data use within M/Ds (3) </a:t>
              </a:r>
              <a:endParaRPr/>
            </a:p>
          </p:txBody>
        </p:sp>
        <p:cxnSp>
          <p:nvCxnSpPr>
            <p:cNvPr id="207" name="Google Shape;207;p10"/>
            <p:cNvCxnSpPr/>
            <p:nvPr/>
          </p:nvCxnSpPr>
          <p:spPr>
            <a:xfrm>
              <a:off x="1448818" y="1481892"/>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08" name="Google Shape;208;p10"/>
            <p:cNvSpPr/>
            <p:nvPr/>
          </p:nvSpPr>
          <p:spPr>
            <a:xfrm>
              <a:off x="1557479" y="1499533"/>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txBox="1"/>
            <p:nvPr/>
          </p:nvSpPr>
          <p:spPr>
            <a:xfrm>
              <a:off x="1557479" y="1499533"/>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Inter agency data collaboration (2)</a:t>
              </a:r>
              <a:endParaRPr/>
            </a:p>
          </p:txBody>
        </p:sp>
        <p:cxnSp>
          <p:nvCxnSpPr>
            <p:cNvPr id="210" name="Google Shape;210;p10"/>
            <p:cNvCxnSpPr/>
            <p:nvPr/>
          </p:nvCxnSpPr>
          <p:spPr>
            <a:xfrm>
              <a:off x="1448818" y="1852365"/>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11" name="Google Shape;211;p10"/>
            <p:cNvSpPr/>
            <p:nvPr/>
          </p:nvSpPr>
          <p:spPr>
            <a:xfrm>
              <a:off x="1557479" y="1870006"/>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txBox="1"/>
            <p:nvPr/>
          </p:nvSpPr>
          <p:spPr>
            <a:xfrm>
              <a:off x="1557479" y="1870006"/>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Prescriptive Analytics (3)</a:t>
              </a:r>
              <a:r>
                <a:rPr lang="en-US" sz="1600" b="0" i="0" u="none" strike="noStrike" cap="none">
                  <a:solidFill>
                    <a:schemeClr val="dk2"/>
                  </a:solidFill>
                  <a:latin typeface="Arial"/>
                  <a:ea typeface="Arial"/>
                  <a:cs typeface="Arial"/>
                  <a:sym typeface="Arial"/>
                </a:rPr>
                <a:t> </a:t>
              </a:r>
              <a:endParaRPr/>
            </a:p>
          </p:txBody>
        </p:sp>
        <p:cxnSp>
          <p:nvCxnSpPr>
            <p:cNvPr id="213" name="Google Shape;213;p10"/>
            <p:cNvCxnSpPr/>
            <p:nvPr/>
          </p:nvCxnSpPr>
          <p:spPr>
            <a:xfrm>
              <a:off x="1448818" y="2222838"/>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14" name="Google Shape;214;p10"/>
            <p:cNvSpPr/>
            <p:nvPr/>
          </p:nvSpPr>
          <p:spPr>
            <a:xfrm>
              <a:off x="1557479" y="2240479"/>
              <a:ext cx="5686612" cy="3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p:nvPr/>
          </p:nvSpPr>
          <p:spPr>
            <a:xfrm>
              <a:off x="1557479" y="2240479"/>
              <a:ext cx="5686612" cy="352831"/>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Best Practices (1)</a:t>
              </a:r>
              <a:endParaRPr/>
            </a:p>
          </p:txBody>
        </p:sp>
        <p:cxnSp>
          <p:nvCxnSpPr>
            <p:cNvPr id="216" name="Google Shape;216;p10"/>
            <p:cNvCxnSpPr/>
            <p:nvPr/>
          </p:nvCxnSpPr>
          <p:spPr>
            <a:xfrm>
              <a:off x="1448818" y="2593311"/>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217" name="Google Shape;217;p10"/>
            <p:cNvCxnSpPr/>
            <p:nvPr/>
          </p:nvCxnSpPr>
          <p:spPr>
            <a:xfrm>
              <a:off x="0" y="2613377"/>
              <a:ext cx="7244092" cy="0"/>
            </a:xfrm>
            <a:prstGeom prst="straightConnector1">
              <a:avLst/>
            </a:prstGeom>
            <a:solidFill>
              <a:schemeClr val="lt1"/>
            </a:solidFill>
            <a:ln w="25400" cap="flat" cmpd="sng">
              <a:solidFill>
                <a:srgbClr val="00875B"/>
              </a:solidFill>
              <a:prstDash val="solid"/>
              <a:round/>
              <a:headEnd type="none" w="sm" len="sm"/>
              <a:tailEnd type="none" w="sm" len="sm"/>
            </a:ln>
          </p:spPr>
        </p:cxnSp>
        <p:sp>
          <p:nvSpPr>
            <p:cNvPr id="218" name="Google Shape;218;p10"/>
            <p:cNvSpPr/>
            <p:nvPr/>
          </p:nvSpPr>
          <p:spPr>
            <a:xfrm>
              <a:off x="0" y="2613377"/>
              <a:ext cx="1448818" cy="26133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0" y="2613377"/>
              <a:ext cx="1448818" cy="261337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2400"/>
                <a:buFont typeface="Century Gothic"/>
                <a:buNone/>
              </a:pPr>
              <a:r>
                <a:rPr lang="en-US" sz="2400" b="0" i="0" u="none" strike="noStrike" cap="none">
                  <a:solidFill>
                    <a:schemeClr val="dk2"/>
                  </a:solidFill>
                  <a:latin typeface="Century Gothic"/>
                  <a:ea typeface="Century Gothic"/>
                  <a:cs typeface="Century Gothic"/>
                  <a:sym typeface="Century Gothic"/>
                </a:rPr>
                <a:t>Part B </a:t>
              </a:r>
              <a:endParaRPr/>
            </a:p>
            <a:p>
              <a:pPr marL="0" marR="0" lvl="0" indent="0" algn="l" rtl="0">
                <a:lnSpc>
                  <a:spcPct val="90000"/>
                </a:lnSpc>
                <a:spcBef>
                  <a:spcPts val="840"/>
                </a:spcBef>
                <a:spcAft>
                  <a:spcPts val="0"/>
                </a:spcAft>
                <a:buClr>
                  <a:schemeClr val="dk2"/>
                </a:buClr>
                <a:buSzPts val="2400"/>
                <a:buFont typeface="Century Gothic"/>
                <a:buNone/>
              </a:pPr>
              <a:r>
                <a:rPr lang="en-US" sz="2400" b="0" i="0" u="none" strike="noStrike" cap="none">
                  <a:solidFill>
                    <a:schemeClr val="dk2"/>
                  </a:solidFill>
                  <a:latin typeface="Century Gothic"/>
                  <a:ea typeface="Century Gothic"/>
                  <a:cs typeface="Century Gothic"/>
                  <a:sym typeface="Century Gothic"/>
                </a:rPr>
                <a:t>To be filled at CS/ CSS/ NSI level</a:t>
              </a:r>
              <a:endParaRPr sz="2400" b="0" i="0" u="none" strike="noStrike" cap="none">
                <a:solidFill>
                  <a:schemeClr val="dk2"/>
                </a:solidFill>
                <a:latin typeface="Century Gothic"/>
                <a:ea typeface="Century Gothic"/>
                <a:cs typeface="Century Gothic"/>
                <a:sym typeface="Century Gothic"/>
              </a:endParaRPr>
            </a:p>
          </p:txBody>
        </p:sp>
        <p:sp>
          <p:nvSpPr>
            <p:cNvPr id="220" name="Google Shape;220;p10"/>
            <p:cNvSpPr/>
            <p:nvPr/>
          </p:nvSpPr>
          <p:spPr>
            <a:xfrm>
              <a:off x="1557479" y="2633954"/>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1557479" y="2633954"/>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generation (7)</a:t>
              </a:r>
              <a:endParaRPr sz="1600" b="0" i="0" u="none" strike="noStrike" cap="none">
                <a:solidFill>
                  <a:schemeClr val="dk2"/>
                </a:solidFill>
                <a:latin typeface="Century Gothic"/>
                <a:ea typeface="Century Gothic"/>
                <a:cs typeface="Century Gothic"/>
                <a:sym typeface="Century Gothic"/>
              </a:endParaRPr>
            </a:p>
          </p:txBody>
        </p:sp>
        <p:cxnSp>
          <p:nvCxnSpPr>
            <p:cNvPr id="222" name="Google Shape;222;p10"/>
            <p:cNvCxnSpPr/>
            <p:nvPr/>
          </p:nvCxnSpPr>
          <p:spPr>
            <a:xfrm>
              <a:off x="1448818" y="3045484"/>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23" name="Google Shape;223;p10"/>
            <p:cNvSpPr/>
            <p:nvPr/>
          </p:nvSpPr>
          <p:spPr>
            <a:xfrm>
              <a:off x="1557479" y="3066060"/>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1557479" y="3066060"/>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quality (4)</a:t>
              </a:r>
              <a:endParaRPr sz="1600" b="0" i="0" u="none" strike="noStrike" cap="none">
                <a:solidFill>
                  <a:schemeClr val="dk2"/>
                </a:solidFill>
                <a:latin typeface="Century Gothic"/>
                <a:ea typeface="Century Gothic"/>
                <a:cs typeface="Century Gothic"/>
                <a:sym typeface="Century Gothic"/>
              </a:endParaRPr>
            </a:p>
          </p:txBody>
        </p:sp>
        <p:cxnSp>
          <p:nvCxnSpPr>
            <p:cNvPr id="225" name="Google Shape;225;p10"/>
            <p:cNvCxnSpPr/>
            <p:nvPr/>
          </p:nvCxnSpPr>
          <p:spPr>
            <a:xfrm>
              <a:off x="1448818" y="3477591"/>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26" name="Google Shape;226;p10"/>
            <p:cNvSpPr/>
            <p:nvPr/>
          </p:nvSpPr>
          <p:spPr>
            <a:xfrm>
              <a:off x="1557479" y="3498167"/>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1557479" y="3498167"/>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analysis, use &amp; dissemination (13)</a:t>
              </a:r>
              <a:endParaRPr sz="1600" b="0" i="0" u="none" strike="noStrike" cap="none">
                <a:solidFill>
                  <a:schemeClr val="dk2"/>
                </a:solidFill>
                <a:latin typeface="Century Gothic"/>
                <a:ea typeface="Century Gothic"/>
                <a:cs typeface="Century Gothic"/>
                <a:sym typeface="Century Gothic"/>
              </a:endParaRPr>
            </a:p>
          </p:txBody>
        </p:sp>
        <p:cxnSp>
          <p:nvCxnSpPr>
            <p:cNvPr id="228" name="Google Shape;228;p10"/>
            <p:cNvCxnSpPr/>
            <p:nvPr/>
          </p:nvCxnSpPr>
          <p:spPr>
            <a:xfrm>
              <a:off x="1448818" y="3909698"/>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29" name="Google Shape;229;p10"/>
            <p:cNvSpPr/>
            <p:nvPr/>
          </p:nvSpPr>
          <p:spPr>
            <a:xfrm>
              <a:off x="1557479" y="3930274"/>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1557479" y="3930274"/>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Use of technology (6) </a:t>
              </a:r>
              <a:endParaRPr sz="1600" b="0" i="0" u="none" strike="noStrike" cap="none">
                <a:solidFill>
                  <a:schemeClr val="dk2"/>
                </a:solidFill>
                <a:latin typeface="Century Gothic"/>
                <a:ea typeface="Century Gothic"/>
                <a:cs typeface="Century Gothic"/>
                <a:sym typeface="Century Gothic"/>
              </a:endParaRPr>
            </a:p>
          </p:txBody>
        </p:sp>
        <p:cxnSp>
          <p:nvCxnSpPr>
            <p:cNvPr id="231" name="Google Shape;231;p10"/>
            <p:cNvCxnSpPr/>
            <p:nvPr/>
          </p:nvCxnSpPr>
          <p:spPr>
            <a:xfrm>
              <a:off x="1448818" y="4341805"/>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32" name="Google Shape;232;p10"/>
            <p:cNvSpPr/>
            <p:nvPr/>
          </p:nvSpPr>
          <p:spPr>
            <a:xfrm>
              <a:off x="1557479" y="4362381"/>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1557479" y="4362381"/>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security &amp; HR capacity (10)</a:t>
              </a:r>
              <a:endParaRPr sz="1600" b="0" i="0" u="none" strike="noStrike" cap="none">
                <a:solidFill>
                  <a:schemeClr val="dk2"/>
                </a:solidFill>
                <a:latin typeface="Century Gothic"/>
                <a:ea typeface="Century Gothic"/>
                <a:cs typeface="Century Gothic"/>
                <a:sym typeface="Century Gothic"/>
              </a:endParaRPr>
            </a:p>
          </p:txBody>
        </p:sp>
        <p:cxnSp>
          <p:nvCxnSpPr>
            <p:cNvPr id="234" name="Google Shape;234;p10"/>
            <p:cNvCxnSpPr/>
            <p:nvPr/>
          </p:nvCxnSpPr>
          <p:spPr>
            <a:xfrm>
              <a:off x="1448818" y="4773912"/>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235" name="Google Shape;235;p10"/>
            <p:cNvSpPr/>
            <p:nvPr/>
          </p:nvSpPr>
          <p:spPr>
            <a:xfrm>
              <a:off x="1557479" y="4794488"/>
              <a:ext cx="5686612" cy="4115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txBox="1"/>
            <p:nvPr/>
          </p:nvSpPr>
          <p:spPr>
            <a:xfrm>
              <a:off x="1557479" y="4794488"/>
              <a:ext cx="5686612" cy="4115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2"/>
                </a:buClr>
                <a:buSzPts val="1600"/>
                <a:buFont typeface="Century Gothic"/>
                <a:buNone/>
              </a:pPr>
              <a:r>
                <a:rPr lang="en-US" sz="1600" b="0" i="0" u="none" strike="noStrike" cap="none">
                  <a:solidFill>
                    <a:schemeClr val="dk2"/>
                  </a:solidFill>
                  <a:latin typeface="Century Gothic"/>
                  <a:ea typeface="Century Gothic"/>
                  <a:cs typeface="Century Gothic"/>
                  <a:sym typeface="Century Gothic"/>
                </a:rPr>
                <a:t>Data management (5)</a:t>
              </a:r>
              <a:endParaRPr sz="1600" b="0" i="0" u="none" strike="noStrike" cap="none">
                <a:solidFill>
                  <a:schemeClr val="dk2"/>
                </a:solidFill>
                <a:latin typeface="Century Gothic"/>
                <a:ea typeface="Century Gothic"/>
                <a:cs typeface="Century Gothic"/>
                <a:sym typeface="Century Gothic"/>
              </a:endParaRPr>
            </a:p>
          </p:txBody>
        </p:sp>
        <p:cxnSp>
          <p:nvCxnSpPr>
            <p:cNvPr id="237" name="Google Shape;237;p10"/>
            <p:cNvCxnSpPr/>
            <p:nvPr/>
          </p:nvCxnSpPr>
          <p:spPr>
            <a:xfrm>
              <a:off x="1448818" y="5206018"/>
              <a:ext cx="5795273" cy="0"/>
            </a:xfrm>
            <a:prstGeom prst="straightConnector1">
              <a:avLst/>
            </a:prstGeom>
            <a:solidFill>
              <a:schemeClr val="accent2"/>
            </a:solidFill>
            <a:ln w="25400" cap="flat" cmpd="sng">
              <a:solidFill>
                <a:schemeClr val="accent2"/>
              </a:solidFill>
              <a:prstDash val="solid"/>
              <a:round/>
              <a:headEnd type="none" w="sm" len="sm"/>
              <a:tailEnd type="none" w="sm" len="sm"/>
            </a:ln>
          </p:spPr>
        </p:cxnSp>
      </p:grpSp>
      <p:sp>
        <p:nvSpPr>
          <p:cNvPr id="238" name="Google Shape;238;p10"/>
          <p:cNvSpPr txBox="1"/>
          <p:nvPr/>
        </p:nvSpPr>
        <p:spPr>
          <a:xfrm>
            <a:off x="504825" y="804817"/>
            <a:ext cx="11646325"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1" u="none" strike="noStrike" cap="none">
                <a:solidFill>
                  <a:schemeClr val="dk2"/>
                </a:solidFill>
                <a:latin typeface="Century Gothic"/>
                <a:ea typeface="Century Gothic"/>
                <a:cs typeface="Century Gothic"/>
                <a:sym typeface="Century Gothic"/>
              </a:rPr>
              <a:t>All themes and questions mapped into two parts based on the level at which they are to be answered</a:t>
            </a:r>
            <a:endParaRPr sz="1800" b="0" i="1" u="none" strike="noStrike" cap="none">
              <a:solidFill>
                <a:schemeClr val="dk2"/>
              </a:solidFill>
              <a:latin typeface="Century Gothic"/>
              <a:ea typeface="Century Gothic"/>
              <a:cs typeface="Century Gothic"/>
              <a:sym typeface="Century Gothic"/>
            </a:endParaRPr>
          </a:p>
        </p:txBody>
      </p:sp>
      <p:sp>
        <p:nvSpPr>
          <p:cNvPr id="239" name="Google Shape;239;p10"/>
          <p:cNvSpPr txBox="1"/>
          <p:nvPr/>
        </p:nvSpPr>
        <p:spPr>
          <a:xfrm>
            <a:off x="8286044" y="1229843"/>
            <a:ext cx="3490356" cy="5386090"/>
          </a:xfrm>
          <a:prstGeom prst="rect">
            <a:avLst/>
          </a:prstGeom>
          <a:solidFill>
            <a:srgbClr val="002060"/>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b="1" i="0" u="none" strike="noStrike" cap="none">
                <a:solidFill>
                  <a:schemeClr val="lt1"/>
                </a:solidFill>
                <a:latin typeface="Century Gothic"/>
                <a:ea typeface="Century Gothic"/>
                <a:cs typeface="Century Gothic"/>
                <a:sym typeface="Century Gothic"/>
              </a:rPr>
              <a:t>Part A:</a:t>
            </a:r>
            <a:r>
              <a:rPr lang="en-US" sz="1800" b="0" i="0" u="none" strike="noStrike" cap="none">
                <a:solidFill>
                  <a:schemeClr val="lt1"/>
                </a:solidFill>
                <a:latin typeface="Century Gothic"/>
                <a:ea typeface="Century Gothic"/>
                <a:cs typeface="Century Gothic"/>
                <a:sym typeface="Century Gothic"/>
              </a:rPr>
              <a:t> </a:t>
            </a:r>
            <a:endParaRPr/>
          </a:p>
          <a:p>
            <a:pPr marL="742950" marR="0" lvl="1" indent="-285750" algn="l" rtl="0">
              <a:spcBef>
                <a:spcPts val="600"/>
              </a:spcBef>
              <a:spcAft>
                <a:spcPts val="0"/>
              </a:spcAft>
              <a:buClr>
                <a:schemeClr val="lt1"/>
              </a:buClr>
              <a:buSzPts val="1800"/>
              <a:buFont typeface="Arial"/>
              <a:buChar char="•"/>
            </a:pPr>
            <a:r>
              <a:rPr lang="en-US" sz="1800" b="0" i="0" u="none" strike="noStrike" cap="none">
                <a:solidFill>
                  <a:schemeClr val="lt1"/>
                </a:solidFill>
                <a:latin typeface="Century Gothic"/>
                <a:ea typeface="Century Gothic"/>
                <a:cs typeface="Century Gothic"/>
                <a:sym typeface="Century Gothic"/>
              </a:rPr>
              <a:t>List of all CS/CSS Schemes as per Budget 2021-22 already available</a:t>
            </a:r>
            <a:endParaRPr/>
          </a:p>
          <a:p>
            <a:pPr marL="742950" marR="0" lvl="1" indent="-285750" algn="l" rtl="0">
              <a:spcBef>
                <a:spcPts val="600"/>
              </a:spcBef>
              <a:spcAft>
                <a:spcPts val="0"/>
              </a:spcAft>
              <a:buClr>
                <a:schemeClr val="lt1"/>
              </a:buClr>
              <a:buSzPts val="1800"/>
              <a:buFont typeface="Arial"/>
              <a:buChar char="•"/>
            </a:pPr>
            <a:r>
              <a:rPr lang="en-US" sz="1800" b="0" i="0" u="none" strike="noStrike" cap="none">
                <a:solidFill>
                  <a:schemeClr val="lt1"/>
                </a:solidFill>
                <a:latin typeface="Century Gothic"/>
                <a:ea typeface="Century Gothic"/>
                <a:cs typeface="Century Gothic"/>
                <a:sym typeface="Century Gothic"/>
              </a:rPr>
              <a:t>Additional schemes (if any) and all non-schematic interventions to be manually added by the M/Ds </a:t>
            </a:r>
            <a:endParaRPr/>
          </a:p>
          <a:p>
            <a:pPr marL="285750" marR="0" lvl="0" indent="-285750" algn="l" rtl="0">
              <a:spcBef>
                <a:spcPts val="600"/>
              </a:spcBef>
              <a:spcAft>
                <a:spcPts val="0"/>
              </a:spcAft>
              <a:buClr>
                <a:schemeClr val="lt1"/>
              </a:buClr>
              <a:buSzPts val="1800"/>
              <a:buFont typeface="Arial"/>
              <a:buChar char="•"/>
            </a:pPr>
            <a:r>
              <a:rPr lang="en-US" sz="1800" b="1" i="0" u="none" strike="noStrike" cap="none">
                <a:solidFill>
                  <a:schemeClr val="lt1"/>
                </a:solidFill>
                <a:latin typeface="Century Gothic"/>
                <a:ea typeface="Century Gothic"/>
                <a:cs typeface="Century Gothic"/>
                <a:sym typeface="Century Gothic"/>
              </a:rPr>
              <a:t>Part B: </a:t>
            </a:r>
            <a:endParaRPr/>
          </a:p>
          <a:p>
            <a:pPr marL="742950" marR="0" lvl="1" indent="-285750" algn="l" rtl="0">
              <a:spcBef>
                <a:spcPts val="600"/>
              </a:spcBef>
              <a:spcAft>
                <a:spcPts val="0"/>
              </a:spcAft>
              <a:buClr>
                <a:schemeClr val="lt1"/>
              </a:buClr>
              <a:buSzPts val="1800"/>
              <a:buFont typeface="Arial"/>
              <a:buChar char="•"/>
            </a:pPr>
            <a:r>
              <a:rPr lang="en-US" sz="1800" b="0" i="0" u="none" strike="noStrike" cap="none">
                <a:solidFill>
                  <a:schemeClr val="lt1"/>
                </a:solidFill>
                <a:latin typeface="Century Gothic"/>
                <a:ea typeface="Century Gothic"/>
                <a:cs typeface="Century Gothic"/>
                <a:sym typeface="Century Gothic"/>
              </a:rPr>
              <a:t>To be filled in separately for each scheme available and non-schematic intervention added in Part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DGQI 2</a:t>
            </a:r>
            <a:r>
              <a:rPr lang="en-US" baseline="30000"/>
              <a:t>nd</a:t>
            </a:r>
            <a:r>
              <a:rPr lang="en-US"/>
              <a:t> Edition: Scoring Methodology</a:t>
            </a:r>
            <a:endParaRPr/>
          </a:p>
        </p:txBody>
      </p:sp>
      <p:sp>
        <p:nvSpPr>
          <p:cNvPr id="245" name="Google Shape;2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11</a:t>
            </a:fld>
            <a:endParaRPr>
              <a:solidFill>
                <a:srgbClr val="695D4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2"/>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Principles of scoring mechanism </a:t>
            </a:r>
            <a:endParaRPr/>
          </a:p>
        </p:txBody>
      </p:sp>
      <p:sp>
        <p:nvSpPr>
          <p:cNvPr id="251" name="Google Shape;251;p12"/>
          <p:cNvSpPr txBox="1">
            <a:spLocks noGrp="1"/>
          </p:cNvSpPr>
          <p:nvPr>
            <p:ph type="body" idx="1"/>
          </p:nvPr>
        </p:nvSpPr>
        <p:spPr>
          <a:xfrm>
            <a:off x="301611" y="963097"/>
            <a:ext cx="11360800" cy="5179200"/>
          </a:xfrm>
          <a:prstGeom prst="rect">
            <a:avLst/>
          </a:prstGeom>
          <a:noFill/>
          <a:ln>
            <a:noFill/>
          </a:ln>
        </p:spPr>
        <p:txBody>
          <a:bodyPr spcFirstLastPara="1" wrap="square" lIns="91425" tIns="91425" rIns="91425" bIns="91425" anchor="t" anchorCtr="0">
            <a:noAutofit/>
          </a:bodyPr>
          <a:lstStyle/>
          <a:p>
            <a:pPr marL="609585" lvl="0" indent="-457188" algn="just" rtl="0">
              <a:lnSpc>
                <a:spcPct val="150000"/>
              </a:lnSpc>
              <a:spcBef>
                <a:spcPts val="0"/>
              </a:spcBef>
              <a:spcAft>
                <a:spcPts val="0"/>
              </a:spcAft>
              <a:buSzPts val="1800"/>
              <a:buChar char="●"/>
            </a:pPr>
            <a:r>
              <a:rPr lang="en-US" b="1"/>
              <a:t>Focus on distance-to-frontier scores </a:t>
            </a:r>
            <a:r>
              <a:rPr lang="en-US"/>
              <a:t>rather than on rankings and comparisons to encourage all M/Ds to reach frontier DGQI 5.0 scores by December 2022</a:t>
            </a:r>
            <a:endParaRPr/>
          </a:p>
          <a:p>
            <a:pPr marL="609585" lvl="0" indent="-457188" algn="just" rtl="0">
              <a:lnSpc>
                <a:spcPct val="150000"/>
              </a:lnSpc>
              <a:spcBef>
                <a:spcPts val="800"/>
              </a:spcBef>
              <a:spcAft>
                <a:spcPts val="0"/>
              </a:spcAft>
              <a:buSzPts val="1800"/>
              <a:buChar char="●"/>
            </a:pPr>
            <a:r>
              <a:rPr lang="en-US" b="1"/>
              <a:t>Provides two scores</a:t>
            </a:r>
            <a:r>
              <a:rPr lang="en-US"/>
              <a:t> – Scheme-score (based on Data Systems) and Overall M/D score for driving improved intra-ministerial dialogue on reforms</a:t>
            </a:r>
            <a:endParaRPr b="1"/>
          </a:p>
          <a:p>
            <a:pPr marL="609585" lvl="0" indent="-457188" algn="just" rtl="0">
              <a:lnSpc>
                <a:spcPct val="150000"/>
              </a:lnSpc>
              <a:spcBef>
                <a:spcPts val="800"/>
              </a:spcBef>
              <a:spcAft>
                <a:spcPts val="0"/>
              </a:spcAft>
              <a:buSzPts val="1800"/>
              <a:buChar char="●"/>
            </a:pPr>
            <a:r>
              <a:rPr lang="en-US" b="1"/>
              <a:t>Aims </a:t>
            </a:r>
            <a:r>
              <a:rPr lang="en-US"/>
              <a:t>at</a:t>
            </a:r>
            <a:r>
              <a:rPr lang="en-US" b="1"/>
              <a:t> driving continuous reforms </a:t>
            </a:r>
            <a:r>
              <a:rPr lang="en-US"/>
              <a:t>by M/Ds to attain increasing data preparedness.</a:t>
            </a:r>
            <a:endParaRPr/>
          </a:p>
          <a:p>
            <a:pPr marL="609585" lvl="0" indent="-457188" algn="just" rtl="0">
              <a:lnSpc>
                <a:spcPct val="150000"/>
              </a:lnSpc>
              <a:spcBef>
                <a:spcPts val="800"/>
              </a:spcBef>
              <a:spcAft>
                <a:spcPts val="0"/>
              </a:spcAft>
              <a:buSzPts val="1800"/>
              <a:buChar char="●"/>
            </a:pPr>
            <a:r>
              <a:rPr lang="en-US" b="1"/>
              <a:t>Considers current constraints </a:t>
            </a:r>
            <a:r>
              <a:rPr lang="en-US"/>
              <a:t>faced by M/Ds with regards to their data systems while laying down a way forward for them to attain frontier scores by December 2022. </a:t>
            </a:r>
            <a:endParaRPr/>
          </a:p>
          <a:p>
            <a:pPr marL="609585" lvl="0" indent="-457188" algn="just" rtl="0">
              <a:lnSpc>
                <a:spcPct val="150000"/>
              </a:lnSpc>
              <a:spcBef>
                <a:spcPts val="800"/>
              </a:spcBef>
              <a:spcAft>
                <a:spcPts val="0"/>
              </a:spcAft>
              <a:buSzPts val="1800"/>
              <a:buChar char="●"/>
            </a:pPr>
            <a:r>
              <a:rPr lang="en-US" b="1"/>
              <a:t>Pragmatic and reasonable </a:t>
            </a:r>
            <a:r>
              <a:rPr lang="en-US"/>
              <a:t>to not penalize any scheme or M/D for small issues</a:t>
            </a:r>
            <a:endParaRPr/>
          </a:p>
          <a:p>
            <a:pPr marL="609585" lvl="0" indent="-457188" algn="just" rtl="0">
              <a:lnSpc>
                <a:spcPct val="150000"/>
              </a:lnSpc>
              <a:spcBef>
                <a:spcPts val="800"/>
              </a:spcBef>
              <a:spcAft>
                <a:spcPts val="0"/>
              </a:spcAft>
              <a:buSzPts val="1800"/>
              <a:buChar char="●"/>
            </a:pPr>
            <a:r>
              <a:rPr lang="en-US" b="1"/>
              <a:t>Takes into account the non-applicability </a:t>
            </a:r>
            <a:r>
              <a:rPr lang="en-US"/>
              <a:t>of certain questions/sub-questions to certain types of schemes and/or Ministries/Departments</a:t>
            </a:r>
            <a:endParaRPr/>
          </a:p>
          <a:p>
            <a:pPr marL="609585" lvl="0" indent="-457188" algn="just" rtl="0">
              <a:lnSpc>
                <a:spcPct val="150000"/>
              </a:lnSpc>
              <a:spcBef>
                <a:spcPts val="800"/>
              </a:spcBef>
              <a:spcAft>
                <a:spcPts val="800"/>
              </a:spcAft>
              <a:buSzPts val="1800"/>
              <a:buChar char="●"/>
            </a:pPr>
            <a:r>
              <a:rPr lang="en-US" b="1"/>
              <a:t>Gives equal focus </a:t>
            </a:r>
            <a:r>
              <a:rPr lang="en-US"/>
              <a:t>to scheme specific and M/D specific themes and parameters; and also to schemes and other types of non-schematic interventions </a:t>
            </a:r>
            <a:endParaRPr b="1"/>
          </a:p>
        </p:txBody>
      </p:sp>
      <p:sp>
        <p:nvSpPr>
          <p:cNvPr id="252" name="Google Shape;252;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12</a:t>
            </a:fld>
            <a:endParaRPr>
              <a:solidFill>
                <a:srgbClr val="695D4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187574" y="95926"/>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2400"/>
              <a:buNone/>
            </a:pPr>
            <a:r>
              <a:rPr lang="en-US"/>
              <a:t>Scoring mechanism</a:t>
            </a:r>
            <a:endParaRPr>
              <a:highlight>
                <a:srgbClr val="FFFF00"/>
              </a:highlight>
            </a:endParaRPr>
          </a:p>
        </p:txBody>
      </p:sp>
      <p:sp>
        <p:nvSpPr>
          <p:cNvPr id="258" name="Google Shape;258;p13"/>
          <p:cNvSpPr txBox="1">
            <a:spLocks noGrp="1"/>
          </p:cNvSpPr>
          <p:nvPr>
            <p:ph type="sldNum" idx="12"/>
          </p:nvPr>
        </p:nvSpPr>
        <p:spPr>
          <a:xfrm>
            <a:off x="11285460" y="6333200"/>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13</a:t>
            </a:fld>
            <a:endParaRPr>
              <a:solidFill>
                <a:srgbClr val="695D46"/>
              </a:solidFill>
            </a:endParaRPr>
          </a:p>
        </p:txBody>
      </p:sp>
      <p:grpSp>
        <p:nvGrpSpPr>
          <p:cNvPr id="259" name="Google Shape;259;p13"/>
          <p:cNvGrpSpPr/>
          <p:nvPr/>
        </p:nvGrpSpPr>
        <p:grpSpPr>
          <a:xfrm>
            <a:off x="379161" y="2661597"/>
            <a:ext cx="11467542" cy="1841524"/>
            <a:chOff x="6628" y="51113"/>
            <a:chExt cx="11467542" cy="1841524"/>
          </a:xfrm>
        </p:grpSpPr>
        <p:sp>
          <p:nvSpPr>
            <p:cNvPr id="260" name="Google Shape;260;p13"/>
            <p:cNvSpPr/>
            <p:nvPr/>
          </p:nvSpPr>
          <p:spPr>
            <a:xfrm>
              <a:off x="6628"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txBox="1"/>
            <p:nvPr/>
          </p:nvSpPr>
          <p:spPr>
            <a:xfrm>
              <a:off x="276313"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Data Strategy </a:t>
              </a:r>
              <a:r>
                <a:rPr lang="en-US" sz="2000" b="0" i="0" u="none" strike="noStrike" cap="none">
                  <a:solidFill>
                    <a:schemeClr val="lt1"/>
                  </a:solidFill>
                  <a:latin typeface="Arial"/>
                  <a:ea typeface="Arial"/>
                  <a:cs typeface="Arial"/>
                  <a:sym typeface="Arial"/>
                </a:rPr>
                <a:t>pillar score</a:t>
              </a:r>
              <a:endParaRPr/>
            </a:p>
          </p:txBody>
        </p:sp>
        <p:sp>
          <p:nvSpPr>
            <p:cNvPr id="262" name="Google Shape;262;p13"/>
            <p:cNvSpPr/>
            <p:nvPr/>
          </p:nvSpPr>
          <p:spPr>
            <a:xfrm>
              <a:off x="1997684"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txBox="1"/>
            <p:nvPr/>
          </p:nvSpPr>
          <p:spPr>
            <a:xfrm>
              <a:off x="2139259"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264" name="Google Shape;264;p13"/>
            <p:cNvSpPr/>
            <p:nvPr/>
          </p:nvSpPr>
          <p:spPr>
            <a:xfrm>
              <a:off x="3215301"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txBox="1"/>
            <p:nvPr/>
          </p:nvSpPr>
          <p:spPr>
            <a:xfrm>
              <a:off x="3484986"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Data Systems </a:t>
              </a:r>
              <a:r>
                <a:rPr lang="en-US" sz="2000" b="0" i="0" u="none" strike="noStrike" cap="none">
                  <a:solidFill>
                    <a:schemeClr val="lt1"/>
                  </a:solidFill>
                  <a:latin typeface="Arial"/>
                  <a:ea typeface="Arial"/>
                  <a:cs typeface="Arial"/>
                  <a:sym typeface="Arial"/>
                </a:rPr>
                <a:t>pillar score</a:t>
              </a:r>
              <a:endParaRPr/>
            </a:p>
          </p:txBody>
        </p:sp>
        <p:sp>
          <p:nvSpPr>
            <p:cNvPr id="266" name="Google Shape;266;p13"/>
            <p:cNvSpPr/>
            <p:nvPr/>
          </p:nvSpPr>
          <p:spPr>
            <a:xfrm>
              <a:off x="5206357"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txBox="1"/>
            <p:nvPr/>
          </p:nvSpPr>
          <p:spPr>
            <a:xfrm>
              <a:off x="5347932"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268" name="Google Shape;268;p13"/>
            <p:cNvSpPr/>
            <p:nvPr/>
          </p:nvSpPr>
          <p:spPr>
            <a:xfrm>
              <a:off x="6423974"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txBox="1"/>
            <p:nvPr/>
          </p:nvSpPr>
          <p:spPr>
            <a:xfrm>
              <a:off x="6693659"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Data driven Outcomes </a:t>
              </a:r>
              <a:r>
                <a:rPr lang="en-US" sz="2000" b="0" i="0" u="none" strike="noStrike" cap="none">
                  <a:solidFill>
                    <a:schemeClr val="lt1"/>
                  </a:solidFill>
                  <a:latin typeface="Arial"/>
                  <a:ea typeface="Arial"/>
                  <a:cs typeface="Arial"/>
                  <a:sym typeface="Arial"/>
                </a:rPr>
                <a:t>pillar score</a:t>
              </a:r>
              <a:endParaRPr/>
            </a:p>
          </p:txBody>
        </p:sp>
        <p:sp>
          <p:nvSpPr>
            <p:cNvPr id="270" name="Google Shape;270;p13"/>
            <p:cNvSpPr/>
            <p:nvPr/>
          </p:nvSpPr>
          <p:spPr>
            <a:xfrm>
              <a:off x="8415030" y="437833"/>
              <a:ext cx="1068084" cy="1068084"/>
            </a:xfrm>
            <a:prstGeom prst="mathEqual">
              <a:avLst>
                <a:gd name="adj1" fmla="val 23520"/>
                <a:gd name="adj2" fmla="val 1176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txBox="1"/>
            <p:nvPr/>
          </p:nvSpPr>
          <p:spPr>
            <a:xfrm>
              <a:off x="8556605" y="657858"/>
              <a:ext cx="784934" cy="62803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272" name="Google Shape;272;p13"/>
            <p:cNvSpPr/>
            <p:nvPr/>
          </p:nvSpPr>
          <p:spPr>
            <a:xfrm>
              <a:off x="9632646"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txBox="1"/>
            <p:nvPr/>
          </p:nvSpPr>
          <p:spPr>
            <a:xfrm>
              <a:off x="9902331"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DGQI score </a:t>
              </a:r>
              <a:endParaRPr/>
            </a:p>
          </p:txBody>
        </p:sp>
      </p:grpSp>
      <p:sp>
        <p:nvSpPr>
          <p:cNvPr id="274" name="Google Shape;274;p13"/>
          <p:cNvSpPr/>
          <p:nvPr/>
        </p:nvSpPr>
        <p:spPr>
          <a:xfrm>
            <a:off x="4403601" y="4999980"/>
            <a:ext cx="248356" cy="520150"/>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3"/>
          <p:cNvSpPr/>
          <p:nvPr/>
        </p:nvSpPr>
        <p:spPr>
          <a:xfrm>
            <a:off x="3427703" y="5618440"/>
            <a:ext cx="2191915" cy="94685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a:solidFill>
                  <a:schemeClr val="lt1"/>
                </a:solidFill>
                <a:latin typeface="Arial"/>
                <a:ea typeface="Arial"/>
                <a:cs typeface="Arial"/>
                <a:sym typeface="Arial"/>
              </a:rPr>
              <a:t>Based on </a:t>
            </a:r>
            <a:r>
              <a:rPr lang="en-US" sz="1800" b="1">
                <a:solidFill>
                  <a:schemeClr val="lt1"/>
                </a:solidFill>
                <a:latin typeface="Arial"/>
                <a:ea typeface="Arial"/>
                <a:cs typeface="Arial"/>
                <a:sym typeface="Arial"/>
              </a:rPr>
              <a:t>Part B </a:t>
            </a:r>
            <a:r>
              <a:rPr lang="en-US" sz="1800">
                <a:solidFill>
                  <a:schemeClr val="lt1"/>
                </a:solidFill>
                <a:latin typeface="Arial"/>
                <a:ea typeface="Arial"/>
                <a:cs typeface="Arial"/>
                <a:sym typeface="Arial"/>
              </a:rPr>
              <a:t>of the Questionnaire</a:t>
            </a:r>
            <a:endParaRPr sz="1800">
              <a:solidFill>
                <a:schemeClr val="lt1"/>
              </a:solidFill>
              <a:latin typeface="Arial"/>
              <a:ea typeface="Arial"/>
              <a:cs typeface="Arial"/>
              <a:sym typeface="Arial"/>
            </a:endParaRPr>
          </a:p>
        </p:txBody>
      </p:sp>
      <p:sp>
        <p:nvSpPr>
          <p:cNvPr id="276" name="Google Shape;276;p13"/>
          <p:cNvSpPr/>
          <p:nvPr/>
        </p:nvSpPr>
        <p:spPr>
          <a:xfrm rot="6774103">
            <a:off x="6560057" y="1314262"/>
            <a:ext cx="339611" cy="1594520"/>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13"/>
          <p:cNvSpPr/>
          <p:nvPr/>
        </p:nvSpPr>
        <p:spPr>
          <a:xfrm>
            <a:off x="3556000" y="877945"/>
            <a:ext cx="2191915" cy="94685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a:solidFill>
                  <a:schemeClr val="lt1"/>
                </a:solidFill>
                <a:latin typeface="Arial"/>
                <a:ea typeface="Arial"/>
                <a:cs typeface="Arial"/>
                <a:sym typeface="Arial"/>
              </a:rPr>
              <a:t>Based on </a:t>
            </a:r>
            <a:r>
              <a:rPr lang="en-US" sz="1800" b="1">
                <a:solidFill>
                  <a:schemeClr val="lt1"/>
                </a:solidFill>
                <a:latin typeface="Arial"/>
                <a:ea typeface="Arial"/>
                <a:cs typeface="Arial"/>
                <a:sym typeface="Arial"/>
              </a:rPr>
              <a:t>Part A </a:t>
            </a:r>
            <a:r>
              <a:rPr lang="en-US" sz="1800">
                <a:solidFill>
                  <a:schemeClr val="lt1"/>
                </a:solidFill>
                <a:latin typeface="Arial"/>
                <a:ea typeface="Arial"/>
                <a:cs typeface="Arial"/>
                <a:sym typeface="Arial"/>
              </a:rPr>
              <a:t>of the Questionnaire</a:t>
            </a:r>
            <a:endParaRPr sz="1800">
              <a:solidFill>
                <a:schemeClr val="lt1"/>
              </a:solidFill>
              <a:latin typeface="Arial"/>
              <a:ea typeface="Arial"/>
              <a:cs typeface="Arial"/>
              <a:sym typeface="Arial"/>
            </a:endParaRPr>
          </a:p>
        </p:txBody>
      </p:sp>
      <p:sp>
        <p:nvSpPr>
          <p:cNvPr id="278" name="Google Shape;278;p13"/>
          <p:cNvSpPr/>
          <p:nvPr/>
        </p:nvSpPr>
        <p:spPr>
          <a:xfrm rot="-7305063">
            <a:off x="2490596" y="1314261"/>
            <a:ext cx="339611" cy="1594520"/>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13"/>
          <p:cNvSpPr txBox="1"/>
          <p:nvPr/>
        </p:nvSpPr>
        <p:spPr>
          <a:xfrm>
            <a:off x="451919" y="4554235"/>
            <a:ext cx="1794570" cy="646290"/>
          </a:xfrm>
          <a:prstGeom prst="rect">
            <a:avLst/>
          </a:prstGeom>
          <a:solidFill>
            <a:srgbClr val="AFE23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000000"/>
                </a:solidFill>
                <a:latin typeface="Arial"/>
                <a:ea typeface="Arial"/>
                <a:cs typeface="Arial"/>
                <a:sym typeface="Arial"/>
              </a:rPr>
              <a:t>20% Weightage</a:t>
            </a:r>
            <a:endParaRPr sz="1800" dirty="0">
              <a:solidFill>
                <a:srgbClr val="000000"/>
              </a:solidFill>
              <a:latin typeface="Arial"/>
              <a:ea typeface="Arial"/>
              <a:cs typeface="Arial"/>
              <a:sym typeface="Arial"/>
            </a:endParaRPr>
          </a:p>
        </p:txBody>
      </p:sp>
      <p:sp>
        <p:nvSpPr>
          <p:cNvPr id="280" name="Google Shape;280;p13"/>
          <p:cNvSpPr txBox="1"/>
          <p:nvPr/>
        </p:nvSpPr>
        <p:spPr>
          <a:xfrm>
            <a:off x="3556000" y="4532339"/>
            <a:ext cx="1794570" cy="646290"/>
          </a:xfrm>
          <a:prstGeom prst="rect">
            <a:avLst/>
          </a:prstGeom>
          <a:solidFill>
            <a:srgbClr val="AFE23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t>6</a:t>
            </a:r>
            <a:r>
              <a:rPr lang="en-US" sz="1800" dirty="0">
                <a:solidFill>
                  <a:srgbClr val="000000"/>
                </a:solidFill>
                <a:latin typeface="Arial"/>
                <a:ea typeface="Arial"/>
                <a:cs typeface="Arial"/>
                <a:sym typeface="Arial"/>
              </a:rPr>
              <a:t>0% Weightage</a:t>
            </a:r>
            <a:endParaRPr sz="1800" dirty="0">
              <a:solidFill>
                <a:srgbClr val="000000"/>
              </a:solidFill>
              <a:latin typeface="Arial"/>
              <a:ea typeface="Arial"/>
              <a:cs typeface="Arial"/>
              <a:sym typeface="Arial"/>
            </a:endParaRPr>
          </a:p>
        </p:txBody>
      </p:sp>
      <p:sp>
        <p:nvSpPr>
          <p:cNvPr id="281" name="Google Shape;281;p13"/>
          <p:cNvSpPr txBox="1"/>
          <p:nvPr/>
        </p:nvSpPr>
        <p:spPr>
          <a:xfrm>
            <a:off x="6950585" y="4532339"/>
            <a:ext cx="1794570" cy="646290"/>
          </a:xfrm>
          <a:prstGeom prst="rect">
            <a:avLst/>
          </a:prstGeom>
          <a:solidFill>
            <a:srgbClr val="AFE23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t>2</a:t>
            </a:r>
            <a:r>
              <a:rPr lang="en-US" sz="1800" dirty="0">
                <a:solidFill>
                  <a:srgbClr val="000000"/>
                </a:solidFill>
                <a:latin typeface="Arial"/>
                <a:ea typeface="Arial"/>
                <a:cs typeface="Arial"/>
                <a:sym typeface="Arial"/>
              </a:rPr>
              <a:t>0% Weightage</a:t>
            </a:r>
            <a:endParaRPr sz="1800"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wise weightages – Data Strategy Pillar </a:t>
            </a:r>
            <a:endParaRPr/>
          </a:p>
        </p:txBody>
      </p:sp>
      <p:sp>
        <p:nvSpPr>
          <p:cNvPr id="287" name="Google Shape;28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14</a:t>
            </a:fld>
            <a:endParaRPr>
              <a:solidFill>
                <a:srgbClr val="695D46"/>
              </a:solidFill>
            </a:endParaRPr>
          </a:p>
        </p:txBody>
      </p:sp>
      <p:graphicFrame>
        <p:nvGraphicFramePr>
          <p:cNvPr id="288" name="Google Shape;288;p14"/>
          <p:cNvGraphicFramePr/>
          <p:nvPr/>
        </p:nvGraphicFramePr>
        <p:xfrm>
          <a:off x="458985" y="3184305"/>
          <a:ext cx="11437425" cy="1605595"/>
        </p:xfrm>
        <a:graphic>
          <a:graphicData uri="http://schemas.openxmlformats.org/drawingml/2006/table">
            <a:tbl>
              <a:tblPr firstRow="1" bandRow="1">
                <a:noFill/>
                <a:tableStyleId>{32C267EC-0165-4573-8F45-E4278EADB418}</a:tableStyleId>
              </a:tblPr>
              <a:tblGrid>
                <a:gridCol w="5422525">
                  <a:extLst>
                    <a:ext uri="{9D8B030D-6E8A-4147-A177-3AD203B41FA5}">
                      <a16:colId xmlns:a16="http://schemas.microsoft.com/office/drawing/2014/main" val="20000"/>
                    </a:ext>
                  </a:extLst>
                </a:gridCol>
                <a:gridCol w="6014900">
                  <a:extLst>
                    <a:ext uri="{9D8B030D-6E8A-4147-A177-3AD203B41FA5}">
                      <a16:colId xmlns:a16="http://schemas.microsoft.com/office/drawing/2014/main" val="20001"/>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Theme</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Theme weightage within data strategy pillar</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689850">
                <a:tc>
                  <a:txBody>
                    <a:bodyPr/>
                    <a:lstStyle/>
                    <a:p>
                      <a:pPr marL="0" marR="0" lvl="0" indent="0" algn="ctr" rtl="0">
                        <a:lnSpc>
                          <a:spcPct val="100000"/>
                        </a:lnSpc>
                        <a:spcBef>
                          <a:spcPts val="0"/>
                        </a:spcBef>
                        <a:spcAft>
                          <a:spcPts val="0"/>
                        </a:spcAft>
                        <a:buNone/>
                      </a:pPr>
                      <a:r>
                        <a:rPr lang="en-US" sz="1800" b="0" u="sng" strike="noStrike" cap="none">
                          <a:solidFill>
                            <a:schemeClr val="dk2"/>
                          </a:solidFill>
                          <a:latin typeface="Century Gothic"/>
                          <a:ea typeface="Century Gothic"/>
                          <a:cs typeface="Century Gothic"/>
                          <a:sym typeface="Century Gothic"/>
                          <a:hlinkClick r:id="rId3" action="ppaction://hlinksldjump">
                            <a:extLst>
                              <a:ext uri="{A12FA001-AC4F-418D-AE19-62706E023703}">
                                <ahyp:hlinkClr xmlns:ahyp="http://schemas.microsoft.com/office/drawing/2018/hyperlinkcolor" val="tx"/>
                              </a:ext>
                            </a:extLst>
                          </a:hlinkClick>
                        </a:rPr>
                        <a:t>Data &amp; Strategy Unit</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u="none" strike="noStrike" cap="none">
                          <a:solidFill>
                            <a:schemeClr val="dk2"/>
                          </a:solidFill>
                          <a:latin typeface="Century Gothic"/>
                          <a:ea typeface="Century Gothic"/>
                          <a:cs typeface="Century Gothic"/>
                          <a:sym typeface="Century Gothic"/>
                        </a:rPr>
                        <a:t>50%</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1"/>
                  </a:ext>
                </a:extLst>
              </a:tr>
              <a:tr h="549975">
                <a:tc>
                  <a:txBody>
                    <a:bodyPr/>
                    <a:lstStyle/>
                    <a:p>
                      <a:pPr marL="0" marR="0" lvl="0" indent="0" algn="ctr" rtl="0">
                        <a:lnSpc>
                          <a:spcPct val="100000"/>
                        </a:lnSpc>
                        <a:spcBef>
                          <a:spcPts val="0"/>
                        </a:spcBef>
                        <a:spcAft>
                          <a:spcPts val="0"/>
                        </a:spcAft>
                        <a:buNone/>
                      </a:pPr>
                      <a:r>
                        <a:rPr lang="en-US" sz="1800" b="0" u="sng" strike="noStrike" cap="none">
                          <a:solidFill>
                            <a:schemeClr val="dk2"/>
                          </a:solidFill>
                          <a:latin typeface="Century Gothic"/>
                          <a:ea typeface="Century Gothic"/>
                          <a:cs typeface="Century Gothic"/>
                          <a:sym typeface="Century Gothic"/>
                          <a:hlinkClick r:id="rId4" action="ppaction://hlinksldjump">
                            <a:extLst>
                              <a:ext uri="{A12FA001-AC4F-418D-AE19-62706E023703}">
                                <ahyp:hlinkClr xmlns:ahyp="http://schemas.microsoft.com/office/drawing/2018/hyperlinkcolor" val="tx"/>
                              </a:ext>
                            </a:extLst>
                          </a:hlinkClick>
                        </a:rPr>
                        <a:t>Action Plan</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u="none" strike="noStrike" cap="none">
                          <a:solidFill>
                            <a:schemeClr val="dk2"/>
                          </a:solidFill>
                          <a:latin typeface="Century Gothic"/>
                          <a:ea typeface="Century Gothic"/>
                          <a:cs typeface="Century Gothic"/>
                          <a:sym typeface="Century Gothic"/>
                        </a:rPr>
                        <a:t>50%</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2"/>
                  </a:ext>
                </a:extLst>
              </a:tr>
            </a:tbl>
          </a:graphicData>
        </a:graphic>
      </p:graphicFrame>
      <p:grpSp>
        <p:nvGrpSpPr>
          <p:cNvPr id="289" name="Google Shape;289;p14"/>
          <p:cNvGrpSpPr/>
          <p:nvPr/>
        </p:nvGrpSpPr>
        <p:grpSpPr>
          <a:xfrm>
            <a:off x="422228" y="945686"/>
            <a:ext cx="11467542" cy="1841524"/>
            <a:chOff x="6628" y="51113"/>
            <a:chExt cx="11467542" cy="1841524"/>
          </a:xfrm>
        </p:grpSpPr>
        <p:sp>
          <p:nvSpPr>
            <p:cNvPr id="290" name="Google Shape;290;p14"/>
            <p:cNvSpPr/>
            <p:nvPr/>
          </p:nvSpPr>
          <p:spPr>
            <a:xfrm>
              <a:off x="6628"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txBox="1"/>
            <p:nvPr/>
          </p:nvSpPr>
          <p:spPr>
            <a:xfrm>
              <a:off x="276313"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Strategy </a:t>
              </a:r>
              <a:r>
                <a:rPr lang="en-US" sz="2000">
                  <a:solidFill>
                    <a:schemeClr val="lt1"/>
                  </a:solidFill>
                  <a:latin typeface="Arial"/>
                  <a:ea typeface="Arial"/>
                  <a:cs typeface="Arial"/>
                  <a:sym typeface="Arial"/>
                </a:rPr>
                <a:t>pillar score</a:t>
              </a:r>
              <a:endParaRPr/>
            </a:p>
          </p:txBody>
        </p:sp>
        <p:sp>
          <p:nvSpPr>
            <p:cNvPr id="292" name="Google Shape;292;p14"/>
            <p:cNvSpPr/>
            <p:nvPr/>
          </p:nvSpPr>
          <p:spPr>
            <a:xfrm>
              <a:off x="1997684"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txBox="1"/>
            <p:nvPr/>
          </p:nvSpPr>
          <p:spPr>
            <a:xfrm>
              <a:off x="2139259"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294" name="Google Shape;294;p14"/>
            <p:cNvSpPr/>
            <p:nvPr/>
          </p:nvSpPr>
          <p:spPr>
            <a:xfrm>
              <a:off x="3215301"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txBox="1"/>
            <p:nvPr/>
          </p:nvSpPr>
          <p:spPr>
            <a:xfrm>
              <a:off x="3484986"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Systems </a:t>
              </a:r>
              <a:r>
                <a:rPr lang="en-US" sz="2000">
                  <a:solidFill>
                    <a:schemeClr val="lt1"/>
                  </a:solidFill>
                  <a:latin typeface="Arial"/>
                  <a:ea typeface="Arial"/>
                  <a:cs typeface="Arial"/>
                  <a:sym typeface="Arial"/>
                </a:rPr>
                <a:t>pillar score</a:t>
              </a:r>
              <a:endParaRPr/>
            </a:p>
          </p:txBody>
        </p:sp>
        <p:sp>
          <p:nvSpPr>
            <p:cNvPr id="296" name="Google Shape;296;p14"/>
            <p:cNvSpPr/>
            <p:nvPr/>
          </p:nvSpPr>
          <p:spPr>
            <a:xfrm>
              <a:off x="5206357"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txBox="1"/>
            <p:nvPr/>
          </p:nvSpPr>
          <p:spPr>
            <a:xfrm>
              <a:off x="5347932"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298" name="Google Shape;298;p14"/>
            <p:cNvSpPr/>
            <p:nvPr/>
          </p:nvSpPr>
          <p:spPr>
            <a:xfrm>
              <a:off x="6423974"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txBox="1"/>
            <p:nvPr/>
          </p:nvSpPr>
          <p:spPr>
            <a:xfrm>
              <a:off x="6693659"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driven Outcomes </a:t>
              </a:r>
              <a:r>
                <a:rPr lang="en-US" sz="2000">
                  <a:solidFill>
                    <a:schemeClr val="lt1"/>
                  </a:solidFill>
                  <a:latin typeface="Arial"/>
                  <a:ea typeface="Arial"/>
                  <a:cs typeface="Arial"/>
                  <a:sym typeface="Arial"/>
                </a:rPr>
                <a:t>pillar score</a:t>
              </a:r>
              <a:endParaRPr/>
            </a:p>
          </p:txBody>
        </p:sp>
        <p:sp>
          <p:nvSpPr>
            <p:cNvPr id="300" name="Google Shape;300;p14"/>
            <p:cNvSpPr/>
            <p:nvPr/>
          </p:nvSpPr>
          <p:spPr>
            <a:xfrm>
              <a:off x="8415030" y="437833"/>
              <a:ext cx="1068084" cy="1068084"/>
            </a:xfrm>
            <a:prstGeom prst="mathEqual">
              <a:avLst>
                <a:gd name="adj1" fmla="val 23520"/>
                <a:gd name="adj2" fmla="val 1176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txBox="1"/>
            <p:nvPr/>
          </p:nvSpPr>
          <p:spPr>
            <a:xfrm>
              <a:off x="8556605" y="657858"/>
              <a:ext cx="784934" cy="62803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02" name="Google Shape;302;p14"/>
            <p:cNvSpPr/>
            <p:nvPr/>
          </p:nvSpPr>
          <p:spPr>
            <a:xfrm>
              <a:off x="9632646"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p:nvPr/>
          </p:nvSpPr>
          <p:spPr>
            <a:xfrm>
              <a:off x="9902331"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DGQI score </a:t>
              </a:r>
              <a:endParaRPr/>
            </a:p>
          </p:txBody>
        </p:sp>
      </p:grpSp>
      <p:sp>
        <p:nvSpPr>
          <p:cNvPr id="304" name="Google Shape;304;p14"/>
          <p:cNvSpPr txBox="1"/>
          <p:nvPr/>
        </p:nvSpPr>
        <p:spPr>
          <a:xfrm>
            <a:off x="458984" y="5180583"/>
            <a:ext cx="11317415" cy="369332"/>
          </a:xfrm>
          <a:prstGeom prst="rect">
            <a:avLst/>
          </a:prstGeom>
          <a:no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2"/>
                </a:solidFill>
                <a:latin typeface="Century Gothic"/>
                <a:ea typeface="Century Gothic"/>
                <a:cs typeface="Century Gothic"/>
                <a:sym typeface="Century Gothic"/>
              </a:rPr>
              <a:t>Data strategy score = 50% * (Data &amp; Strategy Unit score) + 50% * (Action plan score) </a:t>
            </a:r>
            <a:endParaRPr sz="1800" b="1">
              <a:solidFill>
                <a:schemeClr val="dk2"/>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wise weightages – Data Systems Pillar </a:t>
            </a:r>
            <a:endParaRPr/>
          </a:p>
        </p:txBody>
      </p:sp>
      <p:sp>
        <p:nvSpPr>
          <p:cNvPr id="310" name="Google Shape;310;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15</a:t>
            </a:fld>
            <a:endParaRPr>
              <a:solidFill>
                <a:srgbClr val="695D46"/>
              </a:solidFill>
            </a:endParaRPr>
          </a:p>
        </p:txBody>
      </p:sp>
      <p:graphicFrame>
        <p:nvGraphicFramePr>
          <p:cNvPr id="311" name="Google Shape;311;p15"/>
          <p:cNvGraphicFramePr/>
          <p:nvPr/>
        </p:nvGraphicFramePr>
        <p:xfrm>
          <a:off x="458985" y="2979689"/>
          <a:ext cx="11437425" cy="2286050"/>
        </p:xfrm>
        <a:graphic>
          <a:graphicData uri="http://schemas.openxmlformats.org/drawingml/2006/table">
            <a:tbl>
              <a:tblPr firstRow="1" bandRow="1">
                <a:noFill/>
                <a:tableStyleId>{32C267EC-0165-4573-8F45-E4278EADB418}</a:tableStyleId>
              </a:tblPr>
              <a:tblGrid>
                <a:gridCol w="5422525">
                  <a:extLst>
                    <a:ext uri="{9D8B030D-6E8A-4147-A177-3AD203B41FA5}">
                      <a16:colId xmlns:a16="http://schemas.microsoft.com/office/drawing/2014/main" val="20000"/>
                    </a:ext>
                  </a:extLst>
                </a:gridCol>
                <a:gridCol w="6014900">
                  <a:extLst>
                    <a:ext uri="{9D8B030D-6E8A-4147-A177-3AD203B41FA5}">
                      <a16:colId xmlns:a16="http://schemas.microsoft.com/office/drawing/2014/main" val="20001"/>
                    </a:ext>
                  </a:extLst>
                </a:gridCol>
              </a:tblGrid>
              <a:tr h="407900">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Theme</a:t>
                      </a:r>
                      <a:endParaRPr sz="1800" b="1" u="none" strike="noStrike" cap="none">
                        <a:solidFill>
                          <a:schemeClr val="l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Century Gothic"/>
                          <a:ea typeface="Century Gothic"/>
                          <a:cs typeface="Century Gothic"/>
                          <a:sym typeface="Century Gothic"/>
                        </a:rPr>
                        <a:t>Theme weightage within data systems pillar</a:t>
                      </a:r>
                      <a:endParaRPr sz="1800" b="1" i="0" u="none" strike="noStrike" cap="none">
                        <a:solidFill>
                          <a:schemeClr val="lt1"/>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0"/>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3" action="ppaction://hlinksldjump">
                            <a:extLst>
                              <a:ext uri="{A12FA001-AC4F-418D-AE19-62706E023703}">
                                <ahyp:hlinkClr xmlns:ahyp="http://schemas.microsoft.com/office/drawing/2018/hyperlinkcolor" val="tx"/>
                              </a:ext>
                            </a:extLst>
                          </a:hlinkClick>
                        </a:rPr>
                        <a:t>Data Generation</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18%</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1"/>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4" action="ppaction://hlinksldjump">
                            <a:extLst>
                              <a:ext uri="{A12FA001-AC4F-418D-AE19-62706E023703}">
                                <ahyp:hlinkClr xmlns:ahyp="http://schemas.microsoft.com/office/drawing/2018/hyperlinkcolor" val="tx"/>
                              </a:ext>
                            </a:extLst>
                          </a:hlinkClick>
                        </a:rPr>
                        <a:t>Data Quality</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18%</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2"/>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5" action="ppaction://hlinksldjump">
                            <a:extLst>
                              <a:ext uri="{A12FA001-AC4F-418D-AE19-62706E023703}">
                                <ahyp:hlinkClr xmlns:ahyp="http://schemas.microsoft.com/office/drawing/2018/hyperlinkcolor" val="tx"/>
                              </a:ext>
                            </a:extLst>
                          </a:hlinkClick>
                        </a:rPr>
                        <a:t>Data analysis, use &amp; dissemination</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18%</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3"/>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6" action="ppaction://hlinksldjump">
                            <a:extLst>
                              <a:ext uri="{A12FA001-AC4F-418D-AE19-62706E023703}">
                                <ahyp:hlinkClr xmlns:ahyp="http://schemas.microsoft.com/office/drawing/2018/hyperlinkcolor" val="tx"/>
                              </a:ext>
                            </a:extLst>
                          </a:hlinkClick>
                        </a:rPr>
                        <a:t>Use of technology</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10%</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4"/>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7" action="ppaction://hlinksldjump">
                            <a:extLst>
                              <a:ext uri="{A12FA001-AC4F-418D-AE19-62706E023703}">
                                <ahyp:hlinkClr xmlns:ahyp="http://schemas.microsoft.com/office/drawing/2018/hyperlinkcolor" val="tx"/>
                              </a:ext>
                            </a:extLst>
                          </a:hlinkClick>
                        </a:rPr>
                        <a:t>Data security &amp; HR capacity</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18%</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5"/>
                  </a:ext>
                </a:extLst>
              </a:tr>
              <a:tr h="313025">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8" action="ppaction://hlinksldjump">
                            <a:extLst>
                              <a:ext uri="{A12FA001-AC4F-418D-AE19-62706E023703}">
                                <ahyp:hlinkClr xmlns:ahyp="http://schemas.microsoft.com/office/drawing/2018/hyperlinkcolor" val="tx"/>
                              </a:ext>
                            </a:extLst>
                          </a:hlinkClick>
                        </a:rPr>
                        <a:t>Data management</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18%</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6"/>
                  </a:ext>
                </a:extLst>
              </a:tr>
            </a:tbl>
          </a:graphicData>
        </a:graphic>
      </p:graphicFrame>
      <p:sp>
        <p:nvSpPr>
          <p:cNvPr id="312" name="Google Shape;312;p15"/>
          <p:cNvSpPr txBox="1"/>
          <p:nvPr/>
        </p:nvSpPr>
        <p:spPr>
          <a:xfrm>
            <a:off x="518984" y="5418491"/>
            <a:ext cx="11317415" cy="646331"/>
          </a:xfrm>
          <a:prstGeom prst="rect">
            <a:avLst/>
          </a:prstGeom>
          <a:no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2"/>
                </a:solidFill>
                <a:latin typeface="Century Gothic"/>
                <a:ea typeface="Century Gothic"/>
                <a:cs typeface="Century Gothic"/>
                <a:sym typeface="Century Gothic"/>
              </a:rPr>
              <a:t>Data systems score for each scheme/NSI = 18% * (Data gen score) + 18% *(Data qual) + 18% * (Data analysis) + 10% * (Use of tech) + 18% *(Data sec&amp; HR capacity) + 18% * (Data management) </a:t>
            </a:r>
            <a:endParaRPr sz="1800" b="1">
              <a:solidFill>
                <a:schemeClr val="dk2"/>
              </a:solidFill>
              <a:latin typeface="Century Gothic"/>
              <a:ea typeface="Century Gothic"/>
              <a:cs typeface="Century Gothic"/>
              <a:sym typeface="Century Gothic"/>
            </a:endParaRPr>
          </a:p>
        </p:txBody>
      </p:sp>
      <p:sp>
        <p:nvSpPr>
          <p:cNvPr id="313" name="Google Shape;313;p15"/>
          <p:cNvSpPr txBox="1"/>
          <p:nvPr/>
        </p:nvSpPr>
        <p:spPr>
          <a:xfrm>
            <a:off x="163789" y="6163867"/>
            <a:ext cx="11732611" cy="369332"/>
          </a:xfrm>
          <a:prstGeom prst="rect">
            <a:avLst/>
          </a:prstGeom>
          <a:no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rgbClr val="0070C0"/>
                </a:solidFill>
                <a:latin typeface="Century Gothic"/>
                <a:ea typeface="Century Gothic"/>
                <a:cs typeface="Century Gothic"/>
                <a:sym typeface="Century Gothic"/>
                <a:hlinkClick r:id="rId9" action="ppaction://hlinksldjump">
                  <a:extLst>
                    <a:ext uri="{A12FA001-AC4F-418D-AE19-62706E023703}">
                      <ahyp:hlinkClr xmlns:ahyp="http://schemas.microsoft.com/office/drawing/2018/hyperlinkcolor" val="tx"/>
                    </a:ext>
                  </a:extLst>
                </a:hlinkClick>
              </a:rPr>
              <a:t>Simple average </a:t>
            </a:r>
            <a:r>
              <a:rPr lang="en-US" sz="1800" b="1">
                <a:solidFill>
                  <a:schemeClr val="dk2"/>
                </a:solidFill>
                <a:latin typeface="Century Gothic"/>
                <a:ea typeface="Century Gothic"/>
                <a:cs typeface="Century Gothic"/>
                <a:sym typeface="Century Gothic"/>
              </a:rPr>
              <a:t>of all scheme-level/NSI data systems scores to arrive at aggregated data systems score</a:t>
            </a:r>
            <a:endParaRPr sz="1800" b="1">
              <a:solidFill>
                <a:schemeClr val="dk2"/>
              </a:solidFill>
              <a:latin typeface="Century Gothic"/>
              <a:ea typeface="Century Gothic"/>
              <a:cs typeface="Century Gothic"/>
              <a:sym typeface="Century Gothic"/>
            </a:endParaRPr>
          </a:p>
        </p:txBody>
      </p:sp>
      <p:grpSp>
        <p:nvGrpSpPr>
          <p:cNvPr id="314" name="Google Shape;314;p15"/>
          <p:cNvGrpSpPr/>
          <p:nvPr/>
        </p:nvGrpSpPr>
        <p:grpSpPr>
          <a:xfrm>
            <a:off x="422228" y="945686"/>
            <a:ext cx="11467542" cy="1841524"/>
            <a:chOff x="6628" y="51113"/>
            <a:chExt cx="11467542" cy="1841524"/>
          </a:xfrm>
        </p:grpSpPr>
        <p:sp>
          <p:nvSpPr>
            <p:cNvPr id="315" name="Google Shape;315;p15"/>
            <p:cNvSpPr/>
            <p:nvPr/>
          </p:nvSpPr>
          <p:spPr>
            <a:xfrm>
              <a:off x="6628"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txBox="1"/>
            <p:nvPr/>
          </p:nvSpPr>
          <p:spPr>
            <a:xfrm>
              <a:off x="276313"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Strategy </a:t>
              </a:r>
              <a:r>
                <a:rPr lang="en-US" sz="2000">
                  <a:solidFill>
                    <a:schemeClr val="lt1"/>
                  </a:solidFill>
                  <a:latin typeface="Arial"/>
                  <a:ea typeface="Arial"/>
                  <a:cs typeface="Arial"/>
                  <a:sym typeface="Arial"/>
                </a:rPr>
                <a:t>pillar score</a:t>
              </a:r>
              <a:endParaRPr/>
            </a:p>
          </p:txBody>
        </p:sp>
        <p:sp>
          <p:nvSpPr>
            <p:cNvPr id="317" name="Google Shape;317;p15"/>
            <p:cNvSpPr/>
            <p:nvPr/>
          </p:nvSpPr>
          <p:spPr>
            <a:xfrm>
              <a:off x="1997684"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txBox="1"/>
            <p:nvPr/>
          </p:nvSpPr>
          <p:spPr>
            <a:xfrm>
              <a:off x="2139259"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19" name="Google Shape;319;p15"/>
            <p:cNvSpPr/>
            <p:nvPr/>
          </p:nvSpPr>
          <p:spPr>
            <a:xfrm>
              <a:off x="3215301"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txBox="1"/>
            <p:nvPr/>
          </p:nvSpPr>
          <p:spPr>
            <a:xfrm>
              <a:off x="3484986"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Systems </a:t>
              </a:r>
              <a:r>
                <a:rPr lang="en-US" sz="2000">
                  <a:solidFill>
                    <a:schemeClr val="lt1"/>
                  </a:solidFill>
                  <a:latin typeface="Arial"/>
                  <a:ea typeface="Arial"/>
                  <a:cs typeface="Arial"/>
                  <a:sym typeface="Arial"/>
                </a:rPr>
                <a:t>pillar score</a:t>
              </a:r>
              <a:endParaRPr/>
            </a:p>
          </p:txBody>
        </p:sp>
        <p:sp>
          <p:nvSpPr>
            <p:cNvPr id="321" name="Google Shape;321;p15"/>
            <p:cNvSpPr/>
            <p:nvPr/>
          </p:nvSpPr>
          <p:spPr>
            <a:xfrm>
              <a:off x="5206357"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p:nvPr/>
          </p:nvSpPr>
          <p:spPr>
            <a:xfrm>
              <a:off x="5347932"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23" name="Google Shape;323;p15"/>
            <p:cNvSpPr/>
            <p:nvPr/>
          </p:nvSpPr>
          <p:spPr>
            <a:xfrm>
              <a:off x="6423974"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txBox="1"/>
            <p:nvPr/>
          </p:nvSpPr>
          <p:spPr>
            <a:xfrm>
              <a:off x="6693659"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driven Outcomes </a:t>
              </a:r>
              <a:r>
                <a:rPr lang="en-US" sz="2000">
                  <a:solidFill>
                    <a:schemeClr val="lt1"/>
                  </a:solidFill>
                  <a:latin typeface="Arial"/>
                  <a:ea typeface="Arial"/>
                  <a:cs typeface="Arial"/>
                  <a:sym typeface="Arial"/>
                </a:rPr>
                <a:t>pillar score</a:t>
              </a:r>
              <a:endParaRPr/>
            </a:p>
          </p:txBody>
        </p:sp>
        <p:sp>
          <p:nvSpPr>
            <p:cNvPr id="325" name="Google Shape;325;p15"/>
            <p:cNvSpPr/>
            <p:nvPr/>
          </p:nvSpPr>
          <p:spPr>
            <a:xfrm>
              <a:off x="8415030" y="437833"/>
              <a:ext cx="1068084" cy="1068084"/>
            </a:xfrm>
            <a:prstGeom prst="mathEqual">
              <a:avLst>
                <a:gd name="adj1" fmla="val 23520"/>
                <a:gd name="adj2" fmla="val 1176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txBox="1"/>
            <p:nvPr/>
          </p:nvSpPr>
          <p:spPr>
            <a:xfrm>
              <a:off x="8556605" y="657858"/>
              <a:ext cx="784934" cy="62803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27" name="Google Shape;327;p15"/>
            <p:cNvSpPr/>
            <p:nvPr/>
          </p:nvSpPr>
          <p:spPr>
            <a:xfrm>
              <a:off x="9632646"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txBox="1"/>
            <p:nvPr/>
          </p:nvSpPr>
          <p:spPr>
            <a:xfrm>
              <a:off x="9902331"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DGQI score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wise weightages – Data Outcomes Pillar </a:t>
            </a:r>
            <a:endParaRPr/>
          </a:p>
        </p:txBody>
      </p:sp>
      <p:sp>
        <p:nvSpPr>
          <p:cNvPr id="334" name="Google Shape;33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16</a:t>
            </a:fld>
            <a:endParaRPr>
              <a:solidFill>
                <a:srgbClr val="695D46"/>
              </a:solidFill>
            </a:endParaRPr>
          </a:p>
        </p:txBody>
      </p:sp>
      <p:graphicFrame>
        <p:nvGraphicFramePr>
          <p:cNvPr id="335" name="Google Shape;335;p16"/>
          <p:cNvGraphicFramePr/>
          <p:nvPr>
            <p:extLst>
              <p:ext uri="{D42A27DB-BD31-4B8C-83A1-F6EECF244321}">
                <p14:modId xmlns:p14="http://schemas.microsoft.com/office/powerpoint/2010/main" val="1696572612"/>
              </p:ext>
            </p:extLst>
          </p:nvPr>
        </p:nvGraphicFramePr>
        <p:xfrm>
          <a:off x="458985" y="3184305"/>
          <a:ext cx="11437425" cy="2300420"/>
        </p:xfrm>
        <a:graphic>
          <a:graphicData uri="http://schemas.openxmlformats.org/drawingml/2006/table">
            <a:tbl>
              <a:tblPr firstRow="1" bandRow="1">
                <a:noFill/>
                <a:tableStyleId>{32C267EC-0165-4573-8F45-E4278EADB418}</a:tableStyleId>
              </a:tblPr>
              <a:tblGrid>
                <a:gridCol w="5422525">
                  <a:extLst>
                    <a:ext uri="{9D8B030D-6E8A-4147-A177-3AD203B41FA5}">
                      <a16:colId xmlns:a16="http://schemas.microsoft.com/office/drawing/2014/main" val="20000"/>
                    </a:ext>
                  </a:extLst>
                </a:gridCol>
                <a:gridCol w="6014900">
                  <a:extLst>
                    <a:ext uri="{9D8B030D-6E8A-4147-A177-3AD203B41FA5}">
                      <a16:colId xmlns:a16="http://schemas.microsoft.com/office/drawing/2014/main" val="20001"/>
                    </a:ext>
                  </a:extLst>
                </a:gridCol>
              </a:tblGrid>
              <a:tr h="351375">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Theme</a:t>
                      </a:r>
                      <a:endParaRPr sz="1800" b="1" u="none" strike="noStrike" cap="none">
                        <a:solidFill>
                          <a:schemeClr val="l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Century Gothic"/>
                          <a:ea typeface="Century Gothic"/>
                          <a:cs typeface="Century Gothic"/>
                          <a:sym typeface="Century Gothic"/>
                        </a:rPr>
                        <a:t>Theme weightage within data driven outcomes pillar</a:t>
                      </a:r>
                      <a:endParaRPr sz="1800" b="1" i="0" u="none" strike="noStrike" cap="none">
                        <a:solidFill>
                          <a:schemeClr val="lt1"/>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0"/>
                  </a:ext>
                </a:extLst>
              </a:tr>
              <a:tr h="570400">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3" action="ppaction://hlinksldjump">
                            <a:extLst>
                              <a:ext uri="{A12FA001-AC4F-418D-AE19-62706E023703}">
                                <ahyp:hlinkClr xmlns:ahyp="http://schemas.microsoft.com/office/drawing/2018/hyperlinkcolor" val="tx"/>
                              </a:ext>
                            </a:extLst>
                          </a:hlinkClick>
                        </a:rPr>
                        <a:t>Synergistic data use within M/D</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30%</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1"/>
                  </a:ext>
                </a:extLst>
              </a:tr>
              <a:tr h="454750">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4" action="ppaction://hlinksldjump">
                            <a:extLst>
                              <a:ext uri="{A12FA001-AC4F-418D-AE19-62706E023703}">
                                <ahyp:hlinkClr xmlns:ahyp="http://schemas.microsoft.com/office/drawing/2018/hyperlinkcolor" val="tx"/>
                              </a:ext>
                            </a:extLst>
                          </a:hlinkClick>
                        </a:rPr>
                        <a:t>Inter-agency data collaboration</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entury Gothic"/>
                          <a:ea typeface="Century Gothic"/>
                          <a:cs typeface="Century Gothic"/>
                          <a:sym typeface="Century Gothic"/>
                        </a:rPr>
                        <a:t>30%</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2"/>
                  </a:ext>
                </a:extLst>
              </a:tr>
              <a:tr h="454750">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5" action="ppaction://hlinksldjump">
                            <a:extLst>
                              <a:ext uri="{A12FA001-AC4F-418D-AE19-62706E023703}">
                                <ahyp:hlinkClr xmlns:ahyp="http://schemas.microsoft.com/office/drawing/2018/hyperlinkcolor" val="tx"/>
                              </a:ext>
                            </a:extLst>
                          </a:hlinkClick>
                        </a:rPr>
                        <a:t>Prescriptive Analytics</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dirty="0">
                          <a:solidFill>
                            <a:schemeClr val="dk2"/>
                          </a:solidFill>
                          <a:latin typeface="Century Gothic"/>
                          <a:ea typeface="Century Gothic"/>
                          <a:cs typeface="Century Gothic"/>
                          <a:sym typeface="Century Gothic"/>
                        </a:rPr>
                        <a:t>10%</a:t>
                      </a:r>
                      <a:endParaRPr sz="1800" b="0" i="0" u="none" strike="noStrike" cap="none" dirty="0">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3"/>
                  </a:ext>
                </a:extLst>
              </a:tr>
              <a:tr h="454750">
                <a:tc>
                  <a:txBody>
                    <a:bodyPr/>
                    <a:lstStyle/>
                    <a:p>
                      <a:pPr marL="0" marR="0" lvl="0" indent="0" algn="ctr" rtl="0">
                        <a:lnSpc>
                          <a:spcPct val="100000"/>
                        </a:lnSpc>
                        <a:spcBef>
                          <a:spcPts val="0"/>
                        </a:spcBef>
                        <a:spcAft>
                          <a:spcPts val="0"/>
                        </a:spcAft>
                        <a:buNone/>
                      </a:pPr>
                      <a:r>
                        <a:rPr lang="en-US" sz="1800" b="0" i="0" u="sng" strike="noStrike" cap="none">
                          <a:solidFill>
                            <a:schemeClr val="dk2"/>
                          </a:solidFill>
                          <a:latin typeface="Century Gothic"/>
                          <a:ea typeface="Century Gothic"/>
                          <a:cs typeface="Century Gothic"/>
                          <a:sym typeface="Century Gothic"/>
                          <a:hlinkClick r:id="rId6" action="ppaction://hlinksldjump">
                            <a:extLst>
                              <a:ext uri="{A12FA001-AC4F-418D-AE19-62706E023703}">
                                <ahyp:hlinkClr xmlns:ahyp="http://schemas.microsoft.com/office/drawing/2018/hyperlinkcolor" val="tx"/>
                              </a:ext>
                            </a:extLst>
                          </a:hlinkClick>
                        </a:rPr>
                        <a:t>Good practices</a:t>
                      </a:r>
                      <a:endParaRPr sz="1800" b="0" i="0" u="none" strike="noStrike" cap="none">
                        <a:solidFill>
                          <a:schemeClr val="dk2"/>
                        </a:solidFill>
                        <a:latin typeface="Century Gothic"/>
                        <a:ea typeface="Century Gothic"/>
                        <a:cs typeface="Century Gothic"/>
                        <a:sym typeface="Century Gothic"/>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0" i="0" u="none" strike="noStrike" cap="none" dirty="0">
                          <a:solidFill>
                            <a:schemeClr val="dk2"/>
                          </a:solidFill>
                          <a:latin typeface="Century Gothic"/>
                          <a:ea typeface="Century Gothic"/>
                          <a:cs typeface="Century Gothic"/>
                          <a:sym typeface="Century Gothic"/>
                        </a:rPr>
                        <a:t>30%</a:t>
                      </a:r>
                      <a:endParaRPr sz="1800" b="0" i="0" u="none" strike="noStrike" cap="none" dirty="0">
                        <a:solidFill>
                          <a:schemeClr val="dk2"/>
                        </a:solidFill>
                        <a:latin typeface="Century Gothic"/>
                        <a:ea typeface="Century Gothic"/>
                        <a:cs typeface="Century Gothic"/>
                        <a:sym typeface="Century Gothic"/>
                      </a:endParaRPr>
                    </a:p>
                  </a:txBody>
                  <a:tcPr marL="6350" marR="6350" marT="6350" marB="0" anchor="ctr"/>
                </a:tc>
                <a:extLst>
                  <a:ext uri="{0D108BD9-81ED-4DB2-BD59-A6C34878D82A}">
                    <a16:rowId xmlns:a16="http://schemas.microsoft.com/office/drawing/2014/main" val="10004"/>
                  </a:ext>
                </a:extLst>
              </a:tr>
            </a:tbl>
          </a:graphicData>
        </a:graphic>
      </p:graphicFrame>
      <p:grpSp>
        <p:nvGrpSpPr>
          <p:cNvPr id="336" name="Google Shape;336;p16"/>
          <p:cNvGrpSpPr/>
          <p:nvPr/>
        </p:nvGrpSpPr>
        <p:grpSpPr>
          <a:xfrm>
            <a:off x="422228" y="945686"/>
            <a:ext cx="11467542" cy="1841524"/>
            <a:chOff x="6628" y="51113"/>
            <a:chExt cx="11467542" cy="1841524"/>
          </a:xfrm>
        </p:grpSpPr>
        <p:sp>
          <p:nvSpPr>
            <p:cNvPr id="337" name="Google Shape;337;p16"/>
            <p:cNvSpPr/>
            <p:nvPr/>
          </p:nvSpPr>
          <p:spPr>
            <a:xfrm>
              <a:off x="6628"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276313"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Strategy </a:t>
              </a:r>
              <a:r>
                <a:rPr lang="en-US" sz="2000">
                  <a:solidFill>
                    <a:schemeClr val="lt1"/>
                  </a:solidFill>
                  <a:latin typeface="Arial"/>
                  <a:ea typeface="Arial"/>
                  <a:cs typeface="Arial"/>
                  <a:sym typeface="Arial"/>
                </a:rPr>
                <a:t>pillar score</a:t>
              </a:r>
              <a:endParaRPr/>
            </a:p>
          </p:txBody>
        </p:sp>
        <p:sp>
          <p:nvSpPr>
            <p:cNvPr id="339" name="Google Shape;339;p16"/>
            <p:cNvSpPr/>
            <p:nvPr/>
          </p:nvSpPr>
          <p:spPr>
            <a:xfrm>
              <a:off x="1997684"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txBox="1"/>
            <p:nvPr/>
          </p:nvSpPr>
          <p:spPr>
            <a:xfrm>
              <a:off x="2139259"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41" name="Google Shape;341;p16"/>
            <p:cNvSpPr/>
            <p:nvPr/>
          </p:nvSpPr>
          <p:spPr>
            <a:xfrm>
              <a:off x="3215301"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txBox="1"/>
            <p:nvPr/>
          </p:nvSpPr>
          <p:spPr>
            <a:xfrm>
              <a:off x="3484986"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Systems </a:t>
              </a:r>
              <a:r>
                <a:rPr lang="en-US" sz="2000">
                  <a:solidFill>
                    <a:schemeClr val="lt1"/>
                  </a:solidFill>
                  <a:latin typeface="Arial"/>
                  <a:ea typeface="Arial"/>
                  <a:cs typeface="Arial"/>
                  <a:sym typeface="Arial"/>
                </a:rPr>
                <a:t>pillar score</a:t>
              </a:r>
              <a:endParaRPr/>
            </a:p>
          </p:txBody>
        </p:sp>
        <p:sp>
          <p:nvSpPr>
            <p:cNvPr id="343" name="Google Shape;343;p16"/>
            <p:cNvSpPr/>
            <p:nvPr/>
          </p:nvSpPr>
          <p:spPr>
            <a:xfrm>
              <a:off x="5206357" y="437833"/>
              <a:ext cx="1068084" cy="1068084"/>
            </a:xfrm>
            <a:prstGeom prst="mathPlus">
              <a:avLst>
                <a:gd name="adj1" fmla="val 2352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txBox="1"/>
            <p:nvPr/>
          </p:nvSpPr>
          <p:spPr>
            <a:xfrm>
              <a:off x="5347932" y="846268"/>
              <a:ext cx="784934" cy="2512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45" name="Google Shape;345;p16"/>
            <p:cNvSpPr/>
            <p:nvPr/>
          </p:nvSpPr>
          <p:spPr>
            <a:xfrm>
              <a:off x="6423974" y="51113"/>
              <a:ext cx="1841524" cy="1841524"/>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txBox="1"/>
            <p:nvPr/>
          </p:nvSpPr>
          <p:spPr>
            <a:xfrm>
              <a:off x="6693659"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driven Outcomes </a:t>
              </a:r>
              <a:r>
                <a:rPr lang="en-US" sz="2000">
                  <a:solidFill>
                    <a:schemeClr val="lt1"/>
                  </a:solidFill>
                  <a:latin typeface="Arial"/>
                  <a:ea typeface="Arial"/>
                  <a:cs typeface="Arial"/>
                  <a:sym typeface="Arial"/>
                </a:rPr>
                <a:t>pillar score</a:t>
              </a:r>
              <a:endParaRPr/>
            </a:p>
          </p:txBody>
        </p:sp>
        <p:sp>
          <p:nvSpPr>
            <p:cNvPr id="347" name="Google Shape;347;p16"/>
            <p:cNvSpPr/>
            <p:nvPr/>
          </p:nvSpPr>
          <p:spPr>
            <a:xfrm>
              <a:off x="8415030" y="437833"/>
              <a:ext cx="1068084" cy="1068084"/>
            </a:xfrm>
            <a:prstGeom prst="mathEqual">
              <a:avLst>
                <a:gd name="adj1" fmla="val 23520"/>
                <a:gd name="adj2" fmla="val 11760"/>
              </a:avLst>
            </a:prstGeom>
            <a:solidFill>
              <a:srgbClr val="A8C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txBox="1"/>
            <p:nvPr/>
          </p:nvSpPr>
          <p:spPr>
            <a:xfrm>
              <a:off x="8556605" y="657858"/>
              <a:ext cx="784934" cy="62803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349" name="Google Shape;349;p16"/>
            <p:cNvSpPr/>
            <p:nvPr/>
          </p:nvSpPr>
          <p:spPr>
            <a:xfrm>
              <a:off x="9632646" y="51113"/>
              <a:ext cx="1841524" cy="1841524"/>
            </a:xfrm>
            <a:prstGeom prst="ellipse">
              <a:avLst/>
            </a:prstGeom>
            <a:solidFill>
              <a:srgbClr val="B7E1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txBox="1"/>
            <p:nvPr/>
          </p:nvSpPr>
          <p:spPr>
            <a:xfrm>
              <a:off x="9902331" y="320798"/>
              <a:ext cx="1302154" cy="130215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DGQI score </a:t>
              </a:r>
              <a:endParaRPr/>
            </a:p>
          </p:txBody>
        </p:sp>
      </p:grpSp>
      <p:sp>
        <p:nvSpPr>
          <p:cNvPr id="351" name="Google Shape;351;p16"/>
          <p:cNvSpPr txBox="1"/>
          <p:nvPr/>
        </p:nvSpPr>
        <p:spPr>
          <a:xfrm>
            <a:off x="458985" y="5778894"/>
            <a:ext cx="11317415" cy="646331"/>
          </a:xfrm>
          <a:prstGeom prst="rect">
            <a:avLst/>
          </a:prstGeom>
          <a:no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2"/>
                </a:solidFill>
                <a:latin typeface="Century Gothic"/>
                <a:ea typeface="Century Gothic"/>
                <a:cs typeface="Century Gothic"/>
                <a:sym typeface="Century Gothic"/>
              </a:rPr>
              <a:t>Data outcomes score = 30% * (Synergistic data use score) + 30% * (Inter-agency data collab score) + 10% * (Prescriptive analytics score) + 30% * (Good practices score) </a:t>
            </a:r>
            <a:endParaRPr sz="1800" b="1" dirty="0">
              <a:solidFill>
                <a:schemeClr val="dk2"/>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7"/>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Summary</a:t>
            </a:r>
            <a:endParaRPr/>
          </a:p>
        </p:txBody>
      </p:sp>
      <p:sp>
        <p:nvSpPr>
          <p:cNvPr id="357" name="Google Shape;357;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17</a:t>
            </a:fld>
            <a:endParaRPr>
              <a:solidFill>
                <a:srgbClr val="695D46"/>
              </a:solidFill>
            </a:endParaRPr>
          </a:p>
        </p:txBody>
      </p:sp>
      <p:graphicFrame>
        <p:nvGraphicFramePr>
          <p:cNvPr id="358" name="Google Shape;358;p17"/>
          <p:cNvGraphicFramePr/>
          <p:nvPr>
            <p:extLst>
              <p:ext uri="{D42A27DB-BD31-4B8C-83A1-F6EECF244321}">
                <p14:modId xmlns:p14="http://schemas.microsoft.com/office/powerpoint/2010/main" val="3522639036"/>
              </p:ext>
            </p:extLst>
          </p:nvPr>
        </p:nvGraphicFramePr>
        <p:xfrm>
          <a:off x="547328" y="870676"/>
          <a:ext cx="10848250" cy="5735577"/>
        </p:xfrm>
        <a:graphic>
          <a:graphicData uri="http://schemas.openxmlformats.org/drawingml/2006/table">
            <a:tbl>
              <a:tblPr firstRow="1" bandRow="1">
                <a:noFill/>
                <a:tableStyleId>{32C267EC-0165-4573-8F45-E4278EADB418}</a:tableStyleId>
              </a:tblPr>
              <a:tblGrid>
                <a:gridCol w="1497775">
                  <a:extLst>
                    <a:ext uri="{9D8B030D-6E8A-4147-A177-3AD203B41FA5}">
                      <a16:colId xmlns:a16="http://schemas.microsoft.com/office/drawing/2014/main" val="20000"/>
                    </a:ext>
                  </a:extLst>
                </a:gridCol>
                <a:gridCol w="1779650">
                  <a:extLst>
                    <a:ext uri="{9D8B030D-6E8A-4147-A177-3AD203B41FA5}">
                      <a16:colId xmlns:a16="http://schemas.microsoft.com/office/drawing/2014/main" val="20001"/>
                    </a:ext>
                  </a:extLst>
                </a:gridCol>
                <a:gridCol w="3231525">
                  <a:extLst>
                    <a:ext uri="{9D8B030D-6E8A-4147-A177-3AD203B41FA5}">
                      <a16:colId xmlns:a16="http://schemas.microsoft.com/office/drawing/2014/main" val="20002"/>
                    </a:ext>
                  </a:extLst>
                </a:gridCol>
                <a:gridCol w="2169650">
                  <a:extLst>
                    <a:ext uri="{9D8B030D-6E8A-4147-A177-3AD203B41FA5}">
                      <a16:colId xmlns:a16="http://schemas.microsoft.com/office/drawing/2014/main" val="20003"/>
                    </a:ext>
                  </a:extLst>
                </a:gridCol>
                <a:gridCol w="2169650">
                  <a:extLst>
                    <a:ext uri="{9D8B030D-6E8A-4147-A177-3AD203B41FA5}">
                      <a16:colId xmlns:a16="http://schemas.microsoft.com/office/drawing/2014/main" val="20004"/>
                    </a:ext>
                  </a:extLst>
                </a:gridCol>
              </a:tblGrid>
              <a:tr h="370850">
                <a:tc>
                  <a:txBody>
                    <a:bodyPr/>
                    <a:lstStyle/>
                    <a:p>
                      <a:pPr marL="0" marR="0" lvl="0" indent="0" algn="ctr" rtl="0">
                        <a:lnSpc>
                          <a:spcPct val="100000"/>
                        </a:lnSpc>
                        <a:spcBef>
                          <a:spcPts val="0"/>
                        </a:spcBef>
                        <a:spcAft>
                          <a:spcPts val="0"/>
                        </a:spcAft>
                        <a:buNone/>
                      </a:pPr>
                      <a:r>
                        <a:rPr lang="en-US" sz="1867" u="none" strike="noStrike" cap="none"/>
                        <a:t>Pillar</a:t>
                      </a:r>
                      <a:endParaRPr sz="1867"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67" u="none" strike="noStrike" cap="none"/>
                        <a:t>Pillar Weight in DGQI</a:t>
                      </a:r>
                      <a:endParaRPr sz="1867"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67" u="none" strike="noStrike" cap="none"/>
                        <a:t>Theme</a:t>
                      </a:r>
                      <a:endParaRPr sz="1867"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67" u="none" strike="noStrike" cap="none"/>
                        <a:t>Theme weight within pillar</a:t>
                      </a:r>
                      <a:endParaRPr sz="1867"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67" u="none" strike="noStrike" cap="none"/>
                        <a:t>Overall theme weight in DGQI</a:t>
                      </a:r>
                      <a:endParaRPr sz="1867" u="none" strike="noStrike" cap="none"/>
                    </a:p>
                  </a:txBody>
                  <a:tcPr marL="91450" marR="91450" marT="45725" marB="45725"/>
                </a:tc>
                <a:extLst>
                  <a:ext uri="{0D108BD9-81ED-4DB2-BD59-A6C34878D82A}">
                    <a16:rowId xmlns:a16="http://schemas.microsoft.com/office/drawing/2014/main" val="10000"/>
                  </a:ext>
                </a:extLst>
              </a:tr>
              <a:tr h="370850">
                <a:tc rowSpan="2">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Strategy</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rowSpan="2">
                  <a:txBody>
                    <a:bodyPr/>
                    <a:lstStyle/>
                    <a:p>
                      <a:pPr marL="0" marR="0" lvl="0" indent="0" algn="ctr"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20%</a:t>
                      </a:r>
                      <a:endParaRPr sz="1600" b="1"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DSU</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50%</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10%</a:t>
                      </a:r>
                      <a:endParaRPr sz="1600" b="1"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extLst>
                  <a:ext uri="{0D108BD9-81ED-4DB2-BD59-A6C34878D82A}">
                    <a16:rowId xmlns:a16="http://schemas.microsoft.com/office/drawing/2014/main" val="10001"/>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Action plan</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50%</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tc>
                  <a:txBody>
                    <a:bodyPr/>
                    <a:lstStyle/>
                    <a:p>
                      <a:pPr marL="0" marR="0" lvl="0" indent="0" algn="ctr"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10%</a:t>
                      </a:r>
                      <a:endParaRPr sz="1600" b="1"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EFECE4"/>
                    </a:solidFill>
                  </a:tcPr>
                </a:tc>
                <a:extLst>
                  <a:ext uri="{0D108BD9-81ED-4DB2-BD59-A6C34878D82A}">
                    <a16:rowId xmlns:a16="http://schemas.microsoft.com/office/drawing/2014/main" val="10002"/>
                  </a:ext>
                </a:extLst>
              </a:tr>
              <a:tr h="370850">
                <a:tc rowSpan="6">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systems</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rowSpan="6">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60%</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generation</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18%</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11%</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3"/>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quality</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18%</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11%</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4"/>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analysis, use &amp; dissemination</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18%</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11%</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5"/>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Use of technology</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10%</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6%</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6"/>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security &amp; HR capacity</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18%</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11%</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7"/>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management</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18%</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11%</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FEACC"/>
                    </a:solidFill>
                  </a:tcPr>
                </a:tc>
                <a:extLst>
                  <a:ext uri="{0D108BD9-81ED-4DB2-BD59-A6C34878D82A}">
                    <a16:rowId xmlns:a16="http://schemas.microsoft.com/office/drawing/2014/main" val="10008"/>
                  </a:ext>
                </a:extLst>
              </a:tr>
              <a:tr h="370850">
                <a:tc rowSpan="4">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Data driven outcomes</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rowSpan="4">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20%</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Synergistic data use within M/D</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30%</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6%</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extLst>
                  <a:ext uri="{0D108BD9-81ED-4DB2-BD59-A6C34878D82A}">
                    <a16:rowId xmlns:a16="http://schemas.microsoft.com/office/drawing/2014/main" val="10009"/>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Inter-agency data collaboration</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30%</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6%</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extLst>
                  <a:ext uri="{0D108BD9-81ED-4DB2-BD59-A6C34878D82A}">
                    <a16:rowId xmlns:a16="http://schemas.microsoft.com/office/drawing/2014/main" val="10010"/>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Prescriptive Analytics</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u="none" strike="noStrike" cap="none" dirty="0">
                          <a:solidFill>
                            <a:schemeClr val="dk2"/>
                          </a:solidFill>
                          <a:latin typeface="Century Gothic"/>
                          <a:ea typeface="Century Gothic"/>
                          <a:cs typeface="Century Gothic"/>
                          <a:sym typeface="Century Gothic"/>
                        </a:rPr>
                        <a:t>10%</a:t>
                      </a:r>
                      <a:endParaRPr sz="1600"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2%</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extLst>
                  <a:ext uri="{0D108BD9-81ED-4DB2-BD59-A6C34878D82A}">
                    <a16:rowId xmlns:a16="http://schemas.microsoft.com/office/drawing/2014/main" val="10011"/>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Good practices</a:t>
                      </a:r>
                      <a:endParaRPr sz="1600" u="none" strike="noStrike" cap="none">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u="none" strike="noStrike" cap="none" dirty="0">
                          <a:solidFill>
                            <a:schemeClr val="dk2"/>
                          </a:solidFill>
                          <a:latin typeface="Century Gothic"/>
                          <a:ea typeface="Century Gothic"/>
                          <a:cs typeface="Century Gothic"/>
                          <a:sym typeface="Century Gothic"/>
                        </a:rPr>
                        <a:t>30%</a:t>
                      </a:r>
                      <a:endParaRPr sz="1600"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tc>
                  <a:txBody>
                    <a:bodyPr/>
                    <a:lstStyle/>
                    <a:p>
                      <a:pPr marL="0" marR="0" lvl="0" indent="0" algn="ctr" rtl="0">
                        <a:lnSpc>
                          <a:spcPct val="100000"/>
                        </a:lnSpc>
                        <a:spcBef>
                          <a:spcPts val="0"/>
                        </a:spcBef>
                        <a:spcAft>
                          <a:spcPts val="0"/>
                        </a:spcAft>
                        <a:buNone/>
                      </a:pPr>
                      <a:r>
                        <a:rPr lang="en-US" sz="1600" b="1" u="none" strike="noStrike" cap="none" dirty="0">
                          <a:solidFill>
                            <a:schemeClr val="dk2"/>
                          </a:solidFill>
                          <a:latin typeface="Century Gothic"/>
                          <a:ea typeface="Century Gothic"/>
                          <a:cs typeface="Century Gothic"/>
                          <a:sym typeface="Century Gothic"/>
                        </a:rPr>
                        <a:t>6%</a:t>
                      </a:r>
                      <a:endParaRPr sz="1600" b="1" u="none" strike="noStrike" cap="none" dirty="0">
                        <a:solidFill>
                          <a:schemeClr val="dk2"/>
                        </a:solidFill>
                        <a:latin typeface="Century Gothic"/>
                        <a:ea typeface="Century Gothic"/>
                        <a:cs typeface="Century Gothic"/>
                        <a:sym typeface="Century Gothic"/>
                      </a:endParaRPr>
                    </a:p>
                  </a:txBody>
                  <a:tcPr marL="91450" marR="91450" marT="45725" marB="45725" anchor="ctr">
                    <a:solidFill>
                      <a:srgbClr val="F4E8F7"/>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Special Cases</a:t>
            </a:r>
            <a:endParaRPr/>
          </a:p>
        </p:txBody>
      </p:sp>
      <p:sp>
        <p:nvSpPr>
          <p:cNvPr id="364" name="Google Shape;364;p18"/>
          <p:cNvSpPr txBox="1">
            <a:spLocks noGrp="1"/>
          </p:cNvSpPr>
          <p:nvPr>
            <p:ph type="body" idx="1"/>
          </p:nvPr>
        </p:nvSpPr>
        <p:spPr>
          <a:xfrm>
            <a:off x="301611" y="1153867"/>
            <a:ext cx="11360800" cy="5063756"/>
          </a:xfrm>
          <a:prstGeom prst="rect">
            <a:avLst/>
          </a:prstGeom>
          <a:noFill/>
          <a:ln>
            <a:noFill/>
          </a:ln>
        </p:spPr>
        <p:txBody>
          <a:bodyPr spcFirstLastPara="1" wrap="square" lIns="91425" tIns="91425" rIns="91425" bIns="91425" anchor="t" anchorCtr="0">
            <a:noAutofit/>
          </a:bodyPr>
          <a:lstStyle/>
          <a:p>
            <a:pPr marL="609585" lvl="0" indent="-457188" algn="just" rtl="0">
              <a:lnSpc>
                <a:spcPct val="100000"/>
              </a:lnSpc>
              <a:spcBef>
                <a:spcPts val="0"/>
              </a:spcBef>
              <a:spcAft>
                <a:spcPts val="0"/>
              </a:spcAft>
              <a:buSzPts val="1800"/>
              <a:buChar char="●"/>
            </a:pPr>
            <a:r>
              <a:rPr lang="en-US" b="1" dirty="0"/>
              <a:t>NA response: </a:t>
            </a:r>
            <a:endParaRPr dirty="0"/>
          </a:p>
          <a:p>
            <a:pPr marL="1219169" lvl="1" indent="-423322" algn="just" rtl="0">
              <a:lnSpc>
                <a:spcPct val="100000"/>
              </a:lnSpc>
              <a:spcBef>
                <a:spcPts val="2733"/>
              </a:spcBef>
              <a:spcAft>
                <a:spcPts val="0"/>
              </a:spcAft>
              <a:buSzPts val="1400"/>
              <a:buChar char="○"/>
            </a:pPr>
            <a:r>
              <a:rPr lang="en-US" dirty="0"/>
              <a:t>To consider the Non-applicability of certain questions or sub-parts of questions, </a:t>
            </a:r>
            <a:r>
              <a:rPr lang="en-US" b="1" dirty="0"/>
              <a:t>NA option has been included in the DGQI self-assessment questionnaire </a:t>
            </a:r>
            <a:r>
              <a:rPr lang="en-US" dirty="0"/>
              <a:t>this time. </a:t>
            </a:r>
            <a:endParaRPr dirty="0"/>
          </a:p>
          <a:p>
            <a:pPr marL="1219169" lvl="1" indent="-423322" algn="just" rtl="0">
              <a:lnSpc>
                <a:spcPct val="100000"/>
              </a:lnSpc>
              <a:spcBef>
                <a:spcPts val="2733"/>
              </a:spcBef>
              <a:spcAft>
                <a:spcPts val="0"/>
              </a:spcAft>
              <a:buSzPts val="1400"/>
              <a:buChar char="○"/>
            </a:pPr>
            <a:r>
              <a:rPr lang="en-US" dirty="0"/>
              <a:t>It is recommended that M/Ds </a:t>
            </a:r>
            <a:r>
              <a:rPr lang="en-US" b="1" dirty="0"/>
              <a:t>use the NA option only if the question/sub-part of the question is actually not applicable to them</a:t>
            </a:r>
            <a:r>
              <a:rPr lang="en-US" dirty="0"/>
              <a:t>, owing to the nature of the intervention and not simply because it is currently not being practiced. </a:t>
            </a:r>
            <a:endParaRPr dirty="0"/>
          </a:p>
          <a:p>
            <a:pPr marL="1219170" lvl="1" indent="-423323" algn="just" rtl="0">
              <a:lnSpc>
                <a:spcPct val="100000"/>
              </a:lnSpc>
              <a:spcBef>
                <a:spcPts val="2733"/>
              </a:spcBef>
              <a:spcAft>
                <a:spcPts val="0"/>
              </a:spcAft>
              <a:buSzPts val="1400"/>
              <a:buChar char="○"/>
            </a:pPr>
            <a:r>
              <a:rPr lang="en-US" dirty="0"/>
              <a:t>For instance, if there is a social sector scheme targeted at improving nutrition status of school-going children but the MIS is capturing data only at district level and not at individual/facility(school) level, this does not mean that individual or facility level data reporting is not applicable. It is applicable as it is an individual-targeted scheme, however, it is currently not being practiced. Hence, the correct option to choose in such cases would be ‘No’ and not ‘NA’.</a:t>
            </a:r>
            <a:endParaRPr dirty="0"/>
          </a:p>
          <a:p>
            <a:pPr marL="1219170" lvl="1" indent="-334423" algn="just" rtl="0">
              <a:lnSpc>
                <a:spcPct val="100000"/>
              </a:lnSpc>
              <a:spcBef>
                <a:spcPts val="600"/>
              </a:spcBef>
              <a:spcAft>
                <a:spcPts val="0"/>
              </a:spcAft>
              <a:buSzPts val="1400"/>
              <a:buNone/>
            </a:pPr>
            <a:endParaRPr dirty="0"/>
          </a:p>
          <a:p>
            <a:pPr marL="609584" lvl="0" indent="0" algn="just" rtl="0">
              <a:lnSpc>
                <a:spcPct val="100000"/>
              </a:lnSpc>
              <a:spcBef>
                <a:spcPts val="600"/>
              </a:spcBef>
              <a:spcAft>
                <a:spcPts val="0"/>
              </a:spcAft>
              <a:buNone/>
            </a:pPr>
            <a:endParaRPr dirty="0"/>
          </a:p>
        </p:txBody>
      </p:sp>
      <p:sp>
        <p:nvSpPr>
          <p:cNvPr id="365" name="Google Shape;365;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18</a:t>
            </a:fld>
            <a:endParaRPr>
              <a:solidFill>
                <a:srgbClr val="695D4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fb8189620_0_246"/>
          <p:cNvSpPr txBox="1">
            <a:spLocks noGrp="1"/>
          </p:cNvSpPr>
          <p:nvPr>
            <p:ph type="title"/>
          </p:nvPr>
        </p:nvSpPr>
        <p:spPr>
          <a:xfrm>
            <a:off x="415600" y="210667"/>
            <a:ext cx="113607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Scoring of Special Cases</a:t>
            </a:r>
            <a:endParaRPr/>
          </a:p>
        </p:txBody>
      </p:sp>
      <p:sp>
        <p:nvSpPr>
          <p:cNvPr id="372" name="Google Shape;372;gefb8189620_0_246"/>
          <p:cNvSpPr txBox="1">
            <a:spLocks noGrp="1"/>
          </p:cNvSpPr>
          <p:nvPr>
            <p:ph type="body" idx="1"/>
          </p:nvPr>
        </p:nvSpPr>
        <p:spPr>
          <a:xfrm>
            <a:off x="415600" y="1153866"/>
            <a:ext cx="11360700" cy="5348533"/>
          </a:xfrm>
          <a:prstGeom prst="rect">
            <a:avLst/>
          </a:prstGeom>
        </p:spPr>
        <p:txBody>
          <a:bodyPr spcFirstLastPara="1" wrap="square" lIns="91425" tIns="91425" rIns="91425" bIns="91425" anchor="t" anchorCtr="0">
            <a:noAutofit/>
          </a:bodyPr>
          <a:lstStyle/>
          <a:p>
            <a:pPr algn="just"/>
            <a:r>
              <a:rPr lang="en-US" dirty="0"/>
              <a:t>For a certain question, if NA option is selected, </a:t>
            </a:r>
            <a:r>
              <a:rPr lang="en-US" b="1" dirty="0"/>
              <a:t>its weight will be </a:t>
            </a:r>
            <a:r>
              <a:rPr lang="en-US" b="1" u="sng" dirty="0">
                <a:solidFill>
                  <a:schemeClr val="bg2"/>
                </a:solidFill>
                <a:hlinkClick r:id="rId3" action="ppaction://hlinksldjump">
                  <a:extLst>
                    <a:ext uri="{A12FA001-AC4F-418D-AE19-62706E023703}">
                      <ahyp:hlinkClr xmlns:ahyp="http://schemas.microsoft.com/office/drawing/2018/hyperlinkcolor" val="tx"/>
                    </a:ext>
                  </a:extLst>
                </a:hlinkClick>
              </a:rPr>
              <a:t>redistributed</a:t>
            </a:r>
            <a:r>
              <a:rPr lang="en-US" b="1" dirty="0">
                <a:solidFill>
                  <a:schemeClr val="bg2"/>
                </a:solidFill>
              </a:rPr>
              <a:t> a</a:t>
            </a:r>
            <a:r>
              <a:rPr lang="en-US" b="1" dirty="0"/>
              <a:t>mong other questions within the theme</a:t>
            </a:r>
            <a:r>
              <a:rPr lang="en-US" dirty="0"/>
              <a:t>. </a:t>
            </a:r>
            <a:endParaRPr dirty="0"/>
          </a:p>
          <a:p>
            <a:pPr marL="742950" indent="-285750" algn="just"/>
            <a:endParaRPr dirty="0"/>
          </a:p>
          <a:p>
            <a:pPr algn="just"/>
            <a:r>
              <a:rPr lang="en-US" dirty="0"/>
              <a:t>However, if it is the case that only certain sub-parts (</a:t>
            </a:r>
            <a:r>
              <a:rPr lang="en-US" dirty="0" err="1"/>
              <a:t>a,b</a:t>
            </a:r>
            <a:r>
              <a:rPr lang="en-US" dirty="0"/>
              <a:t>,….) of a question are not applicable, </a:t>
            </a:r>
            <a:r>
              <a:rPr lang="en-US" b="1" dirty="0"/>
              <a:t>a case-by-case mechanism</a:t>
            </a:r>
            <a:r>
              <a:rPr lang="en-US" dirty="0"/>
              <a:t> of how they will be taken care of  at the scoring stage has been devised. </a:t>
            </a:r>
            <a:endParaRPr dirty="0"/>
          </a:p>
          <a:p>
            <a:pPr marL="742950" indent="-285750" algn="just"/>
            <a:endParaRPr dirty="0"/>
          </a:p>
          <a:p>
            <a:pPr algn="just"/>
            <a:r>
              <a:rPr lang="en-US" b="1" dirty="0"/>
              <a:t>Example, Question: C2, Part B- Cross Sectional Analysis</a:t>
            </a:r>
            <a:r>
              <a:rPr lang="en-US" dirty="0"/>
              <a:t>: </a:t>
            </a:r>
            <a:endParaRPr dirty="0"/>
          </a:p>
          <a:p>
            <a:pPr lvl="1" algn="just">
              <a:spcBef>
                <a:spcPts val="0"/>
              </a:spcBef>
            </a:pPr>
            <a:r>
              <a:rPr lang="en-US" dirty="0"/>
              <a:t>Question: Is cross-schematic/sectoral data also </a:t>
            </a:r>
            <a:r>
              <a:rPr lang="en-US" dirty="0" err="1"/>
              <a:t>analysed</a:t>
            </a:r>
            <a:r>
              <a:rPr lang="en-US" dirty="0"/>
              <a:t>, wherever needed? </a:t>
            </a:r>
            <a:endParaRPr dirty="0"/>
          </a:p>
          <a:p>
            <a:pPr lvl="1" algn="just">
              <a:spcBef>
                <a:spcPts val="0"/>
              </a:spcBef>
            </a:pPr>
            <a:r>
              <a:rPr lang="en-US" dirty="0"/>
              <a:t>Options: Yes, No, NA</a:t>
            </a:r>
            <a:endParaRPr dirty="0"/>
          </a:p>
          <a:p>
            <a:pPr lvl="1" algn="just">
              <a:spcBef>
                <a:spcPts val="0"/>
              </a:spcBef>
            </a:pPr>
            <a:r>
              <a:rPr lang="en-US" dirty="0"/>
              <a:t>If NA is selected by the M/D, the question weight will be redistributed within the data analysis theme. </a:t>
            </a:r>
            <a:endParaRPr dirty="0"/>
          </a:p>
          <a:p>
            <a:pPr marL="1200150" indent="-285750" algn="just"/>
            <a:endParaRPr dirty="0"/>
          </a:p>
          <a:p>
            <a:pPr algn="just"/>
            <a:r>
              <a:rPr lang="en-US" b="1" dirty="0"/>
              <a:t>Disabled response: If the question is disabled based on skipping patterns, it would accordingly be given appropriate score. </a:t>
            </a:r>
            <a:r>
              <a:rPr lang="en-US" dirty="0"/>
              <a:t>For </a:t>
            </a:r>
            <a:r>
              <a:rPr lang="en-US" dirty="0" err="1"/>
              <a:t>eg</a:t>
            </a:r>
            <a:r>
              <a:rPr lang="en-US" dirty="0"/>
              <a:t>: If action plan is not formed, M/Ds would be scored zero on all other questions related to action plan that get automatically skipped. </a:t>
            </a:r>
            <a:endParaRPr dirty="0"/>
          </a:p>
        </p:txBody>
      </p:sp>
      <p:sp>
        <p:nvSpPr>
          <p:cNvPr id="373" name="Google Shape;373;gefb8189620_0_24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ctrTitle"/>
          </p:nvPr>
        </p:nvSpPr>
        <p:spPr>
          <a:xfrm>
            <a:off x="1338867" y="2335685"/>
            <a:ext cx="9515600" cy="13632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5400"/>
              <a:buNone/>
            </a:pPr>
            <a:r>
              <a:rPr lang="en-US" sz="3733"/>
              <a:t>Data Governance Quality Index</a:t>
            </a:r>
            <a:endParaRPr sz="4267"/>
          </a:p>
        </p:txBody>
      </p:sp>
      <p:sp>
        <p:nvSpPr>
          <p:cNvPr id="71" name="Google Shape;71;p2"/>
          <p:cNvSpPr txBox="1">
            <a:spLocks noGrp="1"/>
          </p:cNvSpPr>
          <p:nvPr>
            <p:ph type="subTitle" idx="1"/>
          </p:nvPr>
        </p:nvSpPr>
        <p:spPr>
          <a:xfrm>
            <a:off x="2849667" y="3821188"/>
            <a:ext cx="6494000" cy="1056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400"/>
              <a:buNone/>
            </a:pPr>
            <a:r>
              <a:rPr lang="en-US" sz="2667" b="1">
                <a:solidFill>
                  <a:srgbClr val="6AA84F"/>
                </a:solidFill>
              </a:rPr>
              <a:t>Webinar on DGQI 2</a:t>
            </a:r>
            <a:r>
              <a:rPr lang="en-US" sz="2667" b="1" baseline="30000">
                <a:solidFill>
                  <a:srgbClr val="6AA84F"/>
                </a:solidFill>
              </a:rPr>
              <a:t>nd</a:t>
            </a:r>
            <a:r>
              <a:rPr lang="en-US" sz="2667" b="1">
                <a:solidFill>
                  <a:srgbClr val="6AA84F"/>
                </a:solidFill>
              </a:rPr>
              <a:t> Edition</a:t>
            </a:r>
            <a:endParaRPr sz="1400" b="1">
              <a:solidFill>
                <a:srgbClr val="6AA84F"/>
              </a:solidFill>
            </a:endParaRPr>
          </a:p>
        </p:txBody>
      </p:sp>
      <p:pic>
        <p:nvPicPr>
          <p:cNvPr id="72" name="Google Shape;72;p2"/>
          <p:cNvPicPr preferRelativeResize="0"/>
          <p:nvPr/>
        </p:nvPicPr>
        <p:blipFill rotWithShape="1">
          <a:blip r:embed="rId3">
            <a:alphaModFix/>
          </a:blip>
          <a:srcRect t="18858" b="23418"/>
          <a:stretch/>
        </p:blipFill>
        <p:spPr>
          <a:xfrm>
            <a:off x="9690755" y="5901179"/>
            <a:ext cx="1975171" cy="833171"/>
          </a:xfrm>
          <a:prstGeom prst="rect">
            <a:avLst/>
          </a:prstGeom>
          <a:noFill/>
          <a:ln>
            <a:noFill/>
          </a:ln>
        </p:spPr>
      </p:pic>
      <p:sp>
        <p:nvSpPr>
          <p:cNvPr id="73" name="Google Shape;73;p2"/>
          <p:cNvSpPr txBox="1">
            <a:spLocks noGrp="1"/>
          </p:cNvSpPr>
          <p:nvPr>
            <p:ph type="subTitle" idx="1"/>
          </p:nvPr>
        </p:nvSpPr>
        <p:spPr>
          <a:xfrm>
            <a:off x="479080" y="6022908"/>
            <a:ext cx="2995640" cy="479491"/>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sz="2000" b="1">
                <a:solidFill>
                  <a:srgbClr val="6AA84F"/>
                </a:solidFill>
              </a:rPr>
              <a:t>28</a:t>
            </a:r>
            <a:r>
              <a:rPr lang="en-US" sz="2000" b="1" baseline="30000">
                <a:solidFill>
                  <a:srgbClr val="6AA84F"/>
                </a:solidFill>
              </a:rPr>
              <a:t>th</a:t>
            </a:r>
            <a:r>
              <a:rPr lang="en-US" sz="2000" b="1">
                <a:solidFill>
                  <a:srgbClr val="6AA84F"/>
                </a:solidFill>
              </a:rPr>
              <a:t> September ,2021</a:t>
            </a:r>
            <a:endParaRPr sz="2000" b="1">
              <a:solidFill>
                <a:srgbClr val="6AA84F"/>
              </a:solidFill>
            </a:endParaRPr>
          </a:p>
        </p:txBody>
      </p:sp>
      <p:pic>
        <p:nvPicPr>
          <p:cNvPr id="74" name="Google Shape;74;p2"/>
          <p:cNvPicPr preferRelativeResize="0"/>
          <p:nvPr/>
        </p:nvPicPr>
        <p:blipFill rotWithShape="1">
          <a:blip r:embed="rId4">
            <a:alphaModFix/>
          </a:blip>
          <a:srcRect/>
          <a:stretch/>
        </p:blipFill>
        <p:spPr>
          <a:xfrm>
            <a:off x="5477399" y="182183"/>
            <a:ext cx="1027095" cy="978697"/>
          </a:xfrm>
          <a:prstGeom prst="rect">
            <a:avLst/>
          </a:prstGeom>
          <a:noFill/>
          <a:ln>
            <a:noFill/>
          </a:ln>
        </p:spPr>
      </p:pic>
      <p:pic>
        <p:nvPicPr>
          <p:cNvPr id="75" name="Google Shape;75;p2" descr="NIC logo 1 Bilingual white 1-01"/>
          <p:cNvPicPr preferRelativeResize="0"/>
          <p:nvPr/>
        </p:nvPicPr>
        <p:blipFill rotWithShape="1">
          <a:blip r:embed="rId5">
            <a:alphaModFix/>
          </a:blip>
          <a:srcRect/>
          <a:stretch/>
        </p:blipFill>
        <p:spPr>
          <a:xfrm>
            <a:off x="7054421" y="5592560"/>
            <a:ext cx="2636334" cy="12654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SOPs</a:t>
            </a:r>
            <a:endParaRPr/>
          </a:p>
        </p:txBody>
      </p:sp>
      <p:sp>
        <p:nvSpPr>
          <p:cNvPr id="379" name="Google Shape;379;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20</a:t>
            </a:fld>
            <a:endParaRPr>
              <a:solidFill>
                <a:srgbClr val="695D4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efb8189620_0_22"/>
          <p:cNvSpPr txBox="1">
            <a:spLocks noGrp="1"/>
          </p:cNvSpPr>
          <p:nvPr>
            <p:ph type="title"/>
          </p:nvPr>
        </p:nvSpPr>
        <p:spPr>
          <a:xfrm>
            <a:off x="415600" y="210667"/>
            <a:ext cx="113607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 for Scheme Exclusion/Deletion from portal </a:t>
            </a:r>
            <a:endParaRPr/>
          </a:p>
        </p:txBody>
      </p:sp>
      <p:sp>
        <p:nvSpPr>
          <p:cNvPr id="386" name="Google Shape;386;gefb8189620_0_22"/>
          <p:cNvSpPr txBox="1">
            <a:spLocks noGrp="1"/>
          </p:cNvSpPr>
          <p:nvPr>
            <p:ph type="body" idx="1"/>
          </p:nvPr>
        </p:nvSpPr>
        <p:spPr>
          <a:xfrm>
            <a:off x="415600" y="1333066"/>
            <a:ext cx="11360700" cy="4671493"/>
          </a:xfrm>
          <a:prstGeom prst="rect">
            <a:avLst/>
          </a:prstGeom>
        </p:spPr>
        <p:txBody>
          <a:bodyPr spcFirstLastPara="1" wrap="square" lIns="91425" tIns="91425" rIns="91425" bIns="91425" anchor="t" anchorCtr="0">
            <a:noAutofit/>
          </a:bodyPr>
          <a:lstStyle/>
          <a:p>
            <a:pPr algn="just"/>
            <a:r>
              <a:rPr lang="en-US" b="1" dirty="0"/>
              <a:t>Mandate : All CS/CSS schemes to be included in DGQI 2.0. </a:t>
            </a:r>
            <a:endParaRPr b="1" dirty="0"/>
          </a:p>
          <a:p>
            <a:pPr indent="0" algn="just">
              <a:buNone/>
            </a:pPr>
            <a:endParaRPr dirty="0"/>
          </a:p>
          <a:p>
            <a:pPr algn="just"/>
            <a:r>
              <a:rPr lang="en-US" dirty="0"/>
              <a:t>If any Ministry/Department wants to exclude any scheme from DGQI, they must put up a formal request in the form of a letter to DMEO</a:t>
            </a:r>
            <a:endParaRPr dirty="0"/>
          </a:p>
          <a:p>
            <a:pPr marL="742950" indent="-285750" algn="just"/>
            <a:endParaRPr dirty="0"/>
          </a:p>
          <a:p>
            <a:pPr algn="just"/>
            <a:r>
              <a:rPr lang="en-US" b="1" dirty="0"/>
              <a:t>The letter must contain the scheme names along with the rationale for their exclusion</a:t>
            </a:r>
            <a:r>
              <a:rPr lang="en-US" dirty="0"/>
              <a:t>.</a:t>
            </a:r>
            <a:endParaRPr dirty="0"/>
          </a:p>
          <a:p>
            <a:pPr marL="742950" indent="-285750" algn="just"/>
            <a:endParaRPr dirty="0"/>
          </a:p>
          <a:p>
            <a:pPr algn="just"/>
            <a:r>
              <a:rPr lang="en-US" dirty="0"/>
              <a:t>The </a:t>
            </a:r>
            <a:r>
              <a:rPr lang="en-US" b="1" dirty="0"/>
              <a:t>response will be shared with the Ministry/Department within two working days </a:t>
            </a:r>
            <a:r>
              <a:rPr lang="en-US" dirty="0"/>
              <a:t>of receiving the exemption request.</a:t>
            </a:r>
            <a:endParaRPr dirty="0"/>
          </a:p>
          <a:p>
            <a:pPr indent="0" algn="just">
              <a:buNone/>
            </a:pPr>
            <a:endParaRPr dirty="0"/>
          </a:p>
          <a:p>
            <a:pPr algn="just"/>
            <a:r>
              <a:rPr lang="en-US" b="1" dirty="0"/>
              <a:t>If the M/D wants a full exemption from DGQI exercise, the exemption request should be made directly to PMO, while copying DMEO.</a:t>
            </a:r>
          </a:p>
          <a:p>
            <a:pPr algn="just"/>
            <a:endParaRPr lang="en-US" b="1" dirty="0"/>
          </a:p>
          <a:p>
            <a:pPr algn="just"/>
            <a:r>
              <a:rPr lang="en-US" b="1" dirty="0">
                <a:solidFill>
                  <a:srgbClr val="002060"/>
                </a:solidFill>
              </a:rPr>
              <a:t>As the timeline for 30</a:t>
            </a:r>
            <a:r>
              <a:rPr lang="en-US" b="1" baseline="30000" dirty="0">
                <a:solidFill>
                  <a:srgbClr val="002060"/>
                </a:solidFill>
              </a:rPr>
              <a:t>th</a:t>
            </a:r>
            <a:r>
              <a:rPr lang="en-US" b="1" dirty="0">
                <a:solidFill>
                  <a:srgbClr val="002060"/>
                </a:solidFill>
              </a:rPr>
              <a:t> Sept is very close, request all M/Ds to share exemption requests by today </a:t>
            </a:r>
            <a:r>
              <a:rPr lang="en-US" b="1" dirty="0" err="1">
                <a:solidFill>
                  <a:srgbClr val="002060"/>
                </a:solidFill>
              </a:rPr>
              <a:t>EoD</a:t>
            </a:r>
            <a:r>
              <a:rPr lang="en-US" b="1" dirty="0">
                <a:solidFill>
                  <a:srgbClr val="002060"/>
                </a:solidFill>
              </a:rPr>
              <a:t> positively, after which immediate exemption may not be possible.  </a:t>
            </a:r>
            <a:endParaRPr b="1" dirty="0">
              <a:solidFill>
                <a:srgbClr val="002060"/>
              </a:solidFill>
            </a:endParaRPr>
          </a:p>
        </p:txBody>
      </p:sp>
      <p:sp>
        <p:nvSpPr>
          <p:cNvPr id="387" name="Google Shape;387;gefb8189620_0_2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0"/>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Timelines</a:t>
            </a:r>
            <a:br>
              <a:rPr lang="en-US" baseline="30000"/>
            </a:br>
            <a:endParaRPr/>
          </a:p>
        </p:txBody>
      </p:sp>
      <p:sp>
        <p:nvSpPr>
          <p:cNvPr id="393" name="Google Shape;393;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22</a:t>
            </a:fld>
            <a:endParaRPr>
              <a:solidFill>
                <a:srgbClr val="695D4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1"/>
          <p:cNvSpPr txBox="1">
            <a:spLocks noGrp="1"/>
          </p:cNvSpPr>
          <p:nvPr>
            <p:ph type="title"/>
          </p:nvPr>
        </p:nvSpPr>
        <p:spPr>
          <a:xfrm>
            <a:off x="415600" y="210667"/>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Timelines </a:t>
            </a:r>
            <a:endParaRPr b="0"/>
          </a:p>
        </p:txBody>
      </p:sp>
      <p:sp>
        <p:nvSpPr>
          <p:cNvPr id="399" name="Google Shape;399;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23</a:t>
            </a:fld>
            <a:endParaRPr>
              <a:solidFill>
                <a:srgbClr val="695D46"/>
              </a:solidFill>
            </a:endParaRPr>
          </a:p>
        </p:txBody>
      </p:sp>
      <p:graphicFrame>
        <p:nvGraphicFramePr>
          <p:cNvPr id="400" name="Google Shape;400;p21"/>
          <p:cNvGraphicFramePr/>
          <p:nvPr/>
        </p:nvGraphicFramePr>
        <p:xfrm>
          <a:off x="261996" y="951038"/>
          <a:ext cx="11360800" cy="5442350"/>
        </p:xfrm>
        <a:graphic>
          <a:graphicData uri="http://schemas.openxmlformats.org/drawingml/2006/table">
            <a:tbl>
              <a:tblPr firstRow="1" bandRow="1">
                <a:noFill/>
                <a:tableStyleId>{F401DBE0-1FB2-4F61-9576-09F38CFE15D9}</a:tableStyleId>
              </a:tblPr>
              <a:tblGrid>
                <a:gridCol w="8719175">
                  <a:extLst>
                    <a:ext uri="{9D8B030D-6E8A-4147-A177-3AD203B41FA5}">
                      <a16:colId xmlns:a16="http://schemas.microsoft.com/office/drawing/2014/main" val="20000"/>
                    </a:ext>
                  </a:extLst>
                </a:gridCol>
                <a:gridCol w="2641625">
                  <a:extLst>
                    <a:ext uri="{9D8B030D-6E8A-4147-A177-3AD203B41FA5}">
                      <a16:colId xmlns:a16="http://schemas.microsoft.com/office/drawing/2014/main" val="20001"/>
                    </a:ext>
                  </a:extLst>
                </a:gridCol>
              </a:tblGrid>
              <a:tr h="256875">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Milestone</a:t>
                      </a:r>
                      <a:endParaRPr sz="1600" b="1" u="none" strike="noStrike" cap="none">
                        <a:solidFill>
                          <a:schemeClr val="l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rPr>
                        <a:t>Timeline</a:t>
                      </a:r>
                      <a:endParaRPr sz="1600" b="1" u="none" strike="noStrike" cap="none">
                        <a:solidFill>
                          <a:schemeClr val="lt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493600">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Last Review with Adviser to PM, Sh. Bhaskar Khulbe</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14</a:t>
                      </a:r>
                      <a:r>
                        <a:rPr lang="en-US" sz="1600" b="1" u="none" strike="noStrike" cap="none" baseline="30000">
                          <a:solidFill>
                            <a:schemeClr val="dk2"/>
                          </a:solidFill>
                          <a:latin typeface="Century Gothic"/>
                          <a:ea typeface="Century Gothic"/>
                          <a:cs typeface="Century Gothic"/>
                          <a:sym typeface="Century Gothic"/>
                        </a:rPr>
                        <a:t>th</a:t>
                      </a:r>
                      <a:r>
                        <a:rPr lang="en-US" sz="1600" b="1" u="none" strike="noStrike" cap="none">
                          <a:solidFill>
                            <a:schemeClr val="dk2"/>
                          </a:solidFill>
                          <a:latin typeface="Century Gothic"/>
                          <a:ea typeface="Century Gothic"/>
                          <a:cs typeface="Century Gothic"/>
                          <a:sym typeface="Century Gothic"/>
                        </a:rPr>
                        <a:t> July 2021</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551750">
                <a:tc>
                  <a:txBody>
                    <a:bodyPr/>
                    <a:lstStyle/>
                    <a:p>
                      <a:pPr marL="0" marR="0" lvl="0" indent="0" algn="l" rtl="0">
                        <a:lnSpc>
                          <a:spcPct val="100000"/>
                        </a:lnSpc>
                        <a:spcBef>
                          <a:spcPts val="0"/>
                        </a:spcBef>
                        <a:spcAft>
                          <a:spcPts val="0"/>
                        </a:spcAft>
                        <a:buNone/>
                      </a:pPr>
                      <a:r>
                        <a:rPr lang="en-US" sz="1600" b="0" u="none" strike="noStrike" cap="none">
                          <a:solidFill>
                            <a:schemeClr val="dk2"/>
                          </a:solidFill>
                          <a:latin typeface="Century Gothic"/>
                          <a:ea typeface="Century Gothic"/>
                          <a:cs typeface="Century Gothic"/>
                          <a:sym typeface="Century Gothic"/>
                        </a:rPr>
                        <a:t>Link to the dashboard, credentials and training videos shared with M/Ds along with launch of the dashboard </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31</a:t>
                      </a:r>
                      <a:r>
                        <a:rPr lang="en-US" sz="1600" u="none" strike="noStrike" cap="none" baseline="30000">
                          <a:solidFill>
                            <a:schemeClr val="dk2"/>
                          </a:solidFill>
                          <a:latin typeface="Century Gothic"/>
                          <a:ea typeface="Century Gothic"/>
                          <a:cs typeface="Century Gothic"/>
                          <a:sym typeface="Century Gothic"/>
                        </a:rPr>
                        <a:t>st</a:t>
                      </a:r>
                      <a:r>
                        <a:rPr lang="en-US" sz="1600" u="none" strike="noStrike" cap="none">
                          <a:solidFill>
                            <a:schemeClr val="dk2"/>
                          </a:solidFill>
                          <a:latin typeface="Century Gothic"/>
                          <a:ea typeface="Century Gothic"/>
                          <a:cs typeface="Century Gothic"/>
                          <a:sym typeface="Century Gothic"/>
                        </a:rPr>
                        <a:t> August to 01</a:t>
                      </a:r>
                      <a:r>
                        <a:rPr lang="en-US" sz="1600" u="none" strike="noStrike" cap="none" baseline="30000">
                          <a:solidFill>
                            <a:schemeClr val="dk2"/>
                          </a:solidFill>
                          <a:latin typeface="Century Gothic"/>
                          <a:ea typeface="Century Gothic"/>
                          <a:cs typeface="Century Gothic"/>
                          <a:sym typeface="Century Gothic"/>
                        </a:rPr>
                        <a:t>st</a:t>
                      </a:r>
                      <a:r>
                        <a:rPr lang="en-US" sz="1600" u="none" strike="noStrike" cap="none">
                          <a:solidFill>
                            <a:schemeClr val="dk2"/>
                          </a:solidFill>
                          <a:latin typeface="Century Gothic"/>
                          <a:ea typeface="Century Gothic"/>
                          <a:cs typeface="Century Gothic"/>
                          <a:sym typeface="Century Gothic"/>
                        </a:rPr>
                        <a:t> Sept</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493600">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Training for M/Ds on DGQI portal and questionnaire</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8</a:t>
                      </a:r>
                      <a:r>
                        <a:rPr lang="en-US" sz="1600" b="1" u="none" strike="noStrike" cap="none" baseline="30000">
                          <a:solidFill>
                            <a:schemeClr val="dk2"/>
                          </a:solidFill>
                          <a:latin typeface="Century Gothic"/>
                          <a:ea typeface="Century Gothic"/>
                          <a:cs typeface="Century Gothic"/>
                          <a:sym typeface="Century Gothic"/>
                        </a:rPr>
                        <a:t>th</a:t>
                      </a:r>
                      <a:r>
                        <a:rPr lang="en-US" sz="1600" b="1" u="none" strike="noStrike" cap="none">
                          <a:solidFill>
                            <a:schemeClr val="dk2"/>
                          </a:solidFill>
                          <a:latin typeface="Century Gothic"/>
                          <a:ea typeface="Century Gothic"/>
                          <a:cs typeface="Century Gothic"/>
                          <a:sym typeface="Century Gothic"/>
                        </a:rPr>
                        <a:t> Sept</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493600">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M/Ds to complete filling up the questionnaire </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30th Sept </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r h="493600">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DGQI scores based on information filled in portal to be released</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Oct </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r h="493600">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DMEO Comments on action plans shared by M/Ds</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Oct </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6"/>
                  </a:ext>
                </a:extLst>
              </a:tr>
              <a:tr h="551750">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Quarterly Review meetings (Q1 and Q2 combined review) with PMO (M/Ds to be clubbed on the basis of performance) </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Oct – Nov </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7"/>
                  </a:ext>
                </a:extLst>
              </a:tr>
              <a:tr h="493600">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M/Ds to finalize their action plan after incorporating DMEO comments</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Oct - Nov</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8"/>
                  </a:ext>
                </a:extLst>
              </a:tr>
              <a:tr h="493600">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DGQI 2.0 portal launch by PM with latest data from all the M/Ds</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solidFill>
                            <a:schemeClr val="dk2"/>
                          </a:solidFill>
                          <a:latin typeface="Century Gothic"/>
                          <a:ea typeface="Century Gothic"/>
                          <a:cs typeface="Century Gothic"/>
                          <a:sym typeface="Century Gothic"/>
                        </a:rPr>
                        <a:t>25</a:t>
                      </a:r>
                      <a:r>
                        <a:rPr lang="en-US" sz="1600" b="1" u="none" strike="noStrike" cap="none" baseline="30000">
                          <a:solidFill>
                            <a:schemeClr val="dk2"/>
                          </a:solidFill>
                          <a:latin typeface="Century Gothic"/>
                          <a:ea typeface="Century Gothic"/>
                          <a:cs typeface="Century Gothic"/>
                          <a:sym typeface="Century Gothic"/>
                        </a:rPr>
                        <a:t>th</a:t>
                      </a:r>
                      <a:r>
                        <a:rPr lang="en-US" sz="1600" b="1" u="none" strike="noStrike" cap="none">
                          <a:solidFill>
                            <a:schemeClr val="dk2"/>
                          </a:solidFill>
                          <a:latin typeface="Century Gothic"/>
                          <a:ea typeface="Century Gothic"/>
                          <a:cs typeface="Century Gothic"/>
                          <a:sym typeface="Century Gothic"/>
                        </a:rPr>
                        <a:t> Dec</a:t>
                      </a:r>
                      <a:endParaRPr sz="16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9"/>
                  </a:ext>
                </a:extLst>
              </a:tr>
              <a:tr h="493600">
                <a:tc>
                  <a:txBody>
                    <a:bodyPr/>
                    <a:lstStyle/>
                    <a:p>
                      <a:pPr marL="0" marR="0" lvl="0" indent="0" algn="l" rtl="0">
                        <a:lnSpc>
                          <a:spcPct val="100000"/>
                        </a:lnSpc>
                        <a:spcBef>
                          <a:spcPts val="0"/>
                        </a:spcBef>
                        <a:spcAft>
                          <a:spcPts val="0"/>
                        </a:spcAft>
                        <a:buNone/>
                      </a:pPr>
                      <a:r>
                        <a:rPr lang="en-US" sz="1600" b="0" u="none" strike="noStrike" cap="none">
                          <a:solidFill>
                            <a:schemeClr val="dk2"/>
                          </a:solidFill>
                          <a:latin typeface="Century Gothic"/>
                          <a:ea typeface="Century Gothic"/>
                          <a:cs typeface="Century Gothic"/>
                          <a:sym typeface="Century Gothic"/>
                        </a:rPr>
                        <a:t>Quarter 3 progress update to be made by M/Ds</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solidFill>
                            <a:schemeClr val="dk2"/>
                          </a:solidFill>
                          <a:latin typeface="Century Gothic"/>
                          <a:ea typeface="Century Gothic"/>
                          <a:cs typeface="Century Gothic"/>
                          <a:sym typeface="Century Gothic"/>
                        </a:rPr>
                        <a:t>Jan, 2022</a:t>
                      </a:r>
                      <a:endParaRPr sz="16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FAQs</a:t>
            </a:r>
            <a:endParaRPr/>
          </a:p>
        </p:txBody>
      </p:sp>
      <p:sp>
        <p:nvSpPr>
          <p:cNvPr id="406" name="Google Shape;406;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24</a:t>
            </a:fld>
            <a:endParaRPr>
              <a:solidFill>
                <a:srgbClr val="695D4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efb8189620_3_0"/>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FAQ on DGQI Portal</a:t>
            </a:r>
            <a:endParaRPr/>
          </a:p>
        </p:txBody>
      </p:sp>
      <p:sp>
        <p:nvSpPr>
          <p:cNvPr id="412" name="Google Shape;412;gefb8189620_3_0"/>
          <p:cNvSpPr txBox="1">
            <a:spLocks noGrp="1"/>
          </p:cNvSpPr>
          <p:nvPr>
            <p:ph type="body" idx="1"/>
          </p:nvPr>
        </p:nvSpPr>
        <p:spPr>
          <a:xfrm>
            <a:off x="222560" y="926667"/>
            <a:ext cx="11360800" cy="5609600"/>
          </a:xfrm>
          <a:prstGeom prst="rect">
            <a:avLst/>
          </a:prstGeom>
          <a:noFill/>
          <a:ln>
            <a:noFill/>
          </a:ln>
        </p:spPr>
        <p:txBody>
          <a:bodyPr spcFirstLastPara="1" wrap="square" lIns="91425" tIns="91425" rIns="91425" bIns="91425" anchor="t" anchorCtr="0">
            <a:noAutofit/>
          </a:bodyPr>
          <a:lstStyle/>
          <a:p>
            <a:pPr indent="-330200" algn="just">
              <a:lnSpc>
                <a:spcPct val="100000"/>
              </a:lnSpc>
              <a:buSzPts val="1600"/>
            </a:pPr>
            <a:r>
              <a:rPr lang="en-US" sz="1600" b="1" dirty="0"/>
              <a:t>What should the M/D do if drafts are not being saved in the portal? </a:t>
            </a:r>
            <a:endParaRPr dirty="0"/>
          </a:p>
          <a:p>
            <a:pPr marL="11" indent="0" algn="just">
              <a:lnSpc>
                <a:spcPct val="100000"/>
              </a:lnSpc>
              <a:buNone/>
            </a:pPr>
            <a:r>
              <a:rPr lang="en-US" sz="1600" dirty="0"/>
              <a:t>M/D may contact the local NIC team to resolve the issue. If the issue still persists, the M/D to write an email to the DMEO nodal mapped to them, with the screenshot of the issue being faced. </a:t>
            </a:r>
            <a:endParaRPr dirty="0"/>
          </a:p>
          <a:p>
            <a:pPr marL="285761" indent="-285750" algn="just">
              <a:lnSpc>
                <a:spcPct val="100000"/>
              </a:lnSpc>
            </a:pPr>
            <a:endParaRPr sz="1600" dirty="0">
              <a:solidFill>
                <a:schemeClr val="dk2"/>
              </a:solidFill>
              <a:latin typeface="Century Gothic"/>
              <a:ea typeface="Century Gothic"/>
              <a:cs typeface="Century Gothic"/>
              <a:sym typeface="Century Gothic"/>
            </a:endParaRPr>
          </a:p>
          <a:p>
            <a:pPr marL="285761" indent="-285750" algn="just">
              <a:lnSpc>
                <a:spcPct val="100000"/>
              </a:lnSpc>
            </a:pPr>
            <a:endParaRPr sz="1600" dirty="0">
              <a:solidFill>
                <a:schemeClr val="dk2"/>
              </a:solidFill>
              <a:latin typeface="Century Gothic"/>
              <a:ea typeface="Century Gothic"/>
              <a:cs typeface="Century Gothic"/>
              <a:sym typeface="Century Gothic"/>
            </a:endParaRPr>
          </a:p>
          <a:p>
            <a:pPr indent="-330200" algn="just">
              <a:lnSpc>
                <a:spcPct val="100000"/>
              </a:lnSpc>
              <a:buSzPts val="1600"/>
            </a:pPr>
            <a:r>
              <a:rPr lang="en-US" sz="1600" b="1" dirty="0"/>
              <a:t>What should the M/D do if the information saved does not reflect on the portal when they login later? </a:t>
            </a:r>
            <a:endParaRPr dirty="0"/>
          </a:p>
          <a:p>
            <a:pPr marL="152396" indent="0" algn="just">
              <a:lnSpc>
                <a:spcPct val="100000"/>
              </a:lnSpc>
              <a:buNone/>
            </a:pPr>
            <a:r>
              <a:rPr lang="en-US" sz="1600" dirty="0"/>
              <a:t>M/D may contact the local NIC team to resolve the issue. If the issue still persists, the M/D to write an email to the DMEO nodal mapped to them, with the screenshot of the issue being faced. </a:t>
            </a:r>
            <a:endParaRPr sz="1600" dirty="0"/>
          </a:p>
          <a:p>
            <a:pPr marL="438146" indent="-285750" algn="just">
              <a:lnSpc>
                <a:spcPct val="100000"/>
              </a:lnSpc>
            </a:pPr>
            <a:endParaRPr sz="1600" dirty="0"/>
          </a:p>
          <a:p>
            <a:pPr indent="-330200" algn="just">
              <a:lnSpc>
                <a:spcPct val="100000"/>
              </a:lnSpc>
              <a:buSzPts val="1600"/>
            </a:pPr>
            <a:r>
              <a:rPr lang="en-US" sz="1600" b="1" dirty="0"/>
              <a:t>What should the M/D do if duplication of schemes result in multiple schemes of same name in the portal? </a:t>
            </a:r>
            <a:endParaRPr dirty="0"/>
          </a:p>
          <a:p>
            <a:pPr marL="152396" indent="0" algn="just">
              <a:lnSpc>
                <a:spcPct val="100000"/>
              </a:lnSpc>
              <a:buNone/>
            </a:pPr>
            <a:r>
              <a:rPr lang="en-US" sz="1600" dirty="0"/>
              <a:t>M/D to share an email with the DGQI DMEO Nodal mapped to the M/D with a screenshot showing the duplicated schemes and share the list of schemes that need to be deleted from the list. </a:t>
            </a:r>
            <a:endParaRPr dirty="0"/>
          </a:p>
          <a:p>
            <a:pPr marL="438146" indent="-285750" algn="just">
              <a:lnSpc>
                <a:spcPct val="100000"/>
              </a:lnSpc>
            </a:pPr>
            <a:endParaRPr sz="1600" dirty="0">
              <a:solidFill>
                <a:schemeClr val="dk2"/>
              </a:solidFill>
              <a:latin typeface="Century Gothic"/>
              <a:ea typeface="Century Gothic"/>
              <a:cs typeface="Century Gothic"/>
              <a:sym typeface="Century Gothic"/>
            </a:endParaRPr>
          </a:p>
          <a:p>
            <a:pPr indent="-330200" algn="just">
              <a:lnSpc>
                <a:spcPct val="100000"/>
              </a:lnSpc>
              <a:buSzPts val="1600"/>
            </a:pPr>
            <a:r>
              <a:rPr lang="en-US" sz="1600" b="1" dirty="0"/>
              <a:t>What if the M/D wants exclusion of schemes from the DGQI exercise and wants those schemes removed from the dashboard? </a:t>
            </a:r>
            <a:endParaRPr dirty="0"/>
          </a:p>
          <a:p>
            <a:pPr marL="11" indent="0" algn="just">
              <a:lnSpc>
                <a:spcPct val="100000"/>
              </a:lnSpc>
              <a:buNone/>
            </a:pPr>
            <a:r>
              <a:rPr lang="en-US" sz="1600" dirty="0"/>
              <a:t>M/D to send a D.O Letter to DG, DMEO detailing the rationale behind excluding the schemes from DGQI exercise. DMEO would consider the request and respond within two working days. Please note that in this case, the exclusion is sought for schemes and not the M/D as a whole. M/D wise exemptions should be sought directly from PMO.</a:t>
            </a:r>
            <a:endParaRPr sz="1600" dirty="0">
              <a:solidFill>
                <a:schemeClr val="dk2"/>
              </a:solidFill>
              <a:latin typeface="Century Gothic"/>
              <a:ea typeface="Century Gothic"/>
              <a:cs typeface="Century Gothic"/>
              <a:sym typeface="Century Gothic"/>
            </a:endParaRPr>
          </a:p>
          <a:p>
            <a:pPr marL="152396" lvl="0" indent="0" algn="l" rtl="0">
              <a:lnSpc>
                <a:spcPct val="115000"/>
              </a:lnSpc>
              <a:spcBef>
                <a:spcPts val="0"/>
              </a:spcBef>
              <a:spcAft>
                <a:spcPts val="0"/>
              </a:spcAft>
              <a:buSzPts val="1800"/>
              <a:buNone/>
            </a:pPr>
            <a:br>
              <a:rPr lang="en-US" sz="1600" dirty="0"/>
            </a:br>
            <a:br>
              <a:rPr lang="en-US" sz="1600" dirty="0"/>
            </a:br>
            <a:br>
              <a:rPr lang="en-US" sz="1600" dirty="0"/>
            </a:br>
            <a:endParaRPr sz="1600" dirty="0"/>
          </a:p>
        </p:txBody>
      </p:sp>
      <p:sp>
        <p:nvSpPr>
          <p:cNvPr id="413" name="Google Shape;413;gefb8189620_3_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25</a:t>
            </a:fld>
            <a:endParaRPr>
              <a:solidFill>
                <a:srgbClr val="695D4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efb8189620_3_7"/>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dirty="0"/>
              <a:t>FAQ on questionnaire</a:t>
            </a:r>
            <a:endParaRPr dirty="0"/>
          </a:p>
        </p:txBody>
      </p:sp>
      <p:sp>
        <p:nvSpPr>
          <p:cNvPr id="419" name="Google Shape;419;gefb8189620_3_7"/>
          <p:cNvSpPr txBox="1">
            <a:spLocks noGrp="1"/>
          </p:cNvSpPr>
          <p:nvPr>
            <p:ph type="body" idx="1"/>
          </p:nvPr>
        </p:nvSpPr>
        <p:spPr>
          <a:xfrm>
            <a:off x="222560" y="926667"/>
            <a:ext cx="11360800" cy="4403600"/>
          </a:xfrm>
          <a:prstGeom prst="rect">
            <a:avLst/>
          </a:prstGeom>
          <a:noFill/>
          <a:ln>
            <a:noFill/>
          </a:ln>
        </p:spPr>
        <p:txBody>
          <a:bodyPr spcFirstLastPara="1" wrap="square" lIns="91425" tIns="91425" rIns="91425" bIns="91425" anchor="t" anchorCtr="0">
            <a:noAutofit/>
          </a:bodyPr>
          <a:lstStyle/>
          <a:p>
            <a:pPr marL="152396" lvl="0" indent="0" algn="l" rtl="0">
              <a:lnSpc>
                <a:spcPct val="115000"/>
              </a:lnSpc>
              <a:spcBef>
                <a:spcPts val="0"/>
              </a:spcBef>
              <a:spcAft>
                <a:spcPts val="0"/>
              </a:spcAft>
              <a:buSzPts val="1800"/>
              <a:buNone/>
            </a:pPr>
            <a:br>
              <a:rPr lang="en-US" sz="1600"/>
            </a:br>
            <a:br>
              <a:rPr lang="en-US" sz="1600"/>
            </a:br>
            <a:br>
              <a:rPr lang="en-US" sz="1600"/>
            </a:br>
            <a:endParaRPr sz="1600"/>
          </a:p>
        </p:txBody>
      </p:sp>
      <p:sp>
        <p:nvSpPr>
          <p:cNvPr id="420" name="Google Shape;420;gefb8189620_3_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26</a:t>
            </a:fld>
            <a:endParaRPr>
              <a:solidFill>
                <a:srgbClr val="695D46"/>
              </a:solidFill>
            </a:endParaRPr>
          </a:p>
        </p:txBody>
      </p:sp>
      <p:sp>
        <p:nvSpPr>
          <p:cNvPr id="421" name="Google Shape;421;gefb8189620_3_7"/>
          <p:cNvSpPr txBox="1"/>
          <p:nvPr/>
        </p:nvSpPr>
        <p:spPr>
          <a:xfrm>
            <a:off x="241480" y="1001641"/>
            <a:ext cx="11438400" cy="5478382"/>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2"/>
              </a:buClr>
              <a:buSzPts val="1600"/>
              <a:buFont typeface="Arial" panose="020B0604020202020204" pitchFamily="34" charset="0"/>
              <a:buChar char="•"/>
            </a:pPr>
            <a:r>
              <a:rPr lang="en-US" b="1" dirty="0">
                <a:solidFill>
                  <a:schemeClr val="dk2"/>
                </a:solidFill>
                <a:latin typeface="Century Gothic"/>
                <a:ea typeface="Century Gothic"/>
                <a:cs typeface="Century Gothic"/>
                <a:sym typeface="Century Gothic"/>
              </a:rPr>
              <a:t>Please explain about DGQI 2.0 self-assessment questionnaire and how is the same to be responded to with regards to CS/CSS/NSI? </a:t>
            </a:r>
            <a:endParaRPr dirty="0"/>
          </a:p>
          <a:p>
            <a:pPr marL="457200" lvl="0" algn="just" rtl="0">
              <a:spcBef>
                <a:spcPts val="0"/>
              </a:spcBef>
              <a:spcAft>
                <a:spcPts val="0"/>
              </a:spcAft>
            </a:pPr>
            <a:r>
              <a:rPr lang="en-US" dirty="0">
                <a:solidFill>
                  <a:schemeClr val="dk2"/>
                </a:solidFill>
                <a:latin typeface="Century Gothic"/>
                <a:ea typeface="Century Gothic"/>
                <a:cs typeface="Century Gothic"/>
                <a:sym typeface="Century Gothic"/>
              </a:rPr>
              <a:t>DGQI 2.0 self assessment questionnaire has two main parts : Part A (to be filled at M/D level) and Part B (to be filled at scheme/NSI level - for each CS/CSS scheme/NSI). Hence, Part A is to be filled only once by each M/D. However, each M/D has to fill up as many Part Bs as they have CS/CSS/NSI. </a:t>
            </a:r>
          </a:p>
          <a:p>
            <a:pPr marL="457200" lvl="0" algn="just" rtl="0">
              <a:spcBef>
                <a:spcPts val="0"/>
              </a:spcBef>
              <a:spcAft>
                <a:spcPts val="0"/>
              </a:spcAft>
            </a:pPr>
            <a:endParaRPr lang="en-US" dirty="0">
              <a:solidFill>
                <a:schemeClr val="dk2"/>
              </a:solidFill>
              <a:latin typeface="Century Gothic"/>
              <a:ea typeface="Century Gothic"/>
              <a:cs typeface="Century Gothic"/>
              <a:sym typeface="Century Gothic"/>
            </a:endParaRPr>
          </a:p>
          <a:p>
            <a:pPr marL="457200" marR="0" lvl="0" indent="-330200" algn="l" rtl="0">
              <a:spcBef>
                <a:spcPts val="0"/>
              </a:spcBef>
              <a:spcAft>
                <a:spcPts val="0"/>
              </a:spcAft>
              <a:buClr>
                <a:schemeClr val="dk2"/>
              </a:buClr>
              <a:buSzPts val="1600"/>
              <a:buFont typeface="Arial" panose="020B0604020202020204" pitchFamily="34" charset="0"/>
              <a:buChar char="•"/>
            </a:pPr>
            <a:r>
              <a:rPr lang="en-US" b="1" dirty="0">
                <a:solidFill>
                  <a:schemeClr val="dk2"/>
                </a:solidFill>
                <a:latin typeface="Century Gothic"/>
                <a:ea typeface="Century Gothic"/>
                <a:cs typeface="Century Gothic"/>
                <a:sym typeface="Century Gothic"/>
              </a:rPr>
              <a:t>What is Prescriptive Analysis?</a:t>
            </a:r>
          </a:p>
          <a:p>
            <a:pPr marL="457200" marR="0" lvl="0" algn="l" rtl="0">
              <a:spcBef>
                <a:spcPts val="0"/>
              </a:spcBef>
              <a:spcAft>
                <a:spcPts val="0"/>
              </a:spcAft>
            </a:pPr>
            <a:r>
              <a:rPr lang="en-US" dirty="0">
                <a:solidFill>
                  <a:schemeClr val="dk2"/>
                </a:solidFill>
                <a:latin typeface="Century Gothic"/>
                <a:ea typeface="Century Gothic"/>
                <a:cs typeface="Century Gothic"/>
                <a:sym typeface="Century Gothic"/>
              </a:rPr>
              <a:t>Prescriptive analytics is the final stage of analytical capabilities. While predictive analytics answers what, when and why something will happen, prescriptive analytics builds on this further by specifying what present actions need to be undertaken to achieve the predictions and how will these decisions affect /impact other outcomes. Therefore, it helps in taking advantage of a future opportunity or mitigating future risks. It can also improve the accuracy of predictions by continuously taking in new data to re-predict and re-prescribe.</a:t>
            </a:r>
          </a:p>
          <a:p>
            <a:pPr marL="742950" marR="0" lvl="0" indent="-285750" algn="l" rtl="0">
              <a:spcBef>
                <a:spcPts val="0"/>
              </a:spcBef>
              <a:spcAft>
                <a:spcPts val="0"/>
              </a:spcAft>
              <a:buFont typeface="Arial" panose="020B0604020202020204" pitchFamily="34" charset="0"/>
              <a:buChar char="•"/>
            </a:pPr>
            <a:endParaRPr lang="en-US" dirty="0">
              <a:solidFill>
                <a:schemeClr val="dk2"/>
              </a:solidFill>
              <a:latin typeface="Century Gothic"/>
              <a:ea typeface="Century Gothic"/>
              <a:cs typeface="Century Gothic"/>
              <a:sym typeface="Century Gothic"/>
            </a:endParaRPr>
          </a:p>
          <a:p>
            <a:pPr marL="457200" lvl="0" algn="just" rtl="0">
              <a:spcBef>
                <a:spcPts val="0"/>
              </a:spcBef>
              <a:spcAft>
                <a:spcPts val="0"/>
              </a:spcAft>
            </a:pPr>
            <a:r>
              <a:rPr lang="en-US" dirty="0">
                <a:solidFill>
                  <a:schemeClr val="dk2"/>
                </a:solidFill>
                <a:latin typeface="Century Gothic"/>
                <a:ea typeface="Century Gothic"/>
                <a:cs typeface="Century Gothic"/>
                <a:sym typeface="Century Gothic"/>
              </a:rPr>
              <a:t>For example, if a credit agency uses modelling algorithms to predict the risk of default by borrowing companies, this will be predictive analytics. If it further uses the algorithm to identify the exposure it should undertake with different types of firms today, that is prescriptive analytics. </a:t>
            </a:r>
          </a:p>
          <a:p>
            <a:pPr marL="457200" lvl="0" algn="just" rtl="0">
              <a:spcBef>
                <a:spcPts val="0"/>
              </a:spcBef>
              <a:spcAft>
                <a:spcPts val="0"/>
              </a:spcAft>
            </a:pPr>
            <a:endParaRPr lang="en-US" dirty="0">
              <a:solidFill>
                <a:schemeClr val="dk2"/>
              </a:solidFill>
              <a:latin typeface="Century Gothic"/>
              <a:ea typeface="Century Gothic"/>
              <a:cs typeface="Century Gothic"/>
              <a:sym typeface="Century Gothic"/>
            </a:endParaRPr>
          </a:p>
          <a:p>
            <a:pPr marL="457200" lvl="0" algn="just" rtl="0">
              <a:spcBef>
                <a:spcPts val="0"/>
              </a:spcBef>
              <a:spcAft>
                <a:spcPts val="0"/>
              </a:spcAft>
            </a:pPr>
            <a:r>
              <a:rPr lang="en-US" dirty="0">
                <a:solidFill>
                  <a:schemeClr val="dk2"/>
                </a:solidFill>
                <a:latin typeface="Century Gothic"/>
                <a:ea typeface="Century Gothic"/>
                <a:cs typeface="Century Gothic"/>
                <a:sym typeface="Century Gothic"/>
              </a:rPr>
              <a:t>Similarly, M/Ds can use it for allocating law services based on predictions about violence, deploy waste management systems based on predictions of waste generation by cities etc. </a:t>
            </a:r>
          </a:p>
          <a:p>
            <a:pPr marL="457200" lvl="0" algn="just" rtl="0">
              <a:spcBef>
                <a:spcPts val="0"/>
              </a:spcBef>
              <a:spcAft>
                <a:spcPts val="0"/>
              </a:spcAft>
            </a:pPr>
            <a:endParaRPr lang="en-US" dirty="0">
              <a:solidFill>
                <a:schemeClr val="dk2"/>
              </a:solidFill>
              <a:latin typeface="Century Gothic"/>
              <a:ea typeface="Century Gothic"/>
              <a:cs typeface="Century Gothic"/>
              <a:sym typeface="Century Gothic"/>
            </a:endParaRPr>
          </a:p>
          <a:p>
            <a:pPr marL="457200" lvl="0" indent="-285750" algn="just" rtl="0">
              <a:spcBef>
                <a:spcPts val="0"/>
              </a:spcBef>
              <a:spcAft>
                <a:spcPts val="0"/>
              </a:spcAft>
              <a:buFont typeface="Arial" panose="020B0604020202020204" pitchFamily="34" charset="0"/>
              <a:buChar char="•"/>
            </a:pPr>
            <a:r>
              <a:rPr lang="en-US" b="1" dirty="0">
                <a:solidFill>
                  <a:schemeClr val="dk2"/>
                </a:solidFill>
                <a:latin typeface="Century Gothic"/>
                <a:ea typeface="Century Gothic"/>
                <a:cs typeface="Century Gothic"/>
                <a:sym typeface="Century Gothic"/>
              </a:rPr>
              <a:t>Will there be a cross-verification of the facts cited in the </a:t>
            </a:r>
            <a:r>
              <a:rPr lang="en-US" b="1" dirty="0" err="1">
                <a:solidFill>
                  <a:schemeClr val="dk2"/>
                </a:solidFill>
                <a:latin typeface="Century Gothic"/>
                <a:ea typeface="Century Gothic"/>
                <a:cs typeface="Century Gothic"/>
                <a:sym typeface="Century Gothic"/>
              </a:rPr>
              <a:t>Q’are</a:t>
            </a:r>
            <a:r>
              <a:rPr lang="en-US" b="1" dirty="0">
                <a:solidFill>
                  <a:schemeClr val="dk2"/>
                </a:solidFill>
                <a:latin typeface="Century Gothic"/>
                <a:ea typeface="Century Gothic"/>
                <a:cs typeface="Century Gothic"/>
                <a:sym typeface="Century Gothic"/>
              </a:rPr>
              <a:t>? Will documentary evidence be demanded?</a:t>
            </a:r>
          </a:p>
          <a:p>
            <a:pPr marL="171450" lvl="1" algn="just"/>
            <a:r>
              <a:rPr lang="en-US" dirty="0">
                <a:solidFill>
                  <a:schemeClr val="dk2"/>
                </a:solidFill>
                <a:latin typeface="Century Gothic"/>
                <a:ea typeface="Century Gothic"/>
                <a:cs typeface="Century Gothic"/>
                <a:sym typeface="Century Gothic"/>
              </a:rPr>
              <a:t>As DGQI is based on self-assessment mode, as of now, there are no plans to undertake cross-verification or demand evidence. However, as the scores would be reflected and used actively by the highest authorities on </a:t>
            </a:r>
            <a:r>
              <a:rPr lang="en-US" dirty="0" err="1">
                <a:solidFill>
                  <a:schemeClr val="dk2"/>
                </a:solidFill>
                <a:latin typeface="Century Gothic"/>
                <a:ea typeface="Century Gothic"/>
                <a:cs typeface="Century Gothic"/>
                <a:sym typeface="Century Gothic"/>
              </a:rPr>
              <a:t>Prayas</a:t>
            </a:r>
            <a:r>
              <a:rPr lang="en-US" dirty="0">
                <a:solidFill>
                  <a:schemeClr val="dk2"/>
                </a:solidFill>
                <a:latin typeface="Century Gothic"/>
                <a:ea typeface="Century Gothic"/>
                <a:cs typeface="Century Gothic"/>
                <a:sym typeface="Century Gothic"/>
              </a:rPr>
              <a:t> dashboard to measure data quality of reported data, M/D may be asked for details by PMO based on their self-assessed data, as and when required. </a:t>
            </a:r>
            <a:endParaRPr b="1" dirty="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endParaRPr dirty="0">
              <a:solidFill>
                <a:schemeClr val="dk2"/>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efb8189620_1_0"/>
          <p:cNvSpPr txBox="1">
            <a:spLocks noGrp="1"/>
          </p:cNvSpPr>
          <p:nvPr>
            <p:ph type="title"/>
          </p:nvPr>
        </p:nvSpPr>
        <p:spPr>
          <a:xfrm>
            <a:off x="415600" y="210667"/>
            <a:ext cx="113607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dirty="0"/>
              <a:t>FAQ on scoring methodology</a:t>
            </a:r>
            <a:endParaRPr dirty="0"/>
          </a:p>
        </p:txBody>
      </p:sp>
      <p:sp>
        <p:nvSpPr>
          <p:cNvPr id="427" name="Google Shape;427;gefb8189620_1_0"/>
          <p:cNvSpPr txBox="1">
            <a:spLocks noGrp="1"/>
          </p:cNvSpPr>
          <p:nvPr>
            <p:ph type="body" idx="1"/>
          </p:nvPr>
        </p:nvSpPr>
        <p:spPr>
          <a:xfrm>
            <a:off x="222560" y="926667"/>
            <a:ext cx="11360700" cy="4403700"/>
          </a:xfrm>
          <a:prstGeom prst="rect">
            <a:avLst/>
          </a:prstGeom>
          <a:noFill/>
          <a:ln>
            <a:noFill/>
          </a:ln>
        </p:spPr>
        <p:txBody>
          <a:bodyPr spcFirstLastPara="1" wrap="square" lIns="91425" tIns="91425" rIns="91425" bIns="91425" anchor="t" anchorCtr="0">
            <a:noAutofit/>
          </a:bodyPr>
          <a:lstStyle/>
          <a:p>
            <a:pPr marL="152396" lvl="0" indent="0" algn="l" rtl="0">
              <a:lnSpc>
                <a:spcPct val="115000"/>
              </a:lnSpc>
              <a:spcBef>
                <a:spcPts val="0"/>
              </a:spcBef>
              <a:spcAft>
                <a:spcPts val="0"/>
              </a:spcAft>
              <a:buSzPts val="1800"/>
              <a:buNone/>
            </a:pPr>
            <a:br>
              <a:rPr lang="en-US" sz="1600"/>
            </a:br>
            <a:br>
              <a:rPr lang="en-US" sz="1600"/>
            </a:br>
            <a:br>
              <a:rPr lang="en-US" sz="1600"/>
            </a:br>
            <a:endParaRPr sz="1600"/>
          </a:p>
        </p:txBody>
      </p:sp>
      <p:sp>
        <p:nvSpPr>
          <p:cNvPr id="428" name="Google Shape;428;gefb8189620_1_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27</a:t>
            </a:fld>
            <a:endParaRPr>
              <a:solidFill>
                <a:srgbClr val="695D46"/>
              </a:solidFill>
            </a:endParaRPr>
          </a:p>
        </p:txBody>
      </p:sp>
      <p:sp>
        <p:nvSpPr>
          <p:cNvPr id="429" name="Google Shape;429;gefb8189620_1_0"/>
          <p:cNvSpPr txBox="1"/>
          <p:nvPr/>
        </p:nvSpPr>
        <p:spPr>
          <a:xfrm>
            <a:off x="531040" y="840749"/>
            <a:ext cx="11438400" cy="6075469"/>
          </a:xfrm>
          <a:prstGeom prst="rect">
            <a:avLst/>
          </a:prstGeom>
          <a:noFill/>
          <a:ln>
            <a:noFill/>
          </a:ln>
        </p:spPr>
        <p:txBody>
          <a:bodyPr spcFirstLastPara="1" wrap="square" lIns="91425" tIns="45700" rIns="91425" bIns="45700" anchor="t" anchorCtr="0">
            <a:spAutoFit/>
          </a:bodyPr>
          <a:lstStyle/>
          <a:p>
            <a:pPr marL="457200" lvl="0" algn="just" rtl="0">
              <a:spcBef>
                <a:spcPts val="0"/>
              </a:spcBef>
              <a:spcAft>
                <a:spcPts val="0"/>
              </a:spcAft>
            </a:pPr>
            <a:endParaRPr sz="1600" dirty="0">
              <a:solidFill>
                <a:schemeClr val="dk2"/>
              </a:solidFill>
              <a:latin typeface="Century Gothic"/>
              <a:ea typeface="Century Gothic"/>
              <a:cs typeface="Century Gothic"/>
              <a:sym typeface="Century Gothic"/>
            </a:endParaRPr>
          </a:p>
          <a:p>
            <a:pPr marL="457200" lvl="0" indent="-330200" algn="just" rtl="0">
              <a:spcBef>
                <a:spcPts val="0"/>
              </a:spcBef>
              <a:spcAft>
                <a:spcPts val="0"/>
              </a:spcAft>
              <a:buClr>
                <a:schemeClr val="dk2"/>
              </a:buClr>
              <a:buSzPts val="1600"/>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Different schemes have different budget outlays which should be taken into account when scoring the M/D. How is that being addressed?</a:t>
            </a:r>
            <a:endParaRPr sz="1600" b="1"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As mentioned earlier, simple averages of all scheme-level/NSI data systems scores to arrive at aggregated data system score will be used. This also ensures that all the schemes and NSI data systems are given equal importance by a M/D to score on DGQI. </a:t>
            </a:r>
          </a:p>
          <a:p>
            <a:pPr marL="457200" lvl="0" algn="just" rtl="0">
              <a:spcBef>
                <a:spcPts val="0"/>
              </a:spcBef>
              <a:spcAft>
                <a:spcPts val="0"/>
              </a:spcAft>
            </a:pPr>
            <a:endParaRPr lang="en-US" sz="1600" dirty="0">
              <a:solidFill>
                <a:schemeClr val="dk2"/>
              </a:solidFill>
              <a:latin typeface="Century Gothic"/>
              <a:ea typeface="Century Gothic"/>
              <a:cs typeface="Century Gothic"/>
              <a:sym typeface="Century Gothic"/>
            </a:endParaRPr>
          </a:p>
          <a:p>
            <a:pPr marL="457200" lvl="0" indent="-330200" algn="l" rtl="0">
              <a:lnSpc>
                <a:spcPct val="115000"/>
              </a:lnSpc>
              <a:spcBef>
                <a:spcPts val="0"/>
              </a:spcBef>
              <a:spcAft>
                <a:spcPts val="0"/>
              </a:spcAft>
              <a:buClr>
                <a:srgbClr val="695D46"/>
              </a:buClr>
              <a:buSzPts val="1600"/>
              <a:buFont typeface="Arial" panose="020B0604020202020204" pitchFamily="34" charset="0"/>
              <a:buChar char="•"/>
            </a:pPr>
            <a:r>
              <a:rPr lang="en-US" sz="1600" b="1" dirty="0">
                <a:solidFill>
                  <a:srgbClr val="695D46"/>
                </a:solidFill>
                <a:latin typeface="Century Gothic"/>
                <a:ea typeface="Century Gothic"/>
                <a:cs typeface="Century Gothic"/>
                <a:sym typeface="Century Gothic"/>
              </a:rPr>
              <a:t>There are few types of graphs which are not applicable to all the M/Ds. How to ensure that maximum marks are awarded when all the required graphs are available for the intervention?</a:t>
            </a:r>
            <a:endParaRPr lang="en-US" sz="1100" dirty="0"/>
          </a:p>
          <a:p>
            <a:pPr marL="742950" lvl="0" indent="-285750" algn="just" rtl="0">
              <a:spcBef>
                <a:spcPts val="0"/>
              </a:spcBef>
              <a:spcAft>
                <a:spcPts val="0"/>
              </a:spcAf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Range-based scoring will be done, hence even if some graphs are not used, high scores will be awarded. </a:t>
            </a:r>
          </a:p>
          <a:p>
            <a:pPr marL="457200" lvl="0" algn="just" rtl="0">
              <a:spcBef>
                <a:spcPts val="0"/>
              </a:spcBef>
              <a:spcAft>
                <a:spcPts val="0"/>
              </a:spcAft>
            </a:pPr>
            <a:endParaRPr lang="en-US" sz="1600" dirty="0">
              <a:solidFill>
                <a:schemeClr val="dk2"/>
              </a:solidFill>
              <a:latin typeface="Century Gothic"/>
              <a:ea typeface="Century Gothic"/>
              <a:cs typeface="Century Gothic"/>
              <a:sym typeface="Century Gothic"/>
            </a:endParaRPr>
          </a:p>
          <a:p>
            <a:pPr marL="457200" lvl="0" indent="-330200" algn="just" rtl="0">
              <a:spcBef>
                <a:spcPts val="0"/>
              </a:spcBef>
              <a:spcAft>
                <a:spcPts val="0"/>
              </a:spcAft>
              <a:buClr>
                <a:schemeClr val="dk2"/>
              </a:buClr>
              <a:buSzPts val="1600"/>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Will a M/D be penalized with respect to the parameters not applicable or not relevant to the M/D?</a:t>
            </a:r>
          </a:p>
          <a:p>
            <a:pPr marL="742950" lvl="0" indent="-285750" algn="just" rtl="0">
              <a:spcBef>
                <a:spcPts val="0"/>
              </a:spcBef>
              <a:spcAft>
                <a:spcPts val="0"/>
              </a:spcAf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If any question/sub-question has been marked as NA by the scheme or the M/D, it will be appropriately addressed in the weightage distribution and scoring mechanism to not penalize M/Ds for non-relevant parameters.</a:t>
            </a:r>
          </a:p>
          <a:p>
            <a:pPr marL="742950" lvl="0" indent="-285750" algn="just" rtl="0">
              <a:spcBef>
                <a:spcPts val="0"/>
              </a:spcBef>
              <a:spcAft>
                <a:spcPts val="0"/>
              </a:spcAft>
              <a:buFont typeface="Arial" panose="020B0604020202020204" pitchFamily="34" charset="0"/>
              <a:buChar char="•"/>
            </a:pPr>
            <a:endParaRPr lang="en-US" sz="1600" dirty="0">
              <a:solidFill>
                <a:schemeClr val="dk2"/>
              </a:solidFill>
              <a:latin typeface="Century Gothic"/>
              <a:ea typeface="Century Gothic"/>
              <a:cs typeface="Century Gothic"/>
              <a:sym typeface="Century Gothic"/>
            </a:endParaRPr>
          </a:p>
          <a:p>
            <a:pPr marL="457200" lvl="0" indent="-285750" algn="just" rtl="0">
              <a:spcBef>
                <a:spcPts val="0"/>
              </a:spcBef>
              <a:spcAft>
                <a:spcPts val="0"/>
              </a:spcAft>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How will ranking be done based on DGQI scores? Will category-wise ranking be done?</a:t>
            </a:r>
          </a:p>
          <a:p>
            <a:pPr marL="740664" lvl="3" indent="-285750" algn="jus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As the focus on DGQI 2</a:t>
            </a:r>
            <a:r>
              <a:rPr lang="en-US" sz="1600" baseline="30000" dirty="0">
                <a:solidFill>
                  <a:schemeClr val="dk2"/>
                </a:solidFill>
                <a:latin typeface="Century Gothic"/>
                <a:ea typeface="Century Gothic"/>
                <a:cs typeface="Century Gothic"/>
                <a:sym typeface="Century Gothic"/>
              </a:rPr>
              <a:t>nd</a:t>
            </a:r>
            <a:r>
              <a:rPr lang="en-US" sz="1600" dirty="0">
                <a:solidFill>
                  <a:schemeClr val="dk2"/>
                </a:solidFill>
                <a:latin typeface="Century Gothic"/>
                <a:ea typeface="Century Gothic"/>
                <a:cs typeface="Century Gothic"/>
                <a:sym typeface="Century Gothic"/>
              </a:rPr>
              <a:t> Edition is more on driving reforms, it will focus on distance-to-frontier scores only, both within and across categories. Relative rankings will not be undertaken. </a:t>
            </a:r>
          </a:p>
          <a:p>
            <a:pPr marL="454914" lvl="2" algn="just"/>
            <a:endParaRPr lang="en-US" sz="1600"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endParaRPr lang="en-US" sz="1600" dirty="0">
              <a:solidFill>
                <a:schemeClr val="dk2"/>
              </a:solidFill>
              <a:latin typeface="Century Gothic"/>
              <a:ea typeface="Century Gothic"/>
              <a:cs typeface="Century Gothic"/>
              <a:sym typeface="Century Gothic"/>
            </a:endParaRPr>
          </a:p>
          <a:p>
            <a:pPr marL="457200" lvl="0" algn="just" rtl="0">
              <a:spcBef>
                <a:spcPts val="0"/>
              </a:spcBef>
              <a:spcAft>
                <a:spcPts val="0"/>
              </a:spcAft>
            </a:pPr>
            <a:endParaRPr sz="1600" dirty="0">
              <a:solidFill>
                <a:schemeClr val="dk2"/>
              </a:solidFill>
              <a:latin typeface="Century Gothic"/>
              <a:ea typeface="Century Gothic"/>
              <a:cs typeface="Century Gothic"/>
              <a:sym typeface="Century Gothic"/>
            </a:endParaRPr>
          </a:p>
          <a:p>
            <a:pPr marL="457200" lvl="0" indent="0" algn="just" rtl="0">
              <a:spcBef>
                <a:spcPts val="0"/>
              </a:spcBef>
              <a:spcAft>
                <a:spcPts val="0"/>
              </a:spcAft>
              <a:buNone/>
            </a:pPr>
            <a:endParaRPr sz="1600" dirty="0">
              <a:solidFill>
                <a:schemeClr val="dk2"/>
              </a:solidFill>
              <a:latin typeface="Century Gothic"/>
              <a:ea typeface="Century Gothic"/>
              <a:cs typeface="Century Gothic"/>
              <a:sym typeface="Century Gothic"/>
            </a:endParaRPr>
          </a:p>
          <a:p>
            <a:pPr marL="0" marR="0" lvl="0" indent="457200" algn="l" rtl="0">
              <a:spcBef>
                <a:spcPts val="0"/>
              </a:spcBef>
              <a:spcAft>
                <a:spcPts val="0"/>
              </a:spcAft>
              <a:buNone/>
            </a:pPr>
            <a:endParaRPr sz="1600" dirty="0">
              <a:solidFill>
                <a:schemeClr val="dk2"/>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efb8189620_3_14"/>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FAQ on Action Plan </a:t>
            </a:r>
            <a:endParaRPr/>
          </a:p>
        </p:txBody>
      </p:sp>
      <p:sp>
        <p:nvSpPr>
          <p:cNvPr id="435" name="Google Shape;435;gefb8189620_3_14"/>
          <p:cNvSpPr txBox="1">
            <a:spLocks noGrp="1"/>
          </p:cNvSpPr>
          <p:nvPr>
            <p:ph type="body" idx="1"/>
          </p:nvPr>
        </p:nvSpPr>
        <p:spPr>
          <a:xfrm>
            <a:off x="222560" y="926667"/>
            <a:ext cx="11360800" cy="4403600"/>
          </a:xfrm>
          <a:prstGeom prst="rect">
            <a:avLst/>
          </a:prstGeom>
          <a:noFill/>
          <a:ln>
            <a:noFill/>
          </a:ln>
        </p:spPr>
        <p:txBody>
          <a:bodyPr spcFirstLastPara="1" wrap="square" lIns="91425" tIns="91425" rIns="91425" bIns="91425" anchor="t" anchorCtr="0">
            <a:noAutofit/>
          </a:bodyPr>
          <a:lstStyle/>
          <a:p>
            <a:pPr marL="152396" lvl="0" indent="0" algn="l" rtl="0">
              <a:lnSpc>
                <a:spcPct val="115000"/>
              </a:lnSpc>
              <a:spcBef>
                <a:spcPts val="0"/>
              </a:spcBef>
              <a:spcAft>
                <a:spcPts val="0"/>
              </a:spcAft>
              <a:buSzPts val="1800"/>
              <a:buNone/>
            </a:pPr>
            <a:br>
              <a:rPr lang="en-US" sz="1600"/>
            </a:br>
            <a:br>
              <a:rPr lang="en-US" sz="1600"/>
            </a:br>
            <a:br>
              <a:rPr lang="en-US" sz="1600"/>
            </a:br>
            <a:endParaRPr sz="1600"/>
          </a:p>
        </p:txBody>
      </p:sp>
      <p:sp>
        <p:nvSpPr>
          <p:cNvPr id="436" name="Google Shape;436;gefb8189620_3_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28</a:t>
            </a:fld>
            <a:endParaRPr>
              <a:solidFill>
                <a:srgbClr val="695D46"/>
              </a:solidFill>
            </a:endParaRPr>
          </a:p>
        </p:txBody>
      </p:sp>
      <p:sp>
        <p:nvSpPr>
          <p:cNvPr id="437" name="Google Shape;437;gefb8189620_3_14"/>
          <p:cNvSpPr txBox="1"/>
          <p:nvPr/>
        </p:nvSpPr>
        <p:spPr>
          <a:xfrm>
            <a:off x="415600" y="1153875"/>
            <a:ext cx="11438400" cy="4770496"/>
          </a:xfrm>
          <a:prstGeom prst="rect">
            <a:avLst/>
          </a:prstGeom>
          <a:noFill/>
          <a:ln>
            <a:noFill/>
          </a:ln>
        </p:spPr>
        <p:txBody>
          <a:bodyPr spcFirstLastPara="1" wrap="square" lIns="91425" tIns="45700" rIns="91425" bIns="45700" anchor="t" anchorCtr="0">
            <a:spAutoFit/>
          </a:bodyPr>
          <a:lstStyle/>
          <a:p>
            <a:pPr marL="457200" marR="0" lvl="0" indent="-330200" algn="just" rtl="0">
              <a:spcBef>
                <a:spcPts val="0"/>
              </a:spcBef>
              <a:spcAft>
                <a:spcPts val="0"/>
              </a:spcAft>
              <a:buClr>
                <a:schemeClr val="dk2"/>
              </a:buClr>
              <a:buSzPts val="1600"/>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Are M/Ds allowed to change the timelines of action plan?</a:t>
            </a:r>
            <a:endParaRPr dirty="0"/>
          </a:p>
          <a:p>
            <a:pPr marL="457200" lvl="0" algn="just" rtl="0">
              <a:spcBef>
                <a:spcPts val="0"/>
              </a:spcBef>
              <a:spcAft>
                <a:spcPts val="0"/>
              </a:spcAft>
            </a:pPr>
            <a:r>
              <a:rPr lang="en-US" sz="1600" dirty="0">
                <a:solidFill>
                  <a:schemeClr val="dk2"/>
                </a:solidFill>
                <a:latin typeface="Century Gothic"/>
                <a:ea typeface="Century Gothic"/>
                <a:cs typeface="Century Gothic"/>
                <a:sym typeface="Century Gothic"/>
              </a:rPr>
              <a:t>The responses can be changed only when saved as draft. Once submitted, they are not allowed to be changed for that quarter. A final chance would be opened to edit the timelines after the first quarter review meeting with PMO. </a:t>
            </a:r>
            <a:endParaRPr sz="1600"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endParaRPr sz="1600" dirty="0">
              <a:solidFill>
                <a:schemeClr val="dk2"/>
              </a:solidFill>
              <a:latin typeface="Century Gothic"/>
              <a:ea typeface="Century Gothic"/>
              <a:cs typeface="Century Gothic"/>
              <a:sym typeface="Century Gothic"/>
            </a:endParaRPr>
          </a:p>
          <a:p>
            <a:pPr marL="457200" lvl="0" indent="-330200" algn="l" rtl="0">
              <a:spcBef>
                <a:spcPts val="0"/>
              </a:spcBef>
              <a:spcAft>
                <a:spcPts val="0"/>
              </a:spcAft>
              <a:buClr>
                <a:schemeClr val="dk2"/>
              </a:buClr>
              <a:buSzPts val="1600"/>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Are M/Ds allowed to amend the action points in the action plan excel template mentioned in Section C-7 of Part A of the questionnaire? </a:t>
            </a:r>
            <a:endParaRPr dirty="0"/>
          </a:p>
          <a:p>
            <a:pPr marL="457200" lvl="0" algn="just" rtl="0">
              <a:spcBef>
                <a:spcPts val="0"/>
              </a:spcBef>
              <a:spcAft>
                <a:spcPts val="0"/>
              </a:spcAft>
            </a:pPr>
            <a:r>
              <a:rPr lang="en-US" sz="1600" dirty="0">
                <a:solidFill>
                  <a:schemeClr val="dk2"/>
                </a:solidFill>
                <a:latin typeface="Century Gothic"/>
                <a:ea typeface="Century Gothic"/>
                <a:cs typeface="Century Gothic"/>
                <a:sym typeface="Century Gothic"/>
              </a:rPr>
              <a:t>The responses can be changed only when saved as draft. Once submitted, they are not allowed to be changed for that quarter. Post that, any changes can be made only next quarter when updates would again be allowed. </a:t>
            </a:r>
            <a:r>
              <a:rPr lang="en-US" sz="1600" b="1" dirty="0">
                <a:solidFill>
                  <a:schemeClr val="dk2"/>
                </a:solidFill>
                <a:latin typeface="Century Gothic"/>
                <a:ea typeface="Century Gothic"/>
                <a:cs typeface="Century Gothic"/>
                <a:sym typeface="Century Gothic"/>
              </a:rPr>
              <a:t>Action points’ status can be edited, but not dropped. Their timelines can also not be changed. </a:t>
            </a:r>
            <a:endParaRPr sz="1600" b="1" dirty="0">
              <a:solidFill>
                <a:schemeClr val="dk2"/>
              </a:solidFill>
              <a:latin typeface="Century Gothic"/>
              <a:ea typeface="Century Gothic"/>
              <a:cs typeface="Century Gothic"/>
              <a:sym typeface="Century Gothic"/>
            </a:endParaRPr>
          </a:p>
          <a:p>
            <a:pPr marL="285750" lvl="0" indent="-285750" algn="just" rtl="0">
              <a:spcBef>
                <a:spcPts val="0"/>
              </a:spcBef>
              <a:spcAft>
                <a:spcPts val="0"/>
              </a:spcAft>
              <a:buFont typeface="Arial" panose="020B0604020202020204" pitchFamily="34" charset="0"/>
              <a:buChar char="•"/>
            </a:pPr>
            <a:endParaRPr sz="1600" b="1" dirty="0">
              <a:solidFill>
                <a:schemeClr val="dk2"/>
              </a:solidFill>
              <a:latin typeface="Century Gothic"/>
              <a:ea typeface="Century Gothic"/>
              <a:cs typeface="Century Gothic"/>
              <a:sym typeface="Century Gothic"/>
            </a:endParaRPr>
          </a:p>
          <a:p>
            <a:pPr marL="457200" lvl="0" indent="-330200" algn="just" rtl="0">
              <a:spcBef>
                <a:spcPts val="0"/>
              </a:spcBef>
              <a:spcAft>
                <a:spcPts val="0"/>
              </a:spcAft>
              <a:buClr>
                <a:schemeClr val="dk2"/>
              </a:buClr>
              <a:buSzPts val="1600"/>
              <a:buFont typeface="Arial" panose="020B0604020202020204" pitchFamily="34" charset="0"/>
              <a:buChar char="•"/>
            </a:pPr>
            <a:r>
              <a:rPr lang="en-US" sz="1600" b="1" dirty="0">
                <a:solidFill>
                  <a:schemeClr val="dk2"/>
                </a:solidFill>
                <a:latin typeface="Century Gothic"/>
                <a:ea typeface="Century Gothic"/>
                <a:cs typeface="Century Gothic"/>
                <a:sym typeface="Century Gothic"/>
              </a:rPr>
              <a:t>What is the scoring methodology for Action Plans?</a:t>
            </a:r>
            <a:endParaRPr sz="1600" b="1"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Action plan weighs 10% when calculating M/D-wise scoring and in the ‘Data Strategy’ pillar, it has weightage of 50%. </a:t>
            </a:r>
            <a:endParaRPr sz="1600"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endParaRPr sz="1600" dirty="0">
              <a:solidFill>
                <a:schemeClr val="dk2"/>
              </a:solidFill>
              <a:latin typeface="Century Gothic"/>
              <a:ea typeface="Century Gothic"/>
              <a:cs typeface="Century Gothic"/>
              <a:sym typeface="Century Gothic"/>
            </a:endParaRPr>
          </a:p>
          <a:p>
            <a:pPr marL="742950" lvl="0" indent="-285750" algn="just" rtl="0">
              <a:spcBef>
                <a:spcPts val="0"/>
              </a:spcBef>
              <a:spcAft>
                <a:spcPts val="0"/>
              </a:spcAft>
              <a:buFont typeface="Arial" panose="020B0604020202020204" pitchFamily="34" charset="0"/>
              <a:buChar char="•"/>
            </a:pPr>
            <a:r>
              <a:rPr lang="en-US" sz="1600" dirty="0">
                <a:solidFill>
                  <a:schemeClr val="dk2"/>
                </a:solidFill>
                <a:latin typeface="Century Gothic"/>
                <a:ea typeface="Century Gothic"/>
                <a:cs typeface="Century Gothic"/>
                <a:sym typeface="Century Gothic"/>
              </a:rPr>
              <a:t>While scoring action plan, M/Ds would be assessed on whether they have developed action plan or not. In addition, the compliance by the M/Ds in completing the action plans within the timelines set by themselves would also be measured. </a:t>
            </a:r>
            <a:endParaRPr sz="1600" dirty="0">
              <a:solidFill>
                <a:schemeClr val="dk2"/>
              </a:solidFill>
              <a:latin typeface="Century Gothic"/>
              <a:ea typeface="Century Gothic"/>
              <a:cs typeface="Century Gothic"/>
              <a:sym typeface="Century Gothic"/>
            </a:endParaRPr>
          </a:p>
          <a:p>
            <a:pPr marL="457200" lvl="0" indent="0" algn="just" rtl="0">
              <a:spcBef>
                <a:spcPts val="0"/>
              </a:spcBef>
              <a:spcAft>
                <a:spcPts val="0"/>
              </a:spcAft>
              <a:buNone/>
            </a:pPr>
            <a:endParaRPr sz="1600" b="1" dirty="0">
              <a:solidFill>
                <a:schemeClr val="dk2"/>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efb8189620_3_2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dirty="0"/>
              <a:t>FAQ on resources and DMEO support</a:t>
            </a:r>
            <a:endParaRPr dirty="0"/>
          </a:p>
        </p:txBody>
      </p:sp>
      <p:sp>
        <p:nvSpPr>
          <p:cNvPr id="443" name="Google Shape;443;gefb8189620_3_21"/>
          <p:cNvSpPr txBox="1">
            <a:spLocks noGrp="1"/>
          </p:cNvSpPr>
          <p:nvPr>
            <p:ph type="body" idx="1"/>
          </p:nvPr>
        </p:nvSpPr>
        <p:spPr>
          <a:xfrm>
            <a:off x="222550" y="926673"/>
            <a:ext cx="11360700" cy="3457500"/>
          </a:xfrm>
          <a:prstGeom prst="rect">
            <a:avLst/>
          </a:prstGeom>
          <a:noFill/>
          <a:ln>
            <a:noFill/>
          </a:ln>
        </p:spPr>
        <p:txBody>
          <a:bodyPr spcFirstLastPara="1" wrap="square" lIns="91425" tIns="91425" rIns="91425" bIns="91425" anchor="t" anchorCtr="0">
            <a:noAutofit/>
          </a:bodyPr>
          <a:lstStyle/>
          <a:p>
            <a:pPr marL="152396" lvl="0" indent="0" algn="l" rtl="0">
              <a:lnSpc>
                <a:spcPct val="115000"/>
              </a:lnSpc>
              <a:spcBef>
                <a:spcPts val="0"/>
              </a:spcBef>
              <a:spcAft>
                <a:spcPts val="0"/>
              </a:spcAft>
              <a:buSzPts val="1800"/>
              <a:buNone/>
            </a:pPr>
            <a:br>
              <a:rPr lang="en-US" sz="1600"/>
            </a:br>
            <a:br>
              <a:rPr lang="en-US" sz="1600"/>
            </a:br>
            <a:br>
              <a:rPr lang="en-US" sz="1600"/>
            </a:br>
            <a:endParaRPr sz="1600"/>
          </a:p>
        </p:txBody>
      </p:sp>
      <p:sp>
        <p:nvSpPr>
          <p:cNvPr id="444" name="Google Shape;444;gefb8189620_3_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29</a:t>
            </a:fld>
            <a:endParaRPr>
              <a:solidFill>
                <a:srgbClr val="695D46"/>
              </a:solidFill>
            </a:endParaRPr>
          </a:p>
        </p:txBody>
      </p:sp>
      <p:sp>
        <p:nvSpPr>
          <p:cNvPr id="446" name="Google Shape;446;gefb8189620_3_21"/>
          <p:cNvSpPr txBox="1"/>
          <p:nvPr/>
        </p:nvSpPr>
        <p:spPr>
          <a:xfrm>
            <a:off x="249717" y="4892105"/>
            <a:ext cx="107761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447" name="Google Shape;447;gefb8189620_3_21"/>
          <p:cNvSpPr txBox="1"/>
          <p:nvPr/>
        </p:nvSpPr>
        <p:spPr>
          <a:xfrm>
            <a:off x="608750" y="1153867"/>
            <a:ext cx="11151600" cy="449349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Arial" panose="020B0604020202020204" pitchFamily="34" charset="0"/>
              <a:buChar char="•"/>
            </a:pPr>
            <a:r>
              <a:rPr lang="en-US" sz="1600" b="1" i="0" u="none" strike="noStrike" dirty="0">
                <a:solidFill>
                  <a:schemeClr val="dk2"/>
                </a:solidFill>
                <a:latin typeface="Century Gothic"/>
                <a:ea typeface="Century Gothic"/>
                <a:cs typeface="Century Gothic"/>
                <a:sym typeface="Century Gothic"/>
              </a:rPr>
              <a:t>Where to find all the relevant resources related to DGQI exercise?</a:t>
            </a:r>
            <a:endParaRPr dirty="0"/>
          </a:p>
          <a:p>
            <a:pPr marL="457200" marR="0" lvl="0" algn="just" rtl="0">
              <a:spcBef>
                <a:spcPts val="0"/>
              </a:spcBef>
              <a:spcAft>
                <a:spcPts val="0"/>
              </a:spcAft>
            </a:pPr>
            <a:r>
              <a:rPr lang="en-US" sz="1600" b="0" i="0" u="none" strike="noStrike" dirty="0">
                <a:solidFill>
                  <a:schemeClr val="dk2"/>
                </a:solidFill>
                <a:latin typeface="Century Gothic"/>
                <a:ea typeface="Century Gothic"/>
                <a:cs typeface="Century Gothic"/>
                <a:sym typeface="Century Gothic"/>
              </a:rPr>
              <a:t>All relevant documents are available on DMEO website </a:t>
            </a:r>
            <a:r>
              <a:rPr lang="en-US" sz="1600" b="1" i="0" u="none" strike="noStrike" dirty="0">
                <a:solidFill>
                  <a:srgbClr val="000000"/>
                </a:solidFill>
                <a:latin typeface="Century Gothic"/>
                <a:ea typeface="Century Gothic"/>
                <a:cs typeface="Century Gothic"/>
                <a:sym typeface="Century Gothic"/>
              </a:rPr>
              <a:t>- </a:t>
            </a:r>
            <a:r>
              <a:rPr lang="en-US" sz="1600" b="1" i="0" u="sng" strike="noStrike" dirty="0">
                <a:solidFill>
                  <a:schemeClr val="bg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https://dmeo.gov.in/content/dgqi-overview</a:t>
            </a:r>
            <a:endParaRPr lang="en-US" sz="1600" b="1" i="0" u="sng" strike="noStrike" dirty="0">
              <a:solidFill>
                <a:schemeClr val="bg2"/>
              </a:solidFill>
              <a:latin typeface="Century Gothic"/>
              <a:ea typeface="Century Gothic"/>
              <a:cs typeface="Century Gothic"/>
              <a:sym typeface="Century Gothic"/>
            </a:endParaRPr>
          </a:p>
          <a:p>
            <a:pPr marL="457200" marR="0" lvl="0" algn="just" rtl="0">
              <a:spcBef>
                <a:spcPts val="0"/>
              </a:spcBef>
              <a:spcAft>
                <a:spcPts val="0"/>
              </a:spcAft>
            </a:pPr>
            <a:endParaRPr lang="en-US" sz="1600" dirty="0">
              <a:solidFill>
                <a:schemeClr val="bg2"/>
              </a:solidFill>
              <a:latin typeface="Century Gothic"/>
              <a:ea typeface="Century Gothic"/>
              <a:cs typeface="Century Gothic"/>
              <a:sym typeface="Century Gothic"/>
            </a:endParaRPr>
          </a:p>
          <a:p>
            <a:pPr marL="457200" marR="0" lvl="0" algn="just" rtl="0">
              <a:spcBef>
                <a:spcPts val="0"/>
              </a:spcBef>
              <a:spcAft>
                <a:spcPts val="0"/>
              </a:spcAft>
            </a:pPr>
            <a:r>
              <a:rPr lang="en-US" sz="1600" dirty="0">
                <a:solidFill>
                  <a:schemeClr val="bg2"/>
                </a:solidFill>
                <a:latin typeface="Century Gothic"/>
                <a:ea typeface="Century Gothic"/>
                <a:cs typeface="Century Gothic"/>
                <a:sym typeface="Century Gothic"/>
              </a:rPr>
              <a:t>Types of resources – Material on action plan and DSU, training videos on questionnaire and portal, webinar PPTs and recordings, FAQ document</a:t>
            </a:r>
          </a:p>
          <a:p>
            <a:pPr marL="457200" marR="0" lvl="0" algn="just" rtl="0">
              <a:spcBef>
                <a:spcPts val="0"/>
              </a:spcBef>
              <a:spcAft>
                <a:spcPts val="0"/>
              </a:spcAft>
            </a:pPr>
            <a:endParaRPr lang="en-US" sz="1600" b="1" u="sng" dirty="0">
              <a:latin typeface="Century Gothic"/>
              <a:sym typeface="Century Gothic"/>
            </a:endParaRPr>
          </a:p>
          <a:p>
            <a:pPr marL="457200" marR="0" lvl="0" algn="just" rtl="0">
              <a:spcBef>
                <a:spcPts val="0"/>
              </a:spcBef>
              <a:spcAft>
                <a:spcPts val="0"/>
              </a:spcAft>
            </a:pPr>
            <a:endParaRPr dirty="0"/>
          </a:p>
          <a:p>
            <a:pPr marL="285750" marR="0" lvl="0" indent="-285750" algn="just" rtl="0">
              <a:spcBef>
                <a:spcPts val="0"/>
              </a:spcBef>
              <a:spcAft>
                <a:spcPts val="0"/>
              </a:spcAft>
              <a:buFont typeface="Arial" panose="020B0604020202020204" pitchFamily="34" charset="0"/>
              <a:buChar char="•"/>
            </a:pPr>
            <a:r>
              <a:rPr lang="en-US" sz="1600" b="1" i="0" u="none" strike="noStrike" dirty="0">
                <a:solidFill>
                  <a:schemeClr val="dk2"/>
                </a:solidFill>
                <a:latin typeface="Century Gothic"/>
                <a:ea typeface="Century Gothic"/>
                <a:cs typeface="Century Gothic"/>
                <a:sym typeface="Century Gothic"/>
              </a:rPr>
              <a:t>What to do if I still have some queries/concerns? </a:t>
            </a:r>
            <a:endParaRPr lang="en-US" dirty="0"/>
          </a:p>
          <a:p>
            <a:pPr marL="457200" marR="0" lvl="0" algn="just" rtl="0">
              <a:spcBef>
                <a:spcPts val="0"/>
              </a:spcBef>
              <a:spcAft>
                <a:spcPts val="0"/>
              </a:spcAft>
            </a:pPr>
            <a:r>
              <a:rPr lang="en-US" sz="1600" b="0" i="0" u="none" strike="noStrike" dirty="0">
                <a:solidFill>
                  <a:schemeClr val="dk2"/>
                </a:solidFill>
                <a:latin typeface="Century Gothic"/>
                <a:ea typeface="Century Gothic"/>
                <a:cs typeface="Century Gothic"/>
                <a:sym typeface="Century Gothic"/>
              </a:rPr>
              <a:t>Every MD is mapped to a nodal officer in DMEO. The MD officials may reach out to concerned MD nodal officer in case of further queries. Contact details are available here: </a:t>
            </a:r>
            <a:endParaRPr lang="en-US" sz="1600" b="0" dirty="0">
              <a:solidFill>
                <a:schemeClr val="dk2"/>
              </a:solidFill>
              <a:latin typeface="Century Gothic"/>
              <a:ea typeface="Century Gothic"/>
              <a:cs typeface="Century Gothic"/>
              <a:sym typeface="Century Gothic"/>
            </a:endParaRPr>
          </a:p>
          <a:p>
            <a:pPr marL="457200" marR="0" lvl="0" algn="just" rtl="0">
              <a:spcBef>
                <a:spcPts val="0"/>
              </a:spcBef>
              <a:spcAft>
                <a:spcPts val="0"/>
              </a:spcAft>
            </a:pPr>
            <a:r>
              <a:rPr lang="en-IN" sz="1600" b="1" i="0" u="sng" strike="noStrike" dirty="0">
                <a:solidFill>
                  <a:schemeClr val="bg2"/>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https://dmeo.gov.in/sites/default/files/2021-08/DGQI_2.0_List_of_officials_from_DMEO_as_Nodals_for_Ministry.pdf</a:t>
            </a:r>
            <a:r>
              <a:rPr lang="en-IN" sz="1600" b="1" i="0" u="none" strike="noStrike" dirty="0">
                <a:solidFill>
                  <a:schemeClr val="bg2"/>
                </a:solidFill>
                <a:latin typeface="Century Gothic"/>
                <a:ea typeface="Century Gothic"/>
                <a:cs typeface="Century Gothic"/>
                <a:sym typeface="Century Gothic"/>
              </a:rPr>
              <a:t> </a:t>
            </a:r>
          </a:p>
          <a:p>
            <a:pPr marL="457200" marR="0" lvl="0" algn="just" rtl="0">
              <a:spcBef>
                <a:spcPts val="0"/>
              </a:spcBef>
              <a:spcAft>
                <a:spcPts val="0"/>
              </a:spcAft>
            </a:pPr>
            <a:endParaRPr lang="en-IN" sz="1600" b="1" dirty="0">
              <a:solidFill>
                <a:schemeClr val="bg2"/>
              </a:solidFill>
              <a:latin typeface="Century Gothic"/>
              <a:sym typeface="Century Gothic"/>
            </a:endParaRPr>
          </a:p>
          <a:p>
            <a:pPr marL="457200" marR="0" lvl="0" algn="just" rtl="0">
              <a:spcBef>
                <a:spcPts val="0"/>
              </a:spcBef>
              <a:spcAft>
                <a:spcPts val="0"/>
              </a:spcAft>
            </a:pPr>
            <a:endParaRPr lang="en-IN" sz="1600" b="1" dirty="0">
              <a:solidFill>
                <a:schemeClr val="bg2"/>
              </a:solidFill>
              <a:latin typeface="Century Gothic"/>
              <a:sym typeface="Century Gothic"/>
            </a:endParaRPr>
          </a:p>
          <a:p>
            <a:pPr marR="0" lvl="0" indent="-285750" algn="just" rtl="0">
              <a:spcBef>
                <a:spcPts val="0"/>
              </a:spcBef>
              <a:spcAft>
                <a:spcPts val="0"/>
              </a:spcAft>
              <a:buFont typeface="Arial" panose="020B0604020202020204" pitchFamily="34" charset="0"/>
              <a:buChar char="•"/>
            </a:pPr>
            <a:r>
              <a:rPr lang="en-US" sz="1600" b="1" dirty="0">
                <a:solidFill>
                  <a:schemeClr val="bg2"/>
                </a:solidFill>
                <a:latin typeface="Century Gothic" panose="020B0502020202020204" pitchFamily="34" charset="0"/>
                <a:sym typeface="Arial"/>
              </a:rPr>
              <a:t>What support can NIC teams in the M/Ds offer to the scheme divisions and how?</a:t>
            </a:r>
          </a:p>
          <a:p>
            <a:pPr marL="274320" lvl="1" algn="just"/>
            <a:r>
              <a:rPr lang="en-US" sz="1600" dirty="0">
                <a:solidFill>
                  <a:schemeClr val="bg2"/>
                </a:solidFill>
                <a:latin typeface="Century Gothic" panose="020B0502020202020204" pitchFamily="34" charset="0"/>
              </a:rPr>
              <a:t>NIC teams in M/Ds are also well aware of ongoing DGQI exercise. Scheme divisions can reach out to them for any technical assistance with the questionnaire. They can also be reached out for help in case you are facing any issues with the portal. If they are not able to resolve your queries, you can reach out to us. </a:t>
            </a:r>
            <a:endParaRPr lang="en-IN" sz="1600" b="1" dirty="0">
              <a:solidFill>
                <a:schemeClr val="bg2"/>
              </a:solidFill>
              <a:latin typeface="Century Gothic" panose="020B0502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Agenda</a:t>
            </a:r>
            <a:endParaRPr/>
          </a:p>
        </p:txBody>
      </p:sp>
      <p:sp>
        <p:nvSpPr>
          <p:cNvPr id="82" name="Google Shape;82;p3"/>
          <p:cNvSpPr txBox="1">
            <a:spLocks noGrp="1"/>
          </p:cNvSpPr>
          <p:nvPr>
            <p:ph type="body" idx="1"/>
          </p:nvPr>
        </p:nvSpPr>
        <p:spPr>
          <a:xfrm>
            <a:off x="415600" y="1153867"/>
            <a:ext cx="11360800" cy="4659911"/>
          </a:xfrm>
          <a:prstGeom prst="rect">
            <a:avLst/>
          </a:prstGeom>
          <a:noFill/>
          <a:ln>
            <a:noFill/>
          </a:ln>
        </p:spPr>
        <p:txBody>
          <a:bodyPr spcFirstLastPara="1" wrap="square" lIns="91425" tIns="91425" rIns="91425" bIns="91425" anchor="t" anchorCtr="0">
            <a:noAutofit/>
          </a:bodyPr>
          <a:lstStyle/>
          <a:p>
            <a:pPr marL="609585" lvl="0" indent="-457188" algn="l" rtl="0">
              <a:lnSpc>
                <a:spcPct val="150000"/>
              </a:lnSpc>
              <a:spcBef>
                <a:spcPts val="600"/>
              </a:spcBef>
              <a:spcAft>
                <a:spcPts val="0"/>
              </a:spcAft>
              <a:buSzPts val="1800"/>
              <a:buChar char="●"/>
            </a:pPr>
            <a:r>
              <a:rPr lang="en-US" sz="2400" dirty="0"/>
              <a:t>DGQI 2</a:t>
            </a:r>
            <a:r>
              <a:rPr lang="en-US" sz="2400" baseline="30000" dirty="0"/>
              <a:t>nd</a:t>
            </a:r>
            <a:r>
              <a:rPr lang="en-US" sz="2400" dirty="0"/>
              <a:t> Edition: </a:t>
            </a:r>
            <a:endParaRPr dirty="0"/>
          </a:p>
          <a:p>
            <a:pPr marL="1219170" lvl="1" indent="-423323" algn="l" rtl="0">
              <a:lnSpc>
                <a:spcPct val="150000"/>
              </a:lnSpc>
              <a:spcBef>
                <a:spcPts val="600"/>
              </a:spcBef>
              <a:spcAft>
                <a:spcPts val="0"/>
              </a:spcAft>
              <a:buSzPts val="1400"/>
              <a:buChar char="○"/>
            </a:pPr>
            <a:r>
              <a:rPr lang="en-US" sz="2467" dirty="0"/>
              <a:t>Background</a:t>
            </a:r>
            <a:endParaRPr dirty="0"/>
          </a:p>
          <a:p>
            <a:pPr marL="1219170" lvl="1" indent="-423323" algn="l" rtl="0">
              <a:lnSpc>
                <a:spcPct val="150000"/>
              </a:lnSpc>
              <a:spcBef>
                <a:spcPts val="600"/>
              </a:spcBef>
              <a:spcAft>
                <a:spcPts val="0"/>
              </a:spcAft>
              <a:buSzPts val="1400"/>
              <a:buChar char="○"/>
            </a:pPr>
            <a:r>
              <a:rPr lang="en-US" sz="2400" dirty="0"/>
              <a:t>Self-Assessment Questionnaire</a:t>
            </a:r>
            <a:endParaRPr dirty="0"/>
          </a:p>
          <a:p>
            <a:pPr marL="1219170" lvl="1" indent="-423323" algn="l" rtl="0">
              <a:lnSpc>
                <a:spcPct val="150000"/>
              </a:lnSpc>
              <a:spcBef>
                <a:spcPts val="600"/>
              </a:spcBef>
              <a:spcAft>
                <a:spcPts val="0"/>
              </a:spcAft>
              <a:buSzPts val="1400"/>
              <a:buChar char="○"/>
            </a:pPr>
            <a:r>
              <a:rPr lang="en-US" sz="2400" dirty="0"/>
              <a:t>Scoring Methodology</a:t>
            </a:r>
            <a:endParaRPr dirty="0"/>
          </a:p>
          <a:p>
            <a:pPr marL="609585" lvl="0" indent="-457188" algn="l" rtl="0">
              <a:lnSpc>
                <a:spcPct val="150000"/>
              </a:lnSpc>
              <a:spcBef>
                <a:spcPts val="600"/>
              </a:spcBef>
              <a:spcAft>
                <a:spcPts val="0"/>
              </a:spcAft>
              <a:buSzPts val="1800"/>
              <a:buChar char="●"/>
            </a:pPr>
            <a:r>
              <a:rPr lang="en-US" sz="2333" dirty="0"/>
              <a:t>SOP for M/D and scheme exclusions requests</a:t>
            </a:r>
            <a:endParaRPr dirty="0"/>
          </a:p>
          <a:p>
            <a:pPr marL="609585" lvl="0" indent="-457188" algn="l" rtl="0">
              <a:lnSpc>
                <a:spcPct val="150000"/>
              </a:lnSpc>
              <a:spcBef>
                <a:spcPts val="600"/>
              </a:spcBef>
              <a:spcAft>
                <a:spcPts val="0"/>
              </a:spcAft>
              <a:buSzPts val="1800"/>
              <a:buChar char="●"/>
            </a:pPr>
            <a:r>
              <a:rPr lang="en-US" sz="2333" dirty="0"/>
              <a:t>Timelines</a:t>
            </a:r>
            <a:endParaRPr dirty="0"/>
          </a:p>
          <a:p>
            <a:pPr marL="609585" lvl="0" indent="-457188" algn="l" rtl="0">
              <a:lnSpc>
                <a:spcPct val="150000"/>
              </a:lnSpc>
              <a:spcBef>
                <a:spcPts val="600"/>
              </a:spcBef>
              <a:spcAft>
                <a:spcPts val="0"/>
              </a:spcAft>
              <a:buSzPts val="1800"/>
              <a:buChar char="●"/>
            </a:pPr>
            <a:r>
              <a:rPr lang="en-US" sz="2333" dirty="0"/>
              <a:t>FAQs</a:t>
            </a:r>
            <a:endParaRPr dirty="0"/>
          </a:p>
        </p:txBody>
      </p:sp>
      <p:sp>
        <p:nvSpPr>
          <p:cNvPr id="83" name="Google Shape;8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a:t>
            </a:fld>
            <a:endParaRPr>
              <a:solidFill>
                <a:srgbClr val="695D4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3"/>
          <p:cNvSpPr txBox="1">
            <a:spLocks noGrp="1"/>
          </p:cNvSpPr>
          <p:nvPr>
            <p:ph type="title"/>
          </p:nvPr>
        </p:nvSpPr>
        <p:spPr>
          <a:xfrm>
            <a:off x="415600" y="1086400"/>
            <a:ext cx="11428400" cy="1256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sz="5467"/>
              <a:t>Questions?</a:t>
            </a:r>
            <a:endParaRPr sz="5467"/>
          </a:p>
        </p:txBody>
      </p:sp>
      <p:sp>
        <p:nvSpPr>
          <p:cNvPr id="454" name="Google Shape;454;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lt1"/>
              </a:buClr>
              <a:buSzPts val="1300"/>
              <a:buFont typeface="Open Sans"/>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4"/>
          <p:cNvSpPr txBox="1">
            <a:spLocks noGrp="1"/>
          </p:cNvSpPr>
          <p:nvPr>
            <p:ph type="title"/>
          </p:nvPr>
        </p:nvSpPr>
        <p:spPr>
          <a:xfrm>
            <a:off x="415600" y="1086400"/>
            <a:ext cx="11428400" cy="1256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sz="5467"/>
              <a:t>Linked Slides</a:t>
            </a:r>
            <a:endParaRPr sz="5467"/>
          </a:p>
        </p:txBody>
      </p:sp>
      <p:sp>
        <p:nvSpPr>
          <p:cNvPr id="460" name="Google Shape;460;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lt1"/>
              </a:buClr>
              <a:buSzPts val="1300"/>
              <a:buFont typeface="Open Sans"/>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5"/>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Why simple average of schemes? </a:t>
            </a:r>
            <a:endParaRPr/>
          </a:p>
        </p:txBody>
      </p:sp>
      <p:sp>
        <p:nvSpPr>
          <p:cNvPr id="466" name="Google Shape;466;p25"/>
          <p:cNvSpPr txBox="1">
            <a:spLocks noGrp="1"/>
          </p:cNvSpPr>
          <p:nvPr>
            <p:ph type="body" idx="1"/>
          </p:nvPr>
        </p:nvSpPr>
        <p:spPr>
          <a:xfrm>
            <a:off x="301611" y="1153867"/>
            <a:ext cx="11360800" cy="5179200"/>
          </a:xfrm>
          <a:prstGeom prst="rect">
            <a:avLst/>
          </a:prstGeom>
          <a:noFill/>
          <a:ln>
            <a:noFill/>
          </a:ln>
        </p:spPr>
        <p:txBody>
          <a:bodyPr spcFirstLastPara="1" wrap="square" lIns="91425" tIns="91425" rIns="91425" bIns="91425" anchor="t" anchorCtr="0">
            <a:noAutofit/>
          </a:bodyPr>
          <a:lstStyle/>
          <a:p>
            <a:pPr marL="609585" lvl="0" indent="-457188" algn="just" rtl="0">
              <a:lnSpc>
                <a:spcPct val="150000"/>
              </a:lnSpc>
              <a:spcBef>
                <a:spcPts val="0"/>
              </a:spcBef>
              <a:spcAft>
                <a:spcPts val="0"/>
              </a:spcAft>
              <a:buSzPts val="1800"/>
              <a:buChar char="●"/>
            </a:pPr>
            <a:r>
              <a:rPr lang="en-US" b="1"/>
              <a:t>Data systems must be uniformly developed for digitization </a:t>
            </a:r>
            <a:r>
              <a:rPr lang="en-US"/>
              <a:t>across schemes irrespective of budgets</a:t>
            </a:r>
            <a:endParaRPr/>
          </a:p>
          <a:p>
            <a:pPr marL="609585" lvl="0" indent="-457188" algn="just" rtl="0">
              <a:lnSpc>
                <a:spcPct val="150000"/>
              </a:lnSpc>
              <a:spcBef>
                <a:spcPts val="800"/>
              </a:spcBef>
              <a:spcAft>
                <a:spcPts val="0"/>
              </a:spcAft>
              <a:buSzPts val="1800"/>
              <a:buChar char="●"/>
            </a:pPr>
            <a:r>
              <a:rPr lang="en-US" b="1"/>
              <a:t>Non-schematic interventions often don’t have dedicated budgets </a:t>
            </a:r>
            <a:r>
              <a:rPr lang="en-US"/>
              <a:t>but their </a:t>
            </a:r>
            <a:r>
              <a:rPr lang="en-US" b="1"/>
              <a:t>data systems are equally important </a:t>
            </a:r>
            <a:r>
              <a:rPr lang="en-US"/>
              <a:t>and hence be given equal weightage</a:t>
            </a:r>
            <a:endParaRPr/>
          </a:p>
          <a:p>
            <a:pPr marL="609585" lvl="0" indent="-457188" algn="just" rtl="0">
              <a:lnSpc>
                <a:spcPct val="150000"/>
              </a:lnSpc>
              <a:spcBef>
                <a:spcPts val="800"/>
              </a:spcBef>
              <a:spcAft>
                <a:spcPts val="0"/>
              </a:spcAft>
              <a:buSzPts val="1800"/>
              <a:buChar char="●"/>
            </a:pPr>
            <a:r>
              <a:rPr lang="en-US"/>
              <a:t>Allows for easier comparison over time as </a:t>
            </a:r>
            <a:r>
              <a:rPr lang="en-US" b="1"/>
              <a:t>budgetary outlays can keep changing </a:t>
            </a:r>
            <a:r>
              <a:rPr lang="en-US"/>
              <a:t>and hence a weighted average may make weightages dynamic </a:t>
            </a:r>
            <a:endParaRPr/>
          </a:p>
          <a:p>
            <a:pPr marL="609585" lvl="0" indent="-457188" algn="just" rtl="0">
              <a:lnSpc>
                <a:spcPct val="150000"/>
              </a:lnSpc>
              <a:spcBef>
                <a:spcPts val="800"/>
              </a:spcBef>
              <a:spcAft>
                <a:spcPts val="800"/>
              </a:spcAft>
              <a:buSzPts val="1800"/>
              <a:buChar char="●"/>
            </a:pPr>
            <a:r>
              <a:rPr lang="en-US" b="1"/>
              <a:t>Aim is to not compare one scheme with another, but to uniformly move all schemes to DGQI frontier scores of 5/5</a:t>
            </a:r>
            <a:endParaRPr/>
          </a:p>
        </p:txBody>
      </p:sp>
      <p:sp>
        <p:nvSpPr>
          <p:cNvPr id="467" name="Google Shape;467;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32</a:t>
            </a:fld>
            <a:endParaRPr>
              <a:solidFill>
                <a:srgbClr val="695D46"/>
              </a:solidFill>
            </a:endParaRPr>
          </a:p>
        </p:txBody>
      </p:sp>
      <p:sp>
        <p:nvSpPr>
          <p:cNvPr id="468" name="Google Shape;468;p25">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6"/>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&amp; Strategy Unit </a:t>
            </a:r>
            <a:endParaRPr/>
          </a:p>
        </p:txBody>
      </p:sp>
      <p:sp>
        <p:nvSpPr>
          <p:cNvPr id="474" name="Google Shape;474;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33</a:t>
            </a:fld>
            <a:endParaRPr>
              <a:solidFill>
                <a:srgbClr val="695D46"/>
              </a:solidFill>
            </a:endParaRPr>
          </a:p>
        </p:txBody>
      </p:sp>
      <p:graphicFrame>
        <p:nvGraphicFramePr>
          <p:cNvPr id="475" name="Google Shape;475;p26"/>
          <p:cNvGraphicFramePr/>
          <p:nvPr/>
        </p:nvGraphicFramePr>
        <p:xfrm>
          <a:off x="415600" y="1277390"/>
          <a:ext cx="11437400" cy="4663425"/>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85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27635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B1</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Constitution</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response is 'Yes' score '5', if 'No'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5%</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1"/>
                  </a:ext>
                </a:extLst>
              </a:tr>
              <a:tr h="52925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B2</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Head</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response if 'AS' or 'JS' score '5', if response is 'Director' score '3', if response is 'Below Director' score '0'.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5%</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2"/>
                  </a:ext>
                </a:extLst>
              </a:tr>
              <a:tr h="80450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B3</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Verticals</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all four verticals/sub-units are selected score '5', if three/two verticals are selected score '3', if only one is selected score '1', else score '0'.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10%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3"/>
                  </a:ext>
                </a:extLst>
              </a:tr>
              <a:tr h="80450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B4</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Strength</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total % is above 80% score '5', if total % is between 60% to 80% score '4', if total % is between 40% to 60% score '3', if total is between 20% to 40% score '2', if total is below 20% score '0'.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20%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4"/>
                  </a:ext>
                </a:extLst>
              </a:tr>
              <a:tr h="52925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B5</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ToR</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response is 'Yes' score '5', if 'Partial' score '3', if 'No' score '0'.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20%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5"/>
                  </a:ext>
                </a:extLst>
              </a:tr>
              <a:tr h="52925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B6</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Review mechanisms</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response is 'Yes' score '5', if 'No' score '0'.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20%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6"/>
                  </a:ext>
                </a:extLst>
              </a:tr>
              <a:tr h="804500">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Part A, B7</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Frequency of review</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l"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If response is 'daily'/'weekly'/'fortnightly/monthly' score '5', if response is 'quarterly' score '3', if response is 'annually' score '1'. If question is disabled, score '0'.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US" sz="1600" i="0" u="none" strike="noStrike" cap="none">
                          <a:solidFill>
                            <a:srgbClr val="000000"/>
                          </a:solidFill>
                          <a:latin typeface="Century Gothic"/>
                          <a:ea typeface="Century Gothic"/>
                          <a:cs typeface="Century Gothic"/>
                          <a:sym typeface="Century Gothic"/>
                        </a:rPr>
                        <a:t>20%</a:t>
                      </a:r>
                      <a:endParaRPr sz="1600" i="0" u="none" strike="noStrike" cap="none">
                        <a:solidFill>
                          <a:srgbClr val="000000"/>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7"/>
                  </a:ext>
                </a:extLst>
              </a:tr>
            </a:tbl>
          </a:graphicData>
        </a:graphic>
      </p:graphicFrame>
      <p:sp>
        <p:nvSpPr>
          <p:cNvPr id="476" name="Google Shape;476;p26">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Action Plan</a:t>
            </a:r>
            <a:endParaRPr/>
          </a:p>
        </p:txBody>
      </p:sp>
      <p:sp>
        <p:nvSpPr>
          <p:cNvPr id="482" name="Google Shape;482;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34</a:t>
            </a:fld>
            <a:endParaRPr>
              <a:solidFill>
                <a:srgbClr val="695D46"/>
              </a:solidFill>
            </a:endParaRPr>
          </a:p>
        </p:txBody>
      </p:sp>
      <p:graphicFrame>
        <p:nvGraphicFramePr>
          <p:cNvPr id="483" name="Google Shape;483;p27"/>
          <p:cNvGraphicFramePr/>
          <p:nvPr/>
        </p:nvGraphicFramePr>
        <p:xfrm>
          <a:off x="415600" y="1277390"/>
          <a:ext cx="11437400" cy="3716615"/>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41180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Action plan</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'No'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nchor="ctr"/>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Sections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'Partial' score '3', if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nchor="ctr"/>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Schemes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'Partial' score '3', if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nchor="ctr"/>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C4</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Timelines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'Partial' score '3', if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nchor="ctr"/>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C5</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Responsibilities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'Partial' score '3', if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nchor="ctr"/>
                </a:tc>
                <a:extLst>
                  <a:ext uri="{0D108BD9-81ED-4DB2-BD59-A6C34878D82A}">
                    <a16:rowId xmlns:a16="http://schemas.microsoft.com/office/drawing/2014/main" val="10005"/>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C7</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Compliance Scoring</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timely compliance is above 80% score '5', if between 60% to 80% score '4', if between 40% to 60% score '3', if between 20% to 40% score '2', if below 20%,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75%</a:t>
                      </a:r>
                      <a:endParaRPr/>
                    </a:p>
                  </a:txBody>
                  <a:tcPr marL="7625" marR="7625" marT="7625" marB="0" anchor="ctr"/>
                </a:tc>
                <a:extLst>
                  <a:ext uri="{0D108BD9-81ED-4DB2-BD59-A6C34878D82A}">
                    <a16:rowId xmlns:a16="http://schemas.microsoft.com/office/drawing/2014/main" val="10006"/>
                  </a:ext>
                </a:extLst>
              </a:tr>
            </a:tbl>
          </a:graphicData>
        </a:graphic>
      </p:graphicFrame>
      <p:sp>
        <p:nvSpPr>
          <p:cNvPr id="484" name="Google Shape;484;p27">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8"/>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generation</a:t>
            </a:r>
            <a:endParaRPr/>
          </a:p>
        </p:txBody>
      </p:sp>
      <p:sp>
        <p:nvSpPr>
          <p:cNvPr id="490" name="Google Shape;490;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35</a:t>
            </a:fld>
            <a:endParaRPr>
              <a:solidFill>
                <a:srgbClr val="695D46"/>
              </a:solidFill>
            </a:endParaRPr>
          </a:p>
        </p:txBody>
      </p:sp>
      <p:graphicFrame>
        <p:nvGraphicFramePr>
          <p:cNvPr id="491" name="Google Shape;491;p28"/>
          <p:cNvGraphicFramePr/>
          <p:nvPr/>
        </p:nvGraphicFramePr>
        <p:xfrm>
          <a:off x="377292" y="1014272"/>
          <a:ext cx="11437400" cy="534299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41180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Requirements gathering</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'No'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Collection</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to all three parts is 'Yes', score 5. If response to two is 'Yes' and one is 'Partial', score 4. If response to two is 'Yes' and one is 'No', score 3. If response to one part is 'Yes' and two is partial, score '3'. If response to one is 'Yes', one is 'Partial', one is 'No', score 2. If response to one part is 'Yes' and two is 'No', score 1. If response to all three parts is 'Partial', score 3. If response to all three parts is 'No', score 0.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Digitization</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'No'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A4</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Granularity</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Lowest level of granularity to be used - '1' at national level, '3' at State level, '4' at district/sub-district/block level and '5' at village/individual/facility/ project level.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A5</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Frequency</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Lowest level of frequency to be used - '1' at Yearly, '2' at halfyearly, '3' at Quarterly, '4' at monthly/fortnightly/weekly and '5' at daily/realtime/near realtime level.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5"/>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A6 and 7</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Use of technologies in generation</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 If Q6 is disabled, score '0'. If response to Q6 is 'Option 1' score '1'. If response to Q6 is 'Option2' or 'Option 3', then use Q7 responses to score. If none of the responses to Q7 is 'Yes', score '3'. If any one responses to Q7 is 'Yes',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6"/>
                  </a:ext>
                </a:extLst>
              </a:tr>
            </a:tbl>
          </a:graphicData>
        </a:graphic>
      </p:graphicFrame>
      <p:sp>
        <p:nvSpPr>
          <p:cNvPr id="492" name="Google Shape;492;p28">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9"/>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quality</a:t>
            </a:r>
            <a:endParaRPr/>
          </a:p>
        </p:txBody>
      </p:sp>
      <p:sp>
        <p:nvSpPr>
          <p:cNvPr id="498" name="Google Shape;498;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36</a:t>
            </a:fld>
            <a:endParaRPr>
              <a:solidFill>
                <a:srgbClr val="695D46"/>
              </a:solidFill>
            </a:endParaRPr>
          </a:p>
        </p:txBody>
      </p:sp>
      <p:graphicFrame>
        <p:nvGraphicFramePr>
          <p:cNvPr id="499" name="Google Shape;499;p29"/>
          <p:cNvGraphicFramePr/>
          <p:nvPr/>
        </p:nvGraphicFramePr>
        <p:xfrm>
          <a:off x="377292" y="1014272"/>
          <a:ext cx="11437400" cy="294401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41180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B1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QC mechanisms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'No'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B2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QC automation</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'Not done' score '0', if 'Manually' score '2', if 'Hybrid' score '3', if 'Automatically'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B3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Data quality assessment</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response is 'Yes', score '0'. If any one response is 'Yes' score '1', if any two responses are 'Yes' score '2', if any three responses are Yes, score '3', if any four responses are 'Yes' score '4', if all responses are yes,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40%</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B4</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Use of mobile phones in QC</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response is 'Yes', score '0'. If one or two responses are 'Yes' score '3'. if three or more responses are 'Yes'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4"/>
                  </a:ext>
                </a:extLst>
              </a:tr>
            </a:tbl>
          </a:graphicData>
        </a:graphic>
      </p:graphicFrame>
      <p:sp>
        <p:nvSpPr>
          <p:cNvPr id="500" name="Google Shape;500;p29">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analysis, use &amp; dissem (1/2)</a:t>
            </a:r>
            <a:endParaRPr/>
          </a:p>
        </p:txBody>
      </p:sp>
      <p:sp>
        <p:nvSpPr>
          <p:cNvPr id="506" name="Google Shape;506;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37</a:t>
            </a:fld>
            <a:endParaRPr>
              <a:solidFill>
                <a:srgbClr val="695D46"/>
              </a:solidFill>
            </a:endParaRPr>
          </a:p>
        </p:txBody>
      </p:sp>
      <p:graphicFrame>
        <p:nvGraphicFramePr>
          <p:cNvPr id="507" name="Google Shape;507;p30"/>
          <p:cNvGraphicFramePr/>
          <p:nvPr/>
        </p:nvGraphicFramePr>
        <p:xfrm>
          <a:off x="415600" y="932663"/>
          <a:ext cx="11437400" cy="554741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41180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C1</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Types of data analysis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If  no response is 'Yes' score '0'. If any 1/6 option is selected then score '1', if 2/6 options are selected then score '2'. If 3/6 options are selected then score '3'. If 4 or more options are selected then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15%</a:t>
                      </a:r>
                      <a:endParaRPr/>
                    </a:p>
                  </a:txBody>
                  <a:tcPr marL="7625" marR="7625" marT="7625" marB="0"/>
                </a:tc>
                <a:extLst>
                  <a:ext uri="{0D108BD9-81ED-4DB2-BD59-A6C34878D82A}">
                    <a16:rowId xmlns:a16="http://schemas.microsoft.com/office/drawing/2014/main" val="10001"/>
                  </a:ext>
                </a:extLst>
              </a:tr>
              <a:tr h="41180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C2</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Cross sectoral analysis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If response is 'Yes' score '5'. If response is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2"/>
                  </a:ext>
                </a:extLst>
              </a:tr>
              <a:tr h="41180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C3</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Documentation of data analysis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If response is 'Never' score '0'. If 'Annually', score '2'. If 'Half-yearly', score '3'. If 'Quarterly', score '4'. If 'Real time on a dashboard',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3"/>
                  </a:ext>
                </a:extLst>
              </a:tr>
              <a:tr h="41180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C4</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Use of data analysis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 If question is disabled, score '0'. If response is 'never' for all the sub-categories, score '0'. If response is annual/half-yearly/quarterly/realtime for 1-2/7 sub-catgories, score '1'. If response is annual/half-yearly/quarterly/realtime for 3-4/7 sub-catgories, score 3'.  If response is annual/half-yearly/quarterly/realtime for 5-7/7 sub-catgories,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15%</a:t>
                      </a:r>
                      <a:endParaRPr/>
                    </a:p>
                  </a:txBody>
                  <a:tcPr marL="7625" marR="7625" marT="7625" marB="0"/>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C5</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Modes of dissemination</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If response is 'No' for all sub-categories, score '0'. If response is 'Yes' for 1-2 sub-categories, score '1'.  If response is 'Yes' for 3-4  sub-categories, score '3'.  If response is 'Yes' for 5-7 sub-categories,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5"/>
                  </a:ext>
                </a:extLst>
              </a:tr>
              <a:tr h="5499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C6</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Use of dashboards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 If question is disabled, score '0'. If response is 'No' for all sub-categories, score '0'.  If response is 'Yes' for 1-2 sub-categories, score '3'.  If response is 'Yes' for 3-4 sub-categories,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15%</a:t>
                      </a:r>
                      <a:endParaRPr/>
                    </a:p>
                  </a:txBody>
                  <a:tcPr marL="7625" marR="7625" marT="7625" marB="0"/>
                </a:tc>
                <a:extLst>
                  <a:ext uri="{0D108BD9-81ED-4DB2-BD59-A6C34878D82A}">
                    <a16:rowId xmlns:a16="http://schemas.microsoft.com/office/drawing/2014/main" val="10006"/>
                  </a:ext>
                </a:extLst>
              </a:tr>
              <a:tr h="5499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C7</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Data visualization types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 If question is disabled, score '0'. If response is 'No' for all sub-categories, score '0'. If response is 'Yes' for 1-2 sub-categories, score '1'.  If response is 'Yes' for 3-4  sub-categories, score '3'.  If response is 'Yes' for 5-7 sub-categories,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7"/>
                  </a:ext>
                </a:extLst>
              </a:tr>
              <a:tr h="54997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Part B, C8</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Data visualization on maps</a:t>
                      </a:r>
                      <a:endParaRPr/>
                    </a:p>
                  </a:txBody>
                  <a:tcPr marL="7625" marR="7625" marT="76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 If question is disabled, score '0'. If Yes, score '5', else '0'.</a:t>
                      </a:r>
                      <a:endParaRPr/>
                    </a:p>
                  </a:txBody>
                  <a:tcPr marL="7625" marR="7625" marT="7625" marB="0"/>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8"/>
                  </a:ext>
                </a:extLst>
              </a:tr>
            </a:tbl>
          </a:graphicData>
        </a:graphic>
      </p:graphicFrame>
      <p:sp>
        <p:nvSpPr>
          <p:cNvPr id="508" name="Google Shape;508;p30">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analysis, use &amp; dissemination (2/2)</a:t>
            </a:r>
            <a:endParaRPr/>
          </a:p>
        </p:txBody>
      </p:sp>
      <p:sp>
        <p:nvSpPr>
          <p:cNvPr id="514" name="Google Shape;514;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38</a:t>
            </a:fld>
            <a:endParaRPr>
              <a:solidFill>
                <a:srgbClr val="695D46"/>
              </a:solidFill>
            </a:endParaRPr>
          </a:p>
        </p:txBody>
      </p:sp>
      <p:graphicFrame>
        <p:nvGraphicFramePr>
          <p:cNvPr id="515" name="Google Shape;515;p31"/>
          <p:cNvGraphicFramePr/>
          <p:nvPr/>
        </p:nvGraphicFramePr>
        <p:xfrm>
          <a:off x="377292" y="1535381"/>
          <a:ext cx="11437400" cy="337702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C9 and 10</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Data Accessibility for all</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 If question is disabled, score '0'. If response to both Q9 and Q10 is 'No', score '0'. If response to one is 'No' and one is 'partially' score '1'. If response to both are 'partially', score '3'.  If response to one is 'Yes' and one is 'partially', score 4.  If both are 'yes'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C11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Open data</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 If question is disabled, score '0'.If response is 'Not accessible', score '0'. If response is 'Accessible through credentials', score '3'. If response is 'Openly accessible',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C13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Open Data - 2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 If question is disabled, score '0'. If response is 'Yes', score 5, else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C12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Machine readable data</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 If question is disabled, score '0'. If response is 'Yes', score '5', if 'Partially' score '3', if 'No'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4"/>
                  </a:ext>
                </a:extLst>
              </a:tr>
            </a:tbl>
          </a:graphicData>
        </a:graphic>
      </p:graphicFrame>
      <p:sp>
        <p:nvSpPr>
          <p:cNvPr id="516" name="Google Shape;516;p31">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2"/>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Use of technology</a:t>
            </a:r>
            <a:endParaRPr/>
          </a:p>
        </p:txBody>
      </p:sp>
      <p:sp>
        <p:nvSpPr>
          <p:cNvPr id="522" name="Google Shape;522;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39</a:t>
            </a:fld>
            <a:endParaRPr>
              <a:solidFill>
                <a:srgbClr val="695D46"/>
              </a:solidFill>
            </a:endParaRPr>
          </a:p>
        </p:txBody>
      </p:sp>
      <p:graphicFrame>
        <p:nvGraphicFramePr>
          <p:cNvPr id="523" name="Google Shape;523;p32"/>
          <p:cNvGraphicFramePr/>
          <p:nvPr/>
        </p:nvGraphicFramePr>
        <p:xfrm>
          <a:off x="415600" y="1153867"/>
          <a:ext cx="11437400" cy="442230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Linkage with PFMS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Last mile linkage of PFMS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if 'Partially' score '3', if 'No'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Linkage with other platforms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option selected, score '0'. If one option is yes, score '3'. If more than two options are selected,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D5</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Linkage with LGD Codes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D4</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Use of alternative data sources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option selected, score '0'. If one option is yes, score '3'. If more than two options are selected,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5"/>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D6</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Use of emerging technologies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option selected, score '0'. If one option is yes, score '3'. If more than two options are selected,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20%</a:t>
                      </a:r>
                      <a:endParaRPr/>
                    </a:p>
                  </a:txBody>
                  <a:tcPr marL="7625" marR="7625" marT="7625" marB="0"/>
                </a:tc>
                <a:extLst>
                  <a:ext uri="{0D108BD9-81ED-4DB2-BD59-A6C34878D82A}">
                    <a16:rowId xmlns:a16="http://schemas.microsoft.com/office/drawing/2014/main" val="10006"/>
                  </a:ext>
                </a:extLst>
              </a:tr>
            </a:tbl>
          </a:graphicData>
        </a:graphic>
      </p:graphicFrame>
      <p:sp>
        <p:nvSpPr>
          <p:cNvPr id="524" name="Google Shape;524;p32">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DGQI 2nd Edition: Background</a:t>
            </a:r>
            <a:br>
              <a:rPr lang="en-US" baseline="30000"/>
            </a:br>
            <a:endParaRPr/>
          </a:p>
        </p:txBody>
      </p:sp>
      <p:sp>
        <p:nvSpPr>
          <p:cNvPr id="89" name="Google Shape;8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a:t>
            </a:fld>
            <a:endParaRPr>
              <a:solidFill>
                <a:srgbClr val="695D4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3"/>
          <p:cNvSpPr txBox="1">
            <a:spLocks noGrp="1"/>
          </p:cNvSpPr>
          <p:nvPr>
            <p:ph type="title"/>
          </p:nvPr>
        </p:nvSpPr>
        <p:spPr>
          <a:xfrm>
            <a:off x="377292" y="0"/>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security &amp; HR capacity</a:t>
            </a:r>
            <a:endParaRPr/>
          </a:p>
        </p:txBody>
      </p:sp>
      <p:sp>
        <p:nvSpPr>
          <p:cNvPr id="530" name="Google Shape;530;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40</a:t>
            </a:fld>
            <a:endParaRPr>
              <a:solidFill>
                <a:srgbClr val="695D46"/>
              </a:solidFill>
            </a:endParaRPr>
          </a:p>
        </p:txBody>
      </p:sp>
      <p:graphicFrame>
        <p:nvGraphicFramePr>
          <p:cNvPr id="531" name="Google Shape;531;p33"/>
          <p:cNvGraphicFramePr/>
          <p:nvPr/>
        </p:nvGraphicFramePr>
        <p:xfrm>
          <a:off x="377292" y="689155"/>
          <a:ext cx="11437400" cy="6053355"/>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377250">
                  <a:extLst>
                    <a:ext uri="{9D8B030D-6E8A-4147-A177-3AD203B41FA5}">
                      <a16:colId xmlns:a16="http://schemas.microsoft.com/office/drawing/2014/main" val="20001"/>
                    </a:ext>
                  </a:extLst>
                </a:gridCol>
                <a:gridCol w="7382925">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E1</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Antivirus updates</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E2</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Security audits</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E3 and 4</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SSL certification</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to Q3 is 'No', score '0'. If response to Q3 is 'Yes', use responses for q4 to score further. If response to Q4 is 'No', score '3'. If response to Q4 is also 'Yes', score '5'.  If Q3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E5</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Firewalls</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5%</a:t>
                      </a:r>
                      <a:endParaRPr/>
                    </a:p>
                  </a:txBody>
                  <a:tcPr marL="7625" marR="7625" marT="7625" marB="0"/>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E6</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External communication</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or 'No external communication established',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5"/>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E7, 8</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Personal data protection</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 If question is disabled due to no MIS, score '0'. First check if response is 'No such data', score '5'. If this option is not selected, check which of remaining four options are selected. If only first option is selected, score '1'. If only first and second option is selected score '2'. If only first,second and third option is selected, score '3'. If fourth option is selected (either along with other options or only fourth option is selected) and 'No efforts made' selected in Q8, score '4'. Further, if fourth option is selected  (either along with other options or only fourth option is selected) and any other option selected in Q8,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6"/>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E9</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Personal data protection -2</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 If question is disabled due to no MIS, score '0'.If question was disabled due to 'No such data' response in Q7, score '5'. If response is 'Yes', score 5, else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7"/>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E10</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Data QC team</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score 5, else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8"/>
                  </a:ext>
                </a:extLst>
              </a:tr>
              <a:tr h="5499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Part B, E11</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Data analysis team</a:t>
                      </a:r>
                      <a:endParaRPr/>
                    </a:p>
                  </a:txBody>
                  <a:tcPr marL="7625" marR="7625" marT="7625" marB="0"/>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If response is 'Yes', score 5, else '0'.</a:t>
                      </a:r>
                      <a:endParaRPr/>
                    </a:p>
                  </a:txBody>
                  <a:tcPr marL="7625" marR="7625" marT="7625" marB="0"/>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9"/>
                  </a:ext>
                </a:extLst>
              </a:tr>
            </a:tbl>
          </a:graphicData>
        </a:graphic>
      </p:graphicFrame>
      <p:sp>
        <p:nvSpPr>
          <p:cNvPr id="532" name="Google Shape;532;p33">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4"/>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Data management</a:t>
            </a:r>
            <a:endParaRPr/>
          </a:p>
        </p:txBody>
      </p:sp>
      <p:sp>
        <p:nvSpPr>
          <p:cNvPr id="538" name="Google Shape;538;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41</a:t>
            </a:fld>
            <a:endParaRPr>
              <a:solidFill>
                <a:srgbClr val="695D46"/>
              </a:solidFill>
            </a:endParaRPr>
          </a:p>
        </p:txBody>
      </p:sp>
      <p:graphicFrame>
        <p:nvGraphicFramePr>
          <p:cNvPr id="539" name="Google Shape;539;p34"/>
          <p:cNvGraphicFramePr/>
          <p:nvPr/>
        </p:nvGraphicFramePr>
        <p:xfrm>
          <a:off x="415600" y="1153867"/>
          <a:ext cx="11437400" cy="4549175"/>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492675">
                  <a:extLst>
                    <a:ext uri="{9D8B030D-6E8A-4147-A177-3AD203B41FA5}">
                      <a16:colId xmlns:a16="http://schemas.microsoft.com/office/drawing/2014/main" val="20001"/>
                    </a:ext>
                  </a:extLst>
                </a:gridCol>
                <a:gridCol w="7267500">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D1,3,4,5</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Data management architecture</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to all four questions is 'No', score '0'. If response to only one question is 'Yes', score '1', if response to only any two questions is 'Yes', score '2'. If response to any three is 'Yes', score '4'. If response to all is 'Yes', score '5'. </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D2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Data management Compliance  </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'Yes', score 5, else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F1 and 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Distributed storage</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second option is selected in Q1, score '5'. If first option is selected in Q1, use Q2 to score further. If response to Q2 is 'Yes', score '3', else score '0'.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3"/>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F3 and 4</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Cloud storage</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'Physical Servers' is selected, score 0. If 'Cloud Storage' is selected, use Q4 to score further. If 'NIC/Gov Cloud Meghraj or CSP' is selected, score '5', else score '3'.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4"/>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B, F5</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Historical data management</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Is response is "Data is not backed up", score '0'. If response is "Data is backed up and data is archived", score '3'. If response is "Data history is well maintained including retention, destruction, and audit trail details",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15%</a:t>
                      </a:r>
                      <a:endParaRPr/>
                    </a:p>
                  </a:txBody>
                  <a:tcPr marL="7625" marR="7625" marT="7625" marB="0"/>
                </a:tc>
                <a:extLst>
                  <a:ext uri="{0D108BD9-81ED-4DB2-BD59-A6C34878D82A}">
                    <a16:rowId xmlns:a16="http://schemas.microsoft.com/office/drawing/2014/main" val="10005"/>
                  </a:ext>
                </a:extLst>
              </a:tr>
            </a:tbl>
          </a:graphicData>
        </a:graphic>
      </p:graphicFrame>
      <p:sp>
        <p:nvSpPr>
          <p:cNvPr id="540" name="Google Shape;540;p34">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5"/>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Synergistic data use within M/D</a:t>
            </a:r>
            <a:endParaRPr/>
          </a:p>
        </p:txBody>
      </p:sp>
      <p:sp>
        <p:nvSpPr>
          <p:cNvPr id="546" name="Google Shape;546;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42</a:t>
            </a:fld>
            <a:endParaRPr>
              <a:solidFill>
                <a:srgbClr val="695D46"/>
              </a:solidFill>
            </a:endParaRPr>
          </a:p>
        </p:txBody>
      </p:sp>
      <p:graphicFrame>
        <p:nvGraphicFramePr>
          <p:cNvPr id="547" name="Google Shape;547;p35"/>
          <p:cNvGraphicFramePr/>
          <p:nvPr/>
        </p:nvGraphicFramePr>
        <p:xfrm>
          <a:off x="415600" y="1153867"/>
          <a:ext cx="11437400" cy="208790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492675">
                  <a:extLst>
                    <a:ext uri="{9D8B030D-6E8A-4147-A177-3AD203B41FA5}">
                      <a16:colId xmlns:a16="http://schemas.microsoft.com/office/drawing/2014/main" val="20001"/>
                    </a:ext>
                  </a:extLst>
                </a:gridCol>
                <a:gridCol w="7267500">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E1 and 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Identification of data gaps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Is response to Q1 is "No", score 0. If response to Q1 is "Yes", use Q2 to score further. If response to Q2 is "No", score '3', If response to Q2 is also 'Yes', score '5'.</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40%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E3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Data exchange</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"No", score 0. If response is "In- progress", score 3. If response is "Yes", score 5. If "Yes" is the response, its veracity will be validated from the subjective descriptions and hence responding to descriptions is also important.</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60%</a:t>
                      </a:r>
                      <a:endParaRPr/>
                    </a:p>
                  </a:txBody>
                  <a:tcPr marL="7625" marR="7625" marT="7625" marB="0"/>
                </a:tc>
                <a:extLst>
                  <a:ext uri="{0D108BD9-81ED-4DB2-BD59-A6C34878D82A}">
                    <a16:rowId xmlns:a16="http://schemas.microsoft.com/office/drawing/2014/main" val="10002"/>
                  </a:ext>
                </a:extLst>
              </a:tr>
            </a:tbl>
          </a:graphicData>
        </a:graphic>
      </p:graphicFrame>
      <p:sp>
        <p:nvSpPr>
          <p:cNvPr id="548" name="Google Shape;548;p35">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6"/>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Inter agency data collaboration</a:t>
            </a:r>
            <a:endParaRPr/>
          </a:p>
        </p:txBody>
      </p:sp>
      <p:sp>
        <p:nvSpPr>
          <p:cNvPr id="554" name="Google Shape;554;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43</a:t>
            </a:fld>
            <a:endParaRPr>
              <a:solidFill>
                <a:srgbClr val="695D46"/>
              </a:solidFill>
            </a:endParaRPr>
          </a:p>
        </p:txBody>
      </p:sp>
      <p:graphicFrame>
        <p:nvGraphicFramePr>
          <p:cNvPr id="555" name="Google Shape;555;p36"/>
          <p:cNvGraphicFramePr/>
          <p:nvPr/>
        </p:nvGraphicFramePr>
        <p:xfrm>
          <a:off x="415600" y="1153867"/>
          <a:ext cx="11437400" cy="208790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492675">
                  <a:extLst>
                    <a:ext uri="{9D8B030D-6E8A-4147-A177-3AD203B41FA5}">
                      <a16:colId xmlns:a16="http://schemas.microsoft.com/office/drawing/2014/main" val="20001"/>
                    </a:ext>
                  </a:extLst>
                </a:gridCol>
                <a:gridCol w="7267500">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F1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Collaborations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"No", score 0. If response is "In- progress", score 3. If response is "Yes", score 5. If "Yes" is the response, its veracity will be validated from the subjective descriptions and hence responding to descriptions is also important.</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F2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Types of collaborations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none of the options are selected, score '0'. If one to five options selected, score '3'. If more than five options are selected,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50%</a:t>
                      </a:r>
                      <a:endParaRPr/>
                    </a:p>
                  </a:txBody>
                  <a:tcPr marL="7625" marR="7625" marT="7625" marB="0"/>
                </a:tc>
                <a:extLst>
                  <a:ext uri="{0D108BD9-81ED-4DB2-BD59-A6C34878D82A}">
                    <a16:rowId xmlns:a16="http://schemas.microsoft.com/office/drawing/2014/main" val="10002"/>
                  </a:ext>
                </a:extLst>
              </a:tr>
            </a:tbl>
          </a:graphicData>
        </a:graphic>
      </p:graphicFrame>
      <p:sp>
        <p:nvSpPr>
          <p:cNvPr id="556" name="Google Shape;556;p36">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7"/>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Prescriptive analytics</a:t>
            </a:r>
            <a:endParaRPr/>
          </a:p>
        </p:txBody>
      </p:sp>
      <p:sp>
        <p:nvSpPr>
          <p:cNvPr id="562" name="Google Shape;562;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44</a:t>
            </a:fld>
            <a:endParaRPr>
              <a:solidFill>
                <a:srgbClr val="695D46"/>
              </a:solidFill>
            </a:endParaRPr>
          </a:p>
        </p:txBody>
      </p:sp>
      <p:graphicFrame>
        <p:nvGraphicFramePr>
          <p:cNvPr id="563" name="Google Shape;563;p37"/>
          <p:cNvGraphicFramePr/>
          <p:nvPr/>
        </p:nvGraphicFramePr>
        <p:xfrm>
          <a:off x="415600" y="1153867"/>
          <a:ext cx="11437400" cy="2637875"/>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492675">
                  <a:extLst>
                    <a:ext uri="{9D8B030D-6E8A-4147-A177-3AD203B41FA5}">
                      <a16:colId xmlns:a16="http://schemas.microsoft.com/office/drawing/2014/main" val="20001"/>
                    </a:ext>
                  </a:extLst>
                </a:gridCol>
                <a:gridCol w="7267500">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800" b="1" u="none" strike="noStrike" cap="none">
                          <a:solidFill>
                            <a:schemeClr val="lt1"/>
                          </a:solidFill>
                        </a:rPr>
                        <a:t>Q No.</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Arial"/>
                          <a:ea typeface="Arial"/>
                          <a:cs typeface="Arial"/>
                          <a:sym typeface="Arial"/>
                        </a:rPr>
                        <a:t>Question</a:t>
                      </a:r>
                      <a:endParaRPr sz="18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Scoring</a:t>
                      </a:r>
                      <a:endParaRPr sz="1800" b="1" i="0" u="none" strike="noStrike" cap="none">
                        <a:solidFill>
                          <a:schemeClr val="lt1"/>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Weightage</a:t>
                      </a:r>
                      <a:endParaRPr sz="1800" b="1" i="0" u="none" strike="noStrike" cap="none">
                        <a:solidFill>
                          <a:schemeClr val="lt1"/>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G1</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Prescriptive analytics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"No", score 0. If response is "In- progress", score 3. If response is "Yes", score 5. If "Yes" is the response, its veracity will be validated from the subjective descriptions and hence responding to descriptions is also important.</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50%</a:t>
                      </a:r>
                      <a:endParaRPr/>
                    </a:p>
                  </a:txBody>
                  <a:tcPr marL="7625" marR="7625" marT="7625" marB="0"/>
                </a:tc>
                <a:extLst>
                  <a:ext uri="{0D108BD9-81ED-4DB2-BD59-A6C34878D82A}">
                    <a16:rowId xmlns:a16="http://schemas.microsoft.com/office/drawing/2014/main" val="10001"/>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G2</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Frequency</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response is "Annually", score 3. If response is "Quarterly/Monthly"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2"/>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G3</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Modes  </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none of the options are selected, score '0'. If one to two options selected, score '3'. If two to four options are selected, score '5'. If question is disabled, score '0'.</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25%</a:t>
                      </a:r>
                      <a:endParaRPr/>
                    </a:p>
                  </a:txBody>
                  <a:tcPr marL="7625" marR="7625" marT="7625" marB="0"/>
                </a:tc>
                <a:extLst>
                  <a:ext uri="{0D108BD9-81ED-4DB2-BD59-A6C34878D82A}">
                    <a16:rowId xmlns:a16="http://schemas.microsoft.com/office/drawing/2014/main" val="10003"/>
                  </a:ext>
                </a:extLst>
              </a:tr>
            </a:tbl>
          </a:graphicData>
        </a:graphic>
      </p:graphicFrame>
      <p:sp>
        <p:nvSpPr>
          <p:cNvPr id="564" name="Google Shape;564;p37">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8"/>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Theme – Good practices</a:t>
            </a:r>
            <a:endParaRPr/>
          </a:p>
        </p:txBody>
      </p:sp>
      <p:sp>
        <p:nvSpPr>
          <p:cNvPr id="570" name="Google Shape;570;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45</a:t>
            </a:fld>
            <a:endParaRPr>
              <a:solidFill>
                <a:srgbClr val="695D46"/>
              </a:solidFill>
            </a:endParaRPr>
          </a:p>
        </p:txBody>
      </p:sp>
      <p:graphicFrame>
        <p:nvGraphicFramePr>
          <p:cNvPr id="571" name="Google Shape;571;p38"/>
          <p:cNvGraphicFramePr/>
          <p:nvPr/>
        </p:nvGraphicFramePr>
        <p:xfrm>
          <a:off x="415600" y="1153867"/>
          <a:ext cx="11437400" cy="1076970"/>
        </p:xfrm>
        <a:graphic>
          <a:graphicData uri="http://schemas.openxmlformats.org/drawingml/2006/table">
            <a:tbl>
              <a:tblPr firstRow="1" bandRow="1">
                <a:noFill/>
                <a:tableStyleId>{32C267EC-0165-4573-8F45-E4278EADB418}</a:tableStyleId>
              </a:tblPr>
              <a:tblGrid>
                <a:gridCol w="1198700">
                  <a:extLst>
                    <a:ext uri="{9D8B030D-6E8A-4147-A177-3AD203B41FA5}">
                      <a16:colId xmlns:a16="http://schemas.microsoft.com/office/drawing/2014/main" val="20000"/>
                    </a:ext>
                  </a:extLst>
                </a:gridCol>
                <a:gridCol w="1492675">
                  <a:extLst>
                    <a:ext uri="{9D8B030D-6E8A-4147-A177-3AD203B41FA5}">
                      <a16:colId xmlns:a16="http://schemas.microsoft.com/office/drawing/2014/main" val="20001"/>
                    </a:ext>
                  </a:extLst>
                </a:gridCol>
                <a:gridCol w="7267500">
                  <a:extLst>
                    <a:ext uri="{9D8B030D-6E8A-4147-A177-3AD203B41FA5}">
                      <a16:colId xmlns:a16="http://schemas.microsoft.com/office/drawing/2014/main" val="20002"/>
                    </a:ext>
                  </a:extLst>
                </a:gridCol>
                <a:gridCol w="1478525">
                  <a:extLst>
                    <a:ext uri="{9D8B030D-6E8A-4147-A177-3AD203B41FA5}">
                      <a16:colId xmlns:a16="http://schemas.microsoft.com/office/drawing/2014/main" val="20003"/>
                    </a:ext>
                  </a:extLst>
                </a:gridCol>
              </a:tblGrid>
              <a:tr h="337825">
                <a:tc>
                  <a:txBody>
                    <a:bodyPr/>
                    <a:lstStyle/>
                    <a:p>
                      <a:pPr marL="0" marR="0" lvl="0" indent="0" algn="ctr" rtl="0">
                        <a:lnSpc>
                          <a:spcPct val="100000"/>
                        </a:lnSpc>
                        <a:spcBef>
                          <a:spcPts val="0"/>
                        </a:spcBef>
                        <a:spcAft>
                          <a:spcPts val="0"/>
                        </a:spcAft>
                        <a:buNone/>
                      </a:pPr>
                      <a:r>
                        <a:rPr lang="en-US" sz="1600" b="1" u="none" strike="noStrike" cap="none">
                          <a:solidFill>
                            <a:schemeClr val="lt1"/>
                          </a:solidFill>
                          <a:latin typeface="Century Gothic"/>
                          <a:ea typeface="Century Gothic"/>
                          <a:cs typeface="Century Gothic"/>
                          <a:sym typeface="Century Gothic"/>
                        </a:rPr>
                        <a:t>Q No.</a:t>
                      </a:r>
                      <a:endParaRPr sz="1600" b="1" u="none" strike="noStrike" cap="none">
                        <a:solidFill>
                          <a:schemeClr val="l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600" b="1" u="none" strike="noStrike" cap="none">
                          <a:solidFill>
                            <a:schemeClr val="lt1"/>
                          </a:solidFill>
                          <a:latin typeface="Century Gothic"/>
                          <a:ea typeface="Century Gothic"/>
                          <a:cs typeface="Century Gothic"/>
                          <a:sym typeface="Century Gothic"/>
                        </a:rPr>
                        <a:t>Question</a:t>
                      </a:r>
                      <a:endParaRPr sz="1600" b="1" u="none" strike="noStrike" cap="none">
                        <a:solidFill>
                          <a:schemeClr val="l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Scoring</a:t>
                      </a:r>
                      <a:endParaRPr sz="1600" b="1" i="0" u="none" strike="noStrike" cap="none">
                        <a:solidFill>
                          <a:schemeClr val="lt1"/>
                        </a:solidFill>
                        <a:latin typeface="Century Gothic"/>
                        <a:ea typeface="Century Gothic"/>
                        <a:cs typeface="Century Gothic"/>
                        <a:sym typeface="Century Gothic"/>
                      </a:endParaRPr>
                    </a:p>
                  </a:txBody>
                  <a:tcPr marL="6350" marR="6350" marT="6350" marB="0"/>
                </a:tc>
                <a:tc>
                  <a:txBody>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Weightage</a:t>
                      </a:r>
                      <a:endParaRPr sz="1600" b="1" i="0" u="none" strike="noStrike" cap="none">
                        <a:solidFill>
                          <a:schemeClr val="lt1"/>
                        </a:solidFill>
                        <a:latin typeface="Century Gothic"/>
                        <a:ea typeface="Century Gothic"/>
                        <a:cs typeface="Century Gothic"/>
                        <a:sym typeface="Century Gothic"/>
                      </a:endParaRPr>
                    </a:p>
                  </a:txBody>
                  <a:tcPr marL="6350" marR="6350" marT="6350" marB="0"/>
                </a:tc>
                <a:extLst>
                  <a:ext uri="{0D108BD9-81ED-4DB2-BD59-A6C34878D82A}">
                    <a16:rowId xmlns:a16="http://schemas.microsoft.com/office/drawing/2014/main" val="10000"/>
                  </a:ext>
                </a:extLst>
              </a:tr>
              <a:tr h="549975">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Part A, H</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Good practices</a:t>
                      </a:r>
                      <a:endParaRPr/>
                    </a:p>
                  </a:txBody>
                  <a:tcPr marL="7625" marR="7625" marT="7625" marB="0"/>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If no good practice provided, score '0'. If response(s) provided but those are not good practices, score '1'.  If one actual good practice provided, score '3'. If two or more actual good practices provided, score '5'.</a:t>
                      </a:r>
                      <a:endParaRPr/>
                    </a:p>
                  </a:txBody>
                  <a:tcPr marL="7625" marR="7625" marT="7625" marB="0"/>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entury Gothic"/>
                          <a:ea typeface="Century Gothic"/>
                          <a:cs typeface="Century Gothic"/>
                          <a:sym typeface="Century Gothic"/>
                        </a:rPr>
                        <a:t>100%</a:t>
                      </a:r>
                      <a:endParaRPr sz="1600" b="0" i="0" u="none" strike="noStrike" cap="none">
                        <a:solidFill>
                          <a:srgbClr val="000000"/>
                        </a:solidFill>
                        <a:latin typeface="Century Gothic"/>
                        <a:ea typeface="Century Gothic"/>
                        <a:cs typeface="Century Gothic"/>
                        <a:sym typeface="Century Gothic"/>
                      </a:endParaRPr>
                    </a:p>
                  </a:txBody>
                  <a:tcPr marL="7625" marR="7625" marT="7625" marB="0"/>
                </a:tc>
                <a:extLst>
                  <a:ext uri="{0D108BD9-81ED-4DB2-BD59-A6C34878D82A}">
                    <a16:rowId xmlns:a16="http://schemas.microsoft.com/office/drawing/2014/main" val="10001"/>
                  </a:ext>
                </a:extLst>
              </a:tr>
            </a:tbl>
          </a:graphicData>
        </a:graphic>
      </p:graphicFrame>
      <p:sp>
        <p:nvSpPr>
          <p:cNvPr id="572" name="Google Shape;572;p38">
            <a:hlinkClick r:id="rId3" action="ppaction://hlinksldjump"/>
          </p:cNvPr>
          <p:cNvSpPr/>
          <p:nvPr/>
        </p:nvSpPr>
        <p:spPr>
          <a:xfrm>
            <a:off x="11198942" y="6217623"/>
            <a:ext cx="481781" cy="261835"/>
          </a:xfrm>
          <a:prstGeom prst="left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9"/>
          <p:cNvSpPr txBox="1">
            <a:spLocks noGrp="1"/>
          </p:cNvSpPr>
          <p:nvPr>
            <p:ph type="title"/>
          </p:nvPr>
        </p:nvSpPr>
        <p:spPr>
          <a:xfrm>
            <a:off x="415600" y="1086400"/>
            <a:ext cx="11428400" cy="1256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sz="5467"/>
              <a:t>Backup Slides</a:t>
            </a:r>
            <a:endParaRPr sz="5467"/>
          </a:p>
        </p:txBody>
      </p:sp>
      <p:sp>
        <p:nvSpPr>
          <p:cNvPr id="578" name="Google Shape;578;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lt1"/>
              </a:buClr>
              <a:buSzPts val="1300"/>
              <a:buFont typeface="Open Sans"/>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0"/>
          <p:cNvSpPr txBox="1">
            <a:spLocks noGrp="1"/>
          </p:cNvSpPr>
          <p:nvPr>
            <p:ph type="title"/>
          </p:nvPr>
        </p:nvSpPr>
        <p:spPr>
          <a:xfrm>
            <a:off x="299240" y="265184"/>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Action Plan: Indicative outline</a:t>
            </a:r>
            <a:endParaRPr/>
          </a:p>
        </p:txBody>
      </p:sp>
      <p:sp>
        <p:nvSpPr>
          <p:cNvPr id="584" name="Google Shape;584;p40"/>
          <p:cNvSpPr/>
          <p:nvPr/>
        </p:nvSpPr>
        <p:spPr>
          <a:xfrm>
            <a:off x="968991" y="1208384"/>
            <a:ext cx="1596788" cy="565825"/>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5" name="Google Shape;585;p40"/>
          <p:cNvSpPr txBox="1"/>
          <p:nvPr/>
        </p:nvSpPr>
        <p:spPr>
          <a:xfrm>
            <a:off x="316655" y="1273259"/>
            <a:ext cx="11593520" cy="2708434"/>
          </a:xfrm>
          <a:prstGeom prst="rect">
            <a:avLst/>
          </a:prstGeom>
          <a:noFill/>
          <a:ln>
            <a:noFill/>
          </a:ln>
        </p:spPr>
        <p:txBody>
          <a:bodyPr spcFirstLastPara="1" wrap="square" lIns="91425" tIns="45700" rIns="91425" bIns="45700" anchor="t" anchorCtr="0">
            <a:spAutoFit/>
          </a:bodyPr>
          <a:lstStyle/>
          <a:p>
            <a:pPr marL="609596" marR="0" lvl="0" indent="-457200" algn="just" rtl="0">
              <a:spcBef>
                <a:spcPts val="0"/>
              </a:spcBef>
              <a:spcAft>
                <a:spcPts val="0"/>
              </a:spcAft>
              <a:buClr>
                <a:srgbClr val="695D46"/>
              </a:buClr>
              <a:buSzPts val="1800"/>
              <a:buFont typeface="Arial"/>
              <a:buAutoNum type="arabicPeriod"/>
            </a:pPr>
            <a:r>
              <a:rPr lang="en-US" sz="2000" b="1" i="0" u="none" strike="noStrike" cap="none">
                <a:solidFill>
                  <a:schemeClr val="lt1"/>
                </a:solidFill>
                <a:latin typeface="Century Gothic"/>
                <a:ea typeface="Century Gothic"/>
                <a:cs typeface="Century Gothic"/>
                <a:sym typeface="Century Gothic"/>
              </a:rPr>
              <a:t>Background </a:t>
            </a:r>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1.1. </a:t>
            </a:r>
            <a:r>
              <a:rPr lang="en-US" sz="2000" b="1" i="0" u="none" strike="noStrike" cap="none">
                <a:solidFill>
                  <a:srgbClr val="695D46"/>
                </a:solidFill>
                <a:latin typeface="Century Gothic"/>
                <a:ea typeface="Century Gothic"/>
                <a:cs typeface="Century Gothic"/>
                <a:sym typeface="Century Gothic"/>
              </a:rPr>
              <a:t>Brief overview </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1.2. </a:t>
            </a:r>
            <a:r>
              <a:rPr lang="en-US" sz="2000" b="1" i="0" u="none" strike="noStrike" cap="none">
                <a:solidFill>
                  <a:srgbClr val="695D46"/>
                </a:solidFill>
                <a:latin typeface="Century Gothic"/>
                <a:ea typeface="Century Gothic"/>
                <a:cs typeface="Century Gothic"/>
                <a:sym typeface="Century Gothic"/>
              </a:rPr>
              <a:t>Current degree of digitization</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1.3. </a:t>
            </a:r>
            <a:r>
              <a:rPr lang="en-US" sz="2000" b="1" i="0" u="none" strike="noStrike" cap="none">
                <a:solidFill>
                  <a:srgbClr val="695D46"/>
                </a:solidFill>
                <a:latin typeface="Century Gothic"/>
                <a:ea typeface="Century Gothic"/>
                <a:cs typeface="Century Gothic"/>
                <a:sym typeface="Century Gothic"/>
              </a:rPr>
              <a:t>M/D’s reflections</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		</a:t>
            </a:r>
            <a:endParaRPr sz="2000" b="0" i="0" u="none" strike="noStrike" cap="none">
              <a:solidFill>
                <a:srgbClr val="695D46"/>
              </a:solidFill>
              <a:latin typeface="Century Gothic"/>
              <a:ea typeface="Century Gothic"/>
              <a:cs typeface="Century Gothic"/>
              <a:sym typeface="Century Gothic"/>
            </a:endParaRPr>
          </a:p>
        </p:txBody>
      </p:sp>
      <p:sp>
        <p:nvSpPr>
          <p:cNvPr id="586" name="Google Shape;586;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47</a:t>
            </a:fld>
            <a:endParaRPr>
              <a:solidFill>
                <a:srgbClr val="695D46"/>
              </a:solidFill>
            </a:endParaRPr>
          </a:p>
        </p:txBody>
      </p:sp>
      <p:sp>
        <p:nvSpPr>
          <p:cNvPr id="587" name="Google Shape;587;p40"/>
          <p:cNvSpPr/>
          <p:nvPr/>
        </p:nvSpPr>
        <p:spPr>
          <a:xfrm>
            <a:off x="832513" y="3716779"/>
            <a:ext cx="3466531" cy="450376"/>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8" name="Google Shape;588;p40"/>
          <p:cNvSpPr txBox="1"/>
          <p:nvPr/>
        </p:nvSpPr>
        <p:spPr>
          <a:xfrm>
            <a:off x="316655" y="3762810"/>
            <a:ext cx="11593520" cy="2246769"/>
          </a:xfrm>
          <a:prstGeom prst="rect">
            <a:avLst/>
          </a:prstGeom>
          <a:noFill/>
          <a:ln>
            <a:noFill/>
          </a:ln>
        </p:spPr>
        <p:txBody>
          <a:bodyPr spcFirstLastPara="1" wrap="square" lIns="91425" tIns="45700" rIns="91425" bIns="45700" anchor="t" anchorCtr="0">
            <a:spAutoFit/>
          </a:bodyPr>
          <a:lstStyle/>
          <a:p>
            <a:pPr marL="152396" marR="0" lvl="0" indent="0" algn="just" rtl="0">
              <a:spcBef>
                <a:spcPts val="0"/>
              </a:spcBef>
              <a:spcAft>
                <a:spcPts val="0"/>
              </a:spcAft>
              <a:buNone/>
            </a:pPr>
            <a:r>
              <a:rPr lang="en-US" sz="2000" b="1" i="0" u="none" strike="noStrike" cap="none">
                <a:solidFill>
                  <a:srgbClr val="695D46"/>
                </a:solidFill>
                <a:latin typeface="Century Gothic"/>
                <a:ea typeface="Century Gothic"/>
                <a:cs typeface="Century Gothic"/>
                <a:sym typeface="Century Gothic"/>
              </a:rPr>
              <a:t>2. </a:t>
            </a:r>
            <a:r>
              <a:rPr lang="en-US" sz="2000" b="1" i="0" u="none" strike="noStrike" cap="none">
                <a:solidFill>
                  <a:schemeClr val="lt1"/>
                </a:solidFill>
                <a:latin typeface="Century Gothic"/>
                <a:ea typeface="Century Gothic"/>
                <a:cs typeface="Century Gothic"/>
                <a:sym typeface="Century Gothic"/>
              </a:rPr>
              <a:t>Vision, Mission &amp; Objectives </a:t>
            </a:r>
            <a:endParaRPr sz="2000" b="1" i="0"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2.1. </a:t>
            </a:r>
            <a:r>
              <a:rPr lang="en-US" sz="2000" b="1" i="0" u="none" strike="noStrike" cap="none">
                <a:solidFill>
                  <a:srgbClr val="695D46"/>
                </a:solidFill>
                <a:latin typeface="Century Gothic"/>
                <a:ea typeface="Century Gothic"/>
                <a:cs typeface="Century Gothic"/>
                <a:sym typeface="Century Gothic"/>
              </a:rPr>
              <a:t>Vision statement </a:t>
            </a:r>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2.2. </a:t>
            </a:r>
            <a:r>
              <a:rPr lang="en-US" sz="2000" b="1" i="0" u="none" strike="noStrike" cap="none">
                <a:solidFill>
                  <a:srgbClr val="695D46"/>
                </a:solidFill>
                <a:latin typeface="Century Gothic"/>
                <a:ea typeface="Century Gothic"/>
                <a:cs typeface="Century Gothic"/>
                <a:sym typeface="Century Gothic"/>
              </a:rPr>
              <a:t>Mission statement </a:t>
            </a:r>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2.3. </a:t>
            </a:r>
            <a:r>
              <a:rPr lang="en-US" sz="2000" b="1" i="0" u="none" strike="noStrike" cap="none">
                <a:solidFill>
                  <a:srgbClr val="695D46"/>
                </a:solidFill>
                <a:latin typeface="Century Gothic"/>
                <a:ea typeface="Century Gothic"/>
                <a:cs typeface="Century Gothic"/>
                <a:sym typeface="Century Gothic"/>
              </a:rPr>
              <a:t>Objectives</a:t>
            </a:r>
            <a:endParaRPr sz="2000" b="1" i="0" u="none" strike="noStrike" cap="none">
              <a:solidFill>
                <a:srgbClr val="002060"/>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1" u="none" strike="noStrike" cap="none">
                <a:solidFill>
                  <a:srgbClr val="695D46"/>
                </a:solidFill>
                <a:latin typeface="Century Gothic"/>
                <a:ea typeface="Century Gothic"/>
                <a:cs typeface="Century Gothic"/>
                <a:sym typeface="Century Gothic"/>
              </a:rPr>
              <a:t>		</a:t>
            </a:r>
            <a:endParaRPr sz="2000" b="0" i="1" u="none" strike="noStrike" cap="none">
              <a:solidFill>
                <a:srgbClr val="695D46"/>
              </a:solidFill>
              <a:latin typeface="Century Gothic"/>
              <a:ea typeface="Century Gothic"/>
              <a:cs typeface="Century Gothic"/>
              <a:sym typeface="Century Gothic"/>
            </a:endParaRPr>
          </a:p>
        </p:txBody>
      </p:sp>
      <p:sp>
        <p:nvSpPr>
          <p:cNvPr id="589" name="Google Shape;589;p40"/>
          <p:cNvSpPr/>
          <p:nvPr/>
        </p:nvSpPr>
        <p:spPr>
          <a:xfrm>
            <a:off x="6450460" y="1258666"/>
            <a:ext cx="5022376" cy="418795"/>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0" name="Google Shape;590;p40"/>
          <p:cNvSpPr txBox="1"/>
          <p:nvPr/>
        </p:nvSpPr>
        <p:spPr>
          <a:xfrm>
            <a:off x="5939379" y="1214112"/>
            <a:ext cx="11593520" cy="2708434"/>
          </a:xfrm>
          <a:prstGeom prst="rect">
            <a:avLst/>
          </a:prstGeom>
          <a:noFill/>
          <a:ln>
            <a:noFill/>
          </a:ln>
        </p:spPr>
        <p:txBody>
          <a:bodyPr spcFirstLastPara="1" wrap="square" lIns="91425" tIns="45700" rIns="91425" bIns="45700" anchor="t" anchorCtr="0">
            <a:spAutoFit/>
          </a:bodyPr>
          <a:lstStyle/>
          <a:p>
            <a:pPr marL="152396" marR="0" lvl="0" indent="0" algn="just" rtl="0">
              <a:spcBef>
                <a:spcPts val="0"/>
              </a:spcBef>
              <a:spcAft>
                <a:spcPts val="0"/>
              </a:spcAft>
              <a:buNone/>
            </a:pPr>
            <a:r>
              <a:rPr lang="en-US" sz="2000" b="1">
                <a:solidFill>
                  <a:srgbClr val="695D46"/>
                </a:solidFill>
                <a:latin typeface="Century Gothic"/>
                <a:ea typeface="Century Gothic"/>
                <a:cs typeface="Century Gothic"/>
                <a:sym typeface="Century Gothic"/>
              </a:rPr>
              <a:t>3</a:t>
            </a:r>
            <a:r>
              <a:rPr lang="en-US" sz="2000" b="1" i="0" u="none" strike="noStrike" cap="none">
                <a:solidFill>
                  <a:srgbClr val="695D46"/>
                </a:solidFill>
                <a:latin typeface="Century Gothic"/>
                <a:ea typeface="Century Gothic"/>
                <a:cs typeface="Century Gothic"/>
                <a:sym typeface="Century Gothic"/>
              </a:rPr>
              <a:t>. </a:t>
            </a:r>
            <a:r>
              <a:rPr lang="en-US" sz="2000" b="1" i="0" u="none" strike="noStrike" cap="none">
                <a:solidFill>
                  <a:schemeClr val="lt1"/>
                </a:solidFill>
                <a:latin typeface="Century Gothic"/>
                <a:ea typeface="Century Gothic"/>
                <a:cs typeface="Century Gothic"/>
                <a:sym typeface="Century Gothic"/>
              </a:rPr>
              <a:t>Strategy to achieve DGQI frontier scores</a:t>
            </a:r>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3.1. </a:t>
            </a:r>
            <a:r>
              <a:rPr lang="en-US" sz="2000" b="1" i="0" u="none" strike="noStrike" cap="none">
                <a:solidFill>
                  <a:srgbClr val="695D46"/>
                </a:solidFill>
                <a:latin typeface="Century Gothic"/>
                <a:ea typeface="Century Gothic"/>
                <a:cs typeface="Century Gothic"/>
                <a:sym typeface="Century Gothic"/>
              </a:rPr>
              <a:t>Scope of the strategy </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3.2. </a:t>
            </a:r>
            <a:r>
              <a:rPr lang="en-US" sz="2000" b="1" i="0" u="none" strike="noStrike" cap="none">
                <a:solidFill>
                  <a:srgbClr val="695D46"/>
                </a:solidFill>
                <a:latin typeface="Century Gothic"/>
                <a:ea typeface="Century Gothic"/>
                <a:cs typeface="Century Gothic"/>
                <a:sym typeface="Century Gothic"/>
              </a:rPr>
              <a:t>Overall approach </a:t>
            </a:r>
            <a:endParaRPr sz="2000" b="0" i="0"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3.3. </a:t>
            </a:r>
            <a:r>
              <a:rPr lang="en-US" sz="2000" b="1" i="0" u="none" strike="noStrike" cap="none">
                <a:solidFill>
                  <a:srgbClr val="695D46"/>
                </a:solidFill>
                <a:latin typeface="Century Gothic"/>
                <a:ea typeface="Century Gothic"/>
                <a:cs typeface="Century Gothic"/>
                <a:sym typeface="Century Gothic"/>
              </a:rPr>
              <a:t>Scheme-wise strategy </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0" u="none" strike="noStrike" cap="none">
                <a:solidFill>
                  <a:srgbClr val="695D46"/>
                </a:solidFill>
                <a:latin typeface="Century Gothic"/>
                <a:ea typeface="Century Gothic"/>
                <a:cs typeface="Century Gothic"/>
                <a:sym typeface="Century Gothic"/>
              </a:rPr>
              <a:t>3.4. </a:t>
            </a:r>
            <a:r>
              <a:rPr lang="en-US" sz="2000" b="1" i="0" u="none" strike="noStrike" cap="none">
                <a:solidFill>
                  <a:srgbClr val="695D46"/>
                </a:solidFill>
                <a:latin typeface="Century Gothic"/>
                <a:ea typeface="Century Gothic"/>
                <a:cs typeface="Century Gothic"/>
                <a:sym typeface="Century Gothic"/>
              </a:rPr>
              <a:t>Non-schematic strategy</a:t>
            </a:r>
            <a:endParaRPr sz="2000" b="0" i="1" u="none" strike="noStrike" cap="none">
              <a:solidFill>
                <a:srgbClr val="695D46"/>
              </a:solidFill>
              <a:latin typeface="Century Gothic"/>
              <a:ea typeface="Century Gothic"/>
              <a:cs typeface="Century Gothic"/>
              <a:sym typeface="Century Gothic"/>
            </a:endParaRPr>
          </a:p>
          <a:p>
            <a:pPr marL="609596" marR="0" lvl="1" indent="0" algn="just" rtl="0">
              <a:spcBef>
                <a:spcPts val="1200"/>
              </a:spcBef>
              <a:spcAft>
                <a:spcPts val="0"/>
              </a:spcAft>
              <a:buNone/>
            </a:pPr>
            <a:r>
              <a:rPr lang="en-US" sz="2000" b="0" i="1" u="none" strike="noStrike" cap="none">
                <a:solidFill>
                  <a:srgbClr val="695D46"/>
                </a:solidFill>
                <a:latin typeface="Century Gothic"/>
                <a:ea typeface="Century Gothic"/>
                <a:cs typeface="Century Gothic"/>
                <a:sym typeface="Century Gothic"/>
              </a:rPr>
              <a:t>		</a:t>
            </a:r>
            <a:endParaRPr sz="2000" b="0" i="1" u="none" strike="noStrike" cap="none">
              <a:solidFill>
                <a:srgbClr val="695D46"/>
              </a:solidFill>
              <a:latin typeface="Century Gothic"/>
              <a:ea typeface="Century Gothic"/>
              <a:cs typeface="Century Gothic"/>
              <a:sym typeface="Century Gothic"/>
            </a:endParaRPr>
          </a:p>
        </p:txBody>
      </p:sp>
      <p:sp>
        <p:nvSpPr>
          <p:cNvPr id="591" name="Google Shape;591;p40"/>
          <p:cNvSpPr txBox="1"/>
          <p:nvPr/>
        </p:nvSpPr>
        <p:spPr>
          <a:xfrm>
            <a:off x="15738695" y="7003641"/>
            <a:ext cx="731600" cy="5248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695D46"/>
              </a:buClr>
              <a:buSzPts val="1333"/>
              <a:buFont typeface="Open Sans"/>
              <a:buNone/>
            </a:pPr>
            <a:fld id="{00000000-1234-1234-1234-123412341234}" type="slidenum">
              <a:rPr lang="en-US" sz="1333">
                <a:solidFill>
                  <a:srgbClr val="695D46"/>
                </a:solidFill>
                <a:latin typeface="Open Sans"/>
                <a:ea typeface="Open Sans"/>
                <a:cs typeface="Open Sans"/>
                <a:sym typeface="Open Sans"/>
              </a:rPr>
              <a:t>47</a:t>
            </a:fld>
            <a:endParaRPr sz="1333">
              <a:solidFill>
                <a:srgbClr val="695D46"/>
              </a:solidFill>
              <a:latin typeface="Open Sans"/>
              <a:ea typeface="Open Sans"/>
              <a:cs typeface="Open Sans"/>
              <a:sym typeface="Open Sans"/>
            </a:endParaRPr>
          </a:p>
        </p:txBody>
      </p:sp>
      <p:sp>
        <p:nvSpPr>
          <p:cNvPr id="592" name="Google Shape;592;p40"/>
          <p:cNvSpPr/>
          <p:nvPr/>
        </p:nvSpPr>
        <p:spPr>
          <a:xfrm>
            <a:off x="6395240" y="3756505"/>
            <a:ext cx="5036024" cy="450376"/>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3" name="Google Shape;593;p40"/>
          <p:cNvSpPr txBox="1"/>
          <p:nvPr/>
        </p:nvSpPr>
        <p:spPr>
          <a:xfrm>
            <a:off x="2446789" y="3767045"/>
            <a:ext cx="9581422" cy="400110"/>
          </a:xfrm>
          <a:prstGeom prst="rect">
            <a:avLst/>
          </a:prstGeom>
          <a:noFill/>
          <a:ln>
            <a:noFill/>
          </a:ln>
        </p:spPr>
        <p:txBody>
          <a:bodyPr spcFirstLastPara="1" wrap="square" lIns="91425" tIns="45700" rIns="91425" bIns="45700" anchor="t" anchorCtr="0">
            <a:spAutoFit/>
          </a:bodyPr>
          <a:lstStyle/>
          <a:p>
            <a:pPr marL="152396" marR="0" lvl="0" indent="0" algn="just" rtl="0">
              <a:spcBef>
                <a:spcPts val="0"/>
              </a:spcBef>
              <a:spcAft>
                <a:spcPts val="0"/>
              </a:spcAft>
              <a:buNone/>
            </a:pPr>
            <a:r>
              <a:rPr lang="en-US" sz="2000" i="1">
                <a:solidFill>
                  <a:srgbClr val="695D46"/>
                </a:solidFill>
                <a:latin typeface="Century Gothic"/>
                <a:ea typeface="Century Gothic"/>
                <a:cs typeface="Century Gothic"/>
                <a:sym typeface="Century Gothic"/>
              </a:rPr>
              <a:t>		</a:t>
            </a:r>
            <a:r>
              <a:rPr lang="en-US" sz="2000" i="1" u="none" strike="noStrike" cap="none">
                <a:solidFill>
                  <a:srgbClr val="695D46"/>
                </a:solidFill>
                <a:latin typeface="Century Gothic"/>
                <a:ea typeface="Century Gothic"/>
                <a:cs typeface="Century Gothic"/>
                <a:sym typeface="Century Gothic"/>
              </a:rPr>
              <a:t>	</a:t>
            </a:r>
            <a:r>
              <a:rPr lang="en-US" sz="2000" i="1" u="none" strike="noStrike" cap="none">
                <a:solidFill>
                  <a:schemeClr val="lt1"/>
                </a:solidFill>
                <a:latin typeface="Century Gothic"/>
                <a:ea typeface="Century Gothic"/>
                <a:cs typeface="Century Gothic"/>
                <a:sym typeface="Century Gothic"/>
              </a:rPr>
              <a:t>	</a:t>
            </a:r>
            <a:r>
              <a:rPr lang="en-US" sz="2000" b="1">
                <a:solidFill>
                  <a:srgbClr val="4E4534"/>
                </a:solidFill>
                <a:latin typeface="Century Gothic"/>
                <a:ea typeface="Century Gothic"/>
                <a:cs typeface="Century Gothic"/>
                <a:sym typeface="Century Gothic"/>
              </a:rPr>
              <a:t>4. </a:t>
            </a:r>
            <a:r>
              <a:rPr lang="en-US" sz="2000" b="1">
                <a:solidFill>
                  <a:schemeClr val="lt1"/>
                </a:solidFill>
                <a:latin typeface="Century Gothic"/>
                <a:ea typeface="Century Gothic"/>
                <a:cs typeface="Century Gothic"/>
                <a:sym typeface="Century Gothic"/>
              </a:rPr>
              <a:t>Operational Execution Plan </a:t>
            </a:r>
            <a:endParaRPr sz="2000" b="1" i="1">
              <a:solidFill>
                <a:schemeClr val="lt1"/>
              </a:solidFill>
              <a:latin typeface="Century Gothic"/>
              <a:ea typeface="Century Gothic"/>
              <a:cs typeface="Century Gothic"/>
              <a:sym typeface="Century Gothic"/>
            </a:endParaRPr>
          </a:p>
        </p:txBody>
      </p:sp>
      <p:sp>
        <p:nvSpPr>
          <p:cNvPr id="594" name="Google Shape;594;p40"/>
          <p:cNvSpPr txBox="1"/>
          <p:nvPr/>
        </p:nvSpPr>
        <p:spPr>
          <a:xfrm flipH="1">
            <a:off x="501385" y="5713694"/>
            <a:ext cx="11158655" cy="723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US" sz="1800">
                <a:solidFill>
                  <a:schemeClr val="dk2"/>
                </a:solidFill>
                <a:latin typeface="Century Gothic"/>
                <a:ea typeface="Century Gothic"/>
                <a:cs typeface="Century Gothic"/>
                <a:sym typeface="Century Gothic"/>
              </a:rPr>
              <a:t>Strategy to be prepared for </a:t>
            </a:r>
            <a:r>
              <a:rPr lang="en-US" sz="1800" b="1">
                <a:solidFill>
                  <a:schemeClr val="dk2"/>
                </a:solidFill>
                <a:latin typeface="Century Gothic"/>
                <a:ea typeface="Century Gothic"/>
                <a:cs typeface="Century Gothic"/>
                <a:sym typeface="Century Gothic"/>
              </a:rPr>
              <a:t>all CS/CSS schemes and non-schematic interventions</a:t>
            </a:r>
            <a:r>
              <a:rPr lang="en-US" sz="1800">
                <a:solidFill>
                  <a:schemeClr val="dk2"/>
                </a:solidFill>
                <a:latin typeface="Century Gothic"/>
                <a:ea typeface="Century Gothic"/>
                <a:cs typeface="Century Gothic"/>
                <a:sym typeface="Century Gothic"/>
              </a:rPr>
              <a:t> of the M/Ds</a:t>
            </a:r>
            <a:endParaRPr/>
          </a:p>
          <a:p>
            <a:pPr marL="285750" marR="0" lvl="0" indent="-285750" algn="l" rtl="0">
              <a:spcBef>
                <a:spcPts val="600"/>
              </a:spcBef>
              <a:spcAft>
                <a:spcPts val="0"/>
              </a:spcAft>
              <a:buClr>
                <a:schemeClr val="dk2"/>
              </a:buClr>
              <a:buSzPts val="1800"/>
              <a:buFont typeface="Arial"/>
              <a:buChar char="•"/>
            </a:pPr>
            <a:r>
              <a:rPr lang="en-US" sz="1800">
                <a:solidFill>
                  <a:schemeClr val="dk2"/>
                </a:solidFill>
                <a:latin typeface="Century Gothic"/>
                <a:ea typeface="Century Gothic"/>
                <a:cs typeface="Century Gothic"/>
                <a:sym typeface="Century Gothic"/>
              </a:rPr>
              <a:t>Action points and timelines would be </a:t>
            </a:r>
            <a:r>
              <a:rPr lang="en-US" sz="1800" b="1">
                <a:solidFill>
                  <a:schemeClr val="dk2"/>
                </a:solidFill>
                <a:latin typeface="Century Gothic"/>
                <a:ea typeface="Century Gothic"/>
                <a:cs typeface="Century Gothic"/>
                <a:sym typeface="Century Gothic"/>
              </a:rPr>
              <a:t>regularly tracked by PMO and used for DGQI 2</a:t>
            </a:r>
            <a:r>
              <a:rPr lang="en-US" sz="1800" b="1" baseline="30000">
                <a:solidFill>
                  <a:schemeClr val="dk2"/>
                </a:solidFill>
                <a:latin typeface="Century Gothic"/>
                <a:ea typeface="Century Gothic"/>
                <a:cs typeface="Century Gothic"/>
                <a:sym typeface="Century Gothic"/>
              </a:rPr>
              <a:t>nd</a:t>
            </a:r>
            <a:r>
              <a:rPr lang="en-US" sz="1800" b="1">
                <a:solidFill>
                  <a:schemeClr val="dk2"/>
                </a:solidFill>
                <a:latin typeface="Century Gothic"/>
                <a:ea typeface="Century Gothic"/>
                <a:cs typeface="Century Gothic"/>
                <a:sym typeface="Century Gothic"/>
              </a:rPr>
              <a:t> edition</a:t>
            </a:r>
            <a:endParaRPr sz="1800" b="1">
              <a:solidFill>
                <a:schemeClr val="dk2"/>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a:t>Data and Strategy Unit - Structure</a:t>
            </a:r>
            <a:endParaRPr/>
          </a:p>
        </p:txBody>
      </p:sp>
      <p:grpSp>
        <p:nvGrpSpPr>
          <p:cNvPr id="600" name="Google Shape;600;p41"/>
          <p:cNvGrpSpPr/>
          <p:nvPr/>
        </p:nvGrpSpPr>
        <p:grpSpPr>
          <a:xfrm>
            <a:off x="1697307" y="1184893"/>
            <a:ext cx="8768396" cy="2244106"/>
            <a:chOff x="1697307" y="46"/>
            <a:chExt cx="8768396" cy="2244106"/>
          </a:xfrm>
        </p:grpSpPr>
        <p:sp>
          <p:nvSpPr>
            <p:cNvPr id="601" name="Google Shape;601;p41"/>
            <p:cNvSpPr/>
            <p:nvPr/>
          </p:nvSpPr>
          <p:spPr>
            <a:xfrm>
              <a:off x="6052926" y="927343"/>
              <a:ext cx="3366090" cy="389465"/>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002060"/>
              </a:solidFill>
              <a:prstDash val="solid"/>
              <a:round/>
              <a:headEnd type="none" w="sm" len="sm"/>
              <a:tailEnd type="none" w="sm" len="sm"/>
            </a:ln>
          </p:spPr>
        </p:sp>
        <p:sp>
          <p:nvSpPr>
            <p:cNvPr id="602" name="Google Shape;602;p41"/>
            <p:cNvSpPr/>
            <p:nvPr/>
          </p:nvSpPr>
          <p:spPr>
            <a:xfrm>
              <a:off x="6052926" y="927343"/>
              <a:ext cx="1002640" cy="389465"/>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002060"/>
              </a:solidFill>
              <a:prstDash val="solid"/>
              <a:round/>
              <a:headEnd type="none" w="sm" len="sm"/>
              <a:tailEnd type="none" w="sm" len="sm"/>
            </a:ln>
          </p:spPr>
        </p:sp>
        <p:sp>
          <p:nvSpPr>
            <p:cNvPr id="603" name="Google Shape;603;p41"/>
            <p:cNvSpPr/>
            <p:nvPr/>
          </p:nvSpPr>
          <p:spPr>
            <a:xfrm>
              <a:off x="4811506" y="927343"/>
              <a:ext cx="1241419" cy="389465"/>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002060"/>
              </a:solidFill>
              <a:prstDash val="solid"/>
              <a:round/>
              <a:headEnd type="none" w="sm" len="sm"/>
              <a:tailEnd type="none" w="sm" len="sm"/>
            </a:ln>
          </p:spPr>
        </p:sp>
        <p:sp>
          <p:nvSpPr>
            <p:cNvPr id="604" name="Google Shape;604;p41"/>
            <p:cNvSpPr/>
            <p:nvPr/>
          </p:nvSpPr>
          <p:spPr>
            <a:xfrm>
              <a:off x="2624604" y="927343"/>
              <a:ext cx="3428321" cy="389511"/>
            </a:xfrm>
            <a:custGeom>
              <a:avLst/>
              <a:gdLst/>
              <a:ahLst/>
              <a:cxnLst/>
              <a:rect l="l" t="t" r="r" b="b"/>
              <a:pathLst>
                <a:path w="120000" h="120000" extrusionOk="0">
                  <a:moveTo>
                    <a:pt x="120000" y="0"/>
                  </a:moveTo>
                  <a:lnTo>
                    <a:pt x="120000" y="60007"/>
                  </a:lnTo>
                  <a:lnTo>
                    <a:pt x="0" y="60007"/>
                  </a:lnTo>
                  <a:lnTo>
                    <a:pt x="0" y="120000"/>
                  </a:lnTo>
                </a:path>
              </a:pathLst>
            </a:custGeom>
            <a:noFill/>
            <a:ln w="25400" cap="flat" cmpd="sng">
              <a:solidFill>
                <a:srgbClr val="002060"/>
              </a:solidFill>
              <a:prstDash val="solid"/>
              <a:round/>
              <a:headEnd type="none" w="sm" len="sm"/>
              <a:tailEnd type="none" w="sm" len="sm"/>
            </a:ln>
          </p:spPr>
        </p:sp>
        <p:sp>
          <p:nvSpPr>
            <p:cNvPr id="605" name="Google Shape;605;p41"/>
            <p:cNvSpPr/>
            <p:nvPr/>
          </p:nvSpPr>
          <p:spPr>
            <a:xfrm>
              <a:off x="4875054" y="46"/>
              <a:ext cx="2355743" cy="92729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txBox="1"/>
            <p:nvPr/>
          </p:nvSpPr>
          <p:spPr>
            <a:xfrm>
              <a:off x="4875054" y="46"/>
              <a:ext cx="2355743" cy="927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&amp; Strategy Unit</a:t>
              </a:r>
              <a:endParaRPr/>
            </a:p>
          </p:txBody>
        </p:sp>
        <p:sp>
          <p:nvSpPr>
            <p:cNvPr id="607" name="Google Shape;607;p41"/>
            <p:cNvSpPr/>
            <p:nvPr/>
          </p:nvSpPr>
          <p:spPr>
            <a:xfrm>
              <a:off x="1697307" y="1316855"/>
              <a:ext cx="1854595" cy="92729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txBox="1"/>
            <p:nvPr/>
          </p:nvSpPr>
          <p:spPr>
            <a:xfrm>
              <a:off x="1697307" y="1316855"/>
              <a:ext cx="1854595" cy="927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Monitoring Unit</a:t>
              </a:r>
              <a:endParaRPr/>
            </a:p>
          </p:txBody>
        </p:sp>
        <p:sp>
          <p:nvSpPr>
            <p:cNvPr id="609" name="Google Shape;609;p41"/>
            <p:cNvSpPr/>
            <p:nvPr/>
          </p:nvSpPr>
          <p:spPr>
            <a:xfrm>
              <a:off x="3884208" y="1316809"/>
              <a:ext cx="1854595" cy="92729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txBox="1"/>
            <p:nvPr/>
          </p:nvSpPr>
          <p:spPr>
            <a:xfrm>
              <a:off x="3884208" y="1316809"/>
              <a:ext cx="1854595" cy="927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Statistics Unit</a:t>
              </a:r>
              <a:endParaRPr/>
            </a:p>
          </p:txBody>
        </p:sp>
        <p:sp>
          <p:nvSpPr>
            <p:cNvPr id="611" name="Google Shape;611;p41"/>
            <p:cNvSpPr/>
            <p:nvPr/>
          </p:nvSpPr>
          <p:spPr>
            <a:xfrm>
              <a:off x="6128268" y="1316809"/>
              <a:ext cx="1854595" cy="92729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txBox="1"/>
            <p:nvPr/>
          </p:nvSpPr>
          <p:spPr>
            <a:xfrm>
              <a:off x="6128268" y="1316809"/>
              <a:ext cx="1854595" cy="927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Technology/ NIC Unit</a:t>
              </a:r>
              <a:endParaRPr/>
            </a:p>
          </p:txBody>
        </p:sp>
        <p:sp>
          <p:nvSpPr>
            <p:cNvPr id="613" name="Google Shape;613;p41"/>
            <p:cNvSpPr/>
            <p:nvPr/>
          </p:nvSpPr>
          <p:spPr>
            <a:xfrm>
              <a:off x="8372329" y="1316809"/>
              <a:ext cx="2093374" cy="92729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txBox="1"/>
            <p:nvPr/>
          </p:nvSpPr>
          <p:spPr>
            <a:xfrm>
              <a:off x="8372329" y="1316809"/>
              <a:ext cx="2093374" cy="927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Data Analytics Unit</a:t>
              </a:r>
              <a:endParaRPr/>
            </a:p>
          </p:txBody>
        </p:sp>
      </p:grpSp>
      <p:cxnSp>
        <p:nvCxnSpPr>
          <p:cNvPr id="615" name="Google Shape;615;p41"/>
          <p:cNvCxnSpPr/>
          <p:nvPr/>
        </p:nvCxnSpPr>
        <p:spPr>
          <a:xfrm>
            <a:off x="3624385" y="3541647"/>
            <a:ext cx="0" cy="2919662"/>
          </a:xfrm>
          <a:prstGeom prst="straightConnector1">
            <a:avLst/>
          </a:prstGeom>
          <a:noFill/>
          <a:ln w="19050" cap="flat" cmpd="sng">
            <a:solidFill>
              <a:srgbClr val="002060"/>
            </a:solidFill>
            <a:prstDash val="dash"/>
            <a:round/>
            <a:headEnd type="none" w="sm" len="sm"/>
            <a:tailEnd type="none" w="sm" len="sm"/>
          </a:ln>
        </p:spPr>
      </p:cxnSp>
      <p:cxnSp>
        <p:nvCxnSpPr>
          <p:cNvPr id="616" name="Google Shape;616;p41"/>
          <p:cNvCxnSpPr/>
          <p:nvPr/>
        </p:nvCxnSpPr>
        <p:spPr>
          <a:xfrm>
            <a:off x="6017369" y="3529027"/>
            <a:ext cx="0" cy="2879556"/>
          </a:xfrm>
          <a:prstGeom prst="straightConnector1">
            <a:avLst/>
          </a:prstGeom>
          <a:noFill/>
          <a:ln w="19050" cap="flat" cmpd="sng">
            <a:solidFill>
              <a:srgbClr val="002060"/>
            </a:solidFill>
            <a:prstDash val="dash"/>
            <a:round/>
            <a:headEnd type="none" w="sm" len="sm"/>
            <a:tailEnd type="none" w="sm" len="sm"/>
          </a:ln>
        </p:spPr>
      </p:cxnSp>
      <p:cxnSp>
        <p:nvCxnSpPr>
          <p:cNvPr id="617" name="Google Shape;617;p41"/>
          <p:cNvCxnSpPr/>
          <p:nvPr/>
        </p:nvCxnSpPr>
        <p:spPr>
          <a:xfrm>
            <a:off x="8280136" y="3483282"/>
            <a:ext cx="0" cy="2927680"/>
          </a:xfrm>
          <a:prstGeom prst="straightConnector1">
            <a:avLst/>
          </a:prstGeom>
          <a:noFill/>
          <a:ln w="19050" cap="flat" cmpd="sng">
            <a:solidFill>
              <a:srgbClr val="002060"/>
            </a:solidFill>
            <a:prstDash val="dash"/>
            <a:round/>
            <a:headEnd type="none" w="sm" len="sm"/>
            <a:tailEnd type="none" w="sm" len="sm"/>
          </a:ln>
        </p:spPr>
      </p:cxnSp>
      <p:sp>
        <p:nvSpPr>
          <p:cNvPr id="618" name="Google Shape;618;p41"/>
          <p:cNvSpPr txBox="1"/>
          <p:nvPr/>
        </p:nvSpPr>
        <p:spPr>
          <a:xfrm>
            <a:off x="8280136" y="3562031"/>
            <a:ext cx="2113914" cy="828210"/>
          </a:xfrm>
          <a:prstGeom prst="rect">
            <a:avLst/>
          </a:prstGeom>
          <a:noFill/>
          <a:ln>
            <a:noFill/>
          </a:ln>
        </p:spPr>
        <p:txBody>
          <a:bodyPr spcFirstLastPara="1" wrap="square" lIns="121900" tIns="121900" rIns="121900" bIns="121900" anchor="t" anchorCtr="0">
            <a:noAutofit/>
          </a:bodyPr>
          <a:lstStyle/>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Data Visualization</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Big Data Analysis</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Predictive and Prescriptive analytics</a:t>
            </a:r>
            <a:endParaRPr/>
          </a:p>
        </p:txBody>
      </p:sp>
      <p:sp>
        <p:nvSpPr>
          <p:cNvPr id="619" name="Google Shape;619;p41"/>
          <p:cNvSpPr txBox="1"/>
          <p:nvPr/>
        </p:nvSpPr>
        <p:spPr>
          <a:xfrm>
            <a:off x="942950" y="3429000"/>
            <a:ext cx="2546318" cy="828210"/>
          </a:xfrm>
          <a:prstGeom prst="rect">
            <a:avLst/>
          </a:prstGeom>
          <a:noFill/>
          <a:ln>
            <a:noFill/>
          </a:ln>
        </p:spPr>
        <p:txBody>
          <a:bodyPr spcFirstLastPara="1" wrap="square" lIns="121900" tIns="121900" rIns="121900" bIns="121900" anchor="t" anchorCtr="0">
            <a:noAutofit/>
          </a:bodyPr>
          <a:lstStyle/>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OOMF - scheme MIS alignment</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M/D level outcomes OR Sectoral monitoring</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Global Indices Tracking</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SDG monitoring</a:t>
            </a:r>
            <a:endParaRPr/>
          </a:p>
        </p:txBody>
      </p:sp>
      <p:sp>
        <p:nvSpPr>
          <p:cNvPr id="620" name="Google Shape;620;p41"/>
          <p:cNvSpPr txBox="1"/>
          <p:nvPr/>
        </p:nvSpPr>
        <p:spPr>
          <a:xfrm>
            <a:off x="5831952" y="3530484"/>
            <a:ext cx="2511725" cy="828210"/>
          </a:xfrm>
          <a:prstGeom prst="rect">
            <a:avLst/>
          </a:prstGeom>
          <a:noFill/>
          <a:ln>
            <a:noFill/>
          </a:ln>
        </p:spPr>
        <p:txBody>
          <a:bodyPr spcFirstLastPara="1" wrap="square" lIns="121900" tIns="121900" rIns="121900" bIns="121900" anchor="t" anchorCtr="0">
            <a:noAutofit/>
          </a:bodyPr>
          <a:lstStyle/>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100% end-to-end digitization</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Unified M/D level data systems / dashboard</a:t>
            </a:r>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Integrate latest technologies – IoT, AI, etc.</a:t>
            </a:r>
            <a:endParaRPr/>
          </a:p>
        </p:txBody>
      </p:sp>
      <p:sp>
        <p:nvSpPr>
          <p:cNvPr id="621" name="Google Shape;621;p41"/>
          <p:cNvSpPr txBox="1"/>
          <p:nvPr/>
        </p:nvSpPr>
        <p:spPr>
          <a:xfrm>
            <a:off x="3551908" y="3529027"/>
            <a:ext cx="2546318" cy="828210"/>
          </a:xfrm>
          <a:prstGeom prst="rect">
            <a:avLst/>
          </a:prstGeom>
          <a:noFill/>
          <a:ln>
            <a:noFill/>
          </a:ln>
        </p:spPr>
        <p:txBody>
          <a:bodyPr spcFirstLastPara="1" wrap="square" lIns="121900" tIns="121900" rIns="121900" bIns="121900" anchor="t" anchorCtr="0">
            <a:noAutofit/>
          </a:bodyPr>
          <a:lstStyle/>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Needs-assessment and compilation of Statistics</a:t>
            </a:r>
            <a:endParaRPr/>
          </a:p>
          <a:p>
            <a:pPr marL="609585" marR="0" lvl="0" indent="-342888" algn="l" rtl="0">
              <a:lnSpc>
                <a:spcPct val="100000"/>
              </a:lnSpc>
              <a:spcBef>
                <a:spcPts val="1200"/>
              </a:spcBef>
              <a:spcAft>
                <a:spcPts val="0"/>
              </a:spcAft>
              <a:buClr>
                <a:srgbClr val="373545"/>
              </a:buClr>
              <a:buSzPts val="1800"/>
              <a:buFont typeface="Century Gothic"/>
              <a:buNone/>
            </a:pPr>
            <a:endParaRPr sz="1600" b="0" i="0" u="none" strike="noStrike" cap="none">
              <a:solidFill>
                <a:srgbClr val="373545"/>
              </a:solidFill>
              <a:latin typeface="Century Gothic"/>
              <a:ea typeface="Century Gothic"/>
              <a:cs typeface="Century Gothic"/>
              <a:sym typeface="Century Gothic"/>
            </a:endParaRPr>
          </a:p>
          <a:p>
            <a:pPr marL="609585" marR="0" lvl="0" indent="-457188" algn="l" rtl="0">
              <a:lnSpc>
                <a:spcPct val="100000"/>
              </a:lnSpc>
              <a:spcBef>
                <a:spcPts val="1200"/>
              </a:spcBef>
              <a:spcAft>
                <a:spcPts val="0"/>
              </a:spcAft>
              <a:buClr>
                <a:srgbClr val="373545"/>
              </a:buClr>
              <a:buSzPts val="1800"/>
              <a:buFont typeface="Century Gothic"/>
              <a:buChar char="●"/>
            </a:pPr>
            <a:r>
              <a:rPr lang="en-US" sz="1600" b="0" i="0" u="none" strike="noStrike" cap="none">
                <a:solidFill>
                  <a:srgbClr val="373545"/>
                </a:solidFill>
                <a:latin typeface="Century Gothic"/>
                <a:ea typeface="Century Gothic"/>
                <a:cs typeface="Century Gothic"/>
                <a:sym typeface="Century Gothic"/>
              </a:rPr>
              <a:t>MoSPI Coordination</a:t>
            </a:r>
            <a:endParaRPr/>
          </a:p>
        </p:txBody>
      </p:sp>
      <p:sp>
        <p:nvSpPr>
          <p:cNvPr id="622" name="Google Shape;622;p41"/>
          <p:cNvSpPr txBox="1"/>
          <p:nvPr/>
        </p:nvSpPr>
        <p:spPr>
          <a:xfrm>
            <a:off x="559034" y="758406"/>
            <a:ext cx="109877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1800"/>
              <a:buFont typeface="Century Gothic"/>
              <a:buNone/>
            </a:pPr>
            <a:r>
              <a:rPr lang="en-US" sz="1800" b="0" i="1" u="none" strike="noStrike" cap="none">
                <a:solidFill>
                  <a:srgbClr val="695D46"/>
                </a:solidFill>
                <a:latin typeface="Century Gothic"/>
                <a:ea typeface="Century Gothic"/>
                <a:cs typeface="Century Gothic"/>
                <a:sym typeface="Century Gothic"/>
              </a:rPr>
              <a:t>As per Annexure of D.O. letter from Sh. Bhaskar Khulbe, Advisor to PM to M/Ds dt 02.02.2021</a:t>
            </a:r>
            <a:endParaRPr sz="1800" b="0" i="1" u="none" strike="noStrike" cap="none">
              <a:solidFill>
                <a:srgbClr val="695D46"/>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2"/>
          <p:cNvSpPr txBox="1">
            <a:spLocks noGrp="1"/>
          </p:cNvSpPr>
          <p:nvPr>
            <p:ph type="title"/>
          </p:nvPr>
        </p:nvSpPr>
        <p:spPr>
          <a:xfrm>
            <a:off x="518031" y="132833"/>
            <a:ext cx="11360800" cy="56270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a:t>Proposed Data and Strategy Unit - Organization</a:t>
            </a:r>
            <a:endParaRPr/>
          </a:p>
        </p:txBody>
      </p:sp>
      <p:sp>
        <p:nvSpPr>
          <p:cNvPr id="629" name="Google Shape;629;p42"/>
          <p:cNvSpPr/>
          <p:nvPr/>
        </p:nvSpPr>
        <p:spPr>
          <a:xfrm>
            <a:off x="2022223" y="2764092"/>
            <a:ext cx="3266911" cy="56270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Director/ Data &amp; Statistics Specialist</a:t>
            </a:r>
            <a:endParaRPr/>
          </a:p>
        </p:txBody>
      </p:sp>
      <p:cxnSp>
        <p:nvCxnSpPr>
          <p:cNvPr id="630" name="Google Shape;630;p42"/>
          <p:cNvCxnSpPr/>
          <p:nvPr/>
        </p:nvCxnSpPr>
        <p:spPr>
          <a:xfrm>
            <a:off x="5951802" y="1885482"/>
            <a:ext cx="12270" cy="516511"/>
          </a:xfrm>
          <a:prstGeom prst="straightConnector1">
            <a:avLst/>
          </a:prstGeom>
          <a:noFill/>
          <a:ln w="9525" cap="flat" cmpd="sng">
            <a:solidFill>
              <a:srgbClr val="EE6800"/>
            </a:solidFill>
            <a:prstDash val="solid"/>
            <a:round/>
            <a:headEnd type="none" w="sm" len="sm"/>
            <a:tailEnd type="none" w="sm" len="sm"/>
          </a:ln>
        </p:spPr>
      </p:cxnSp>
      <p:cxnSp>
        <p:nvCxnSpPr>
          <p:cNvPr id="631" name="Google Shape;631;p42"/>
          <p:cNvCxnSpPr/>
          <p:nvPr/>
        </p:nvCxnSpPr>
        <p:spPr>
          <a:xfrm>
            <a:off x="5951802" y="1562338"/>
            <a:ext cx="0" cy="323144"/>
          </a:xfrm>
          <a:prstGeom prst="straightConnector1">
            <a:avLst/>
          </a:prstGeom>
          <a:noFill/>
          <a:ln w="9525" cap="flat" cmpd="sng">
            <a:solidFill>
              <a:srgbClr val="EE6800"/>
            </a:solidFill>
            <a:prstDash val="solid"/>
            <a:round/>
            <a:headEnd type="none" w="sm" len="sm"/>
            <a:tailEnd type="none" w="sm" len="sm"/>
          </a:ln>
        </p:spPr>
      </p:cxnSp>
      <p:sp>
        <p:nvSpPr>
          <p:cNvPr id="632" name="Google Shape;632;p42"/>
          <p:cNvSpPr/>
          <p:nvPr/>
        </p:nvSpPr>
        <p:spPr>
          <a:xfrm>
            <a:off x="4658742" y="999630"/>
            <a:ext cx="2614255" cy="56270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Secretary</a:t>
            </a:r>
            <a:endParaRPr/>
          </a:p>
        </p:txBody>
      </p:sp>
      <p:cxnSp>
        <p:nvCxnSpPr>
          <p:cNvPr id="633" name="Google Shape;633;p42"/>
          <p:cNvCxnSpPr/>
          <p:nvPr/>
        </p:nvCxnSpPr>
        <p:spPr>
          <a:xfrm>
            <a:off x="3802036" y="2415118"/>
            <a:ext cx="0" cy="377253"/>
          </a:xfrm>
          <a:prstGeom prst="straightConnector1">
            <a:avLst/>
          </a:prstGeom>
          <a:noFill/>
          <a:ln w="9525" cap="flat" cmpd="sng">
            <a:solidFill>
              <a:srgbClr val="EE6800"/>
            </a:solidFill>
            <a:prstDash val="solid"/>
            <a:round/>
            <a:headEnd type="none" w="sm" len="sm"/>
            <a:tailEnd type="none" w="sm" len="sm"/>
          </a:ln>
        </p:spPr>
      </p:cxnSp>
      <p:cxnSp>
        <p:nvCxnSpPr>
          <p:cNvPr id="634" name="Google Shape;634;p42"/>
          <p:cNvCxnSpPr/>
          <p:nvPr/>
        </p:nvCxnSpPr>
        <p:spPr>
          <a:xfrm>
            <a:off x="8158338" y="2413505"/>
            <a:ext cx="0" cy="342957"/>
          </a:xfrm>
          <a:prstGeom prst="straightConnector1">
            <a:avLst/>
          </a:prstGeom>
          <a:noFill/>
          <a:ln w="9525" cap="flat" cmpd="sng">
            <a:solidFill>
              <a:srgbClr val="EE6800"/>
            </a:solidFill>
            <a:prstDash val="solid"/>
            <a:round/>
            <a:headEnd type="none" w="sm" len="sm"/>
            <a:tailEnd type="none" w="sm" len="sm"/>
          </a:ln>
        </p:spPr>
      </p:cxnSp>
      <p:cxnSp>
        <p:nvCxnSpPr>
          <p:cNvPr id="635" name="Google Shape;635;p42"/>
          <p:cNvCxnSpPr/>
          <p:nvPr/>
        </p:nvCxnSpPr>
        <p:spPr>
          <a:xfrm>
            <a:off x="3800931" y="2401993"/>
            <a:ext cx="4368331" cy="0"/>
          </a:xfrm>
          <a:prstGeom prst="straightConnector1">
            <a:avLst/>
          </a:prstGeom>
          <a:noFill/>
          <a:ln w="9525" cap="flat" cmpd="sng">
            <a:solidFill>
              <a:srgbClr val="EE6800"/>
            </a:solidFill>
            <a:prstDash val="solid"/>
            <a:round/>
            <a:headEnd type="none" w="sm" len="sm"/>
            <a:tailEnd type="none" w="sm" len="sm"/>
          </a:ln>
        </p:spPr>
      </p:cxnSp>
      <p:sp>
        <p:nvSpPr>
          <p:cNvPr id="636" name="Google Shape;636;p42"/>
          <p:cNvSpPr/>
          <p:nvPr/>
        </p:nvSpPr>
        <p:spPr>
          <a:xfrm>
            <a:off x="6018274" y="3410085"/>
            <a:ext cx="2191442" cy="1737865"/>
          </a:xfrm>
          <a:prstGeom prst="roundRect">
            <a:avLst>
              <a:gd name="adj" fmla="val 16667"/>
            </a:avLst>
          </a:prstGeom>
          <a:solidFill>
            <a:schemeClr val="lt1"/>
          </a:solidFill>
          <a:ln w="25400"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42"/>
          <p:cNvSpPr/>
          <p:nvPr/>
        </p:nvSpPr>
        <p:spPr>
          <a:xfrm>
            <a:off x="6153818" y="3553399"/>
            <a:ext cx="1931001" cy="6088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IT Lead</a:t>
            </a:r>
            <a:endParaRPr/>
          </a:p>
        </p:txBody>
      </p:sp>
      <p:sp>
        <p:nvSpPr>
          <p:cNvPr id="638" name="Google Shape;638;p42"/>
          <p:cNvSpPr/>
          <p:nvPr/>
        </p:nvSpPr>
        <p:spPr>
          <a:xfrm>
            <a:off x="6426095" y="5052597"/>
            <a:ext cx="1433671" cy="44552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Technology</a:t>
            </a:r>
            <a:r>
              <a:rPr lang="en-US" sz="1200" b="1">
                <a:solidFill>
                  <a:srgbClr val="002060"/>
                </a:solidFill>
                <a:latin typeface="Arial"/>
                <a:ea typeface="Arial"/>
                <a:cs typeface="Arial"/>
                <a:sym typeface="Arial"/>
              </a:rPr>
              <a:t> </a:t>
            </a:r>
            <a:r>
              <a:rPr lang="en-US" sz="1200" b="1" i="0" u="none" strike="noStrike" cap="none">
                <a:solidFill>
                  <a:srgbClr val="002060"/>
                </a:solidFill>
                <a:latin typeface="Arial"/>
                <a:ea typeface="Arial"/>
                <a:cs typeface="Arial"/>
                <a:sym typeface="Arial"/>
              </a:rPr>
              <a:t>Unit</a:t>
            </a:r>
            <a:endParaRPr/>
          </a:p>
        </p:txBody>
      </p:sp>
      <p:sp>
        <p:nvSpPr>
          <p:cNvPr id="639" name="Google Shape;639;p42"/>
          <p:cNvSpPr/>
          <p:nvPr/>
        </p:nvSpPr>
        <p:spPr>
          <a:xfrm>
            <a:off x="8297258" y="3406445"/>
            <a:ext cx="2265968" cy="1737865"/>
          </a:xfrm>
          <a:prstGeom prst="roundRect">
            <a:avLst>
              <a:gd name="adj" fmla="val 16667"/>
            </a:avLst>
          </a:prstGeom>
          <a:solidFill>
            <a:schemeClr val="lt1"/>
          </a:solidFill>
          <a:ln w="25400"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0" name="Google Shape;640;p42"/>
          <p:cNvSpPr/>
          <p:nvPr/>
        </p:nvSpPr>
        <p:spPr>
          <a:xfrm>
            <a:off x="3634506" y="3412148"/>
            <a:ext cx="2123109" cy="1737866"/>
          </a:xfrm>
          <a:prstGeom prst="roundRect">
            <a:avLst>
              <a:gd name="adj" fmla="val 16667"/>
            </a:avLst>
          </a:prstGeom>
          <a:solidFill>
            <a:schemeClr val="lt1"/>
          </a:solidFill>
          <a:ln w="25400"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1" name="Google Shape;641;p42"/>
          <p:cNvSpPr/>
          <p:nvPr/>
        </p:nvSpPr>
        <p:spPr>
          <a:xfrm>
            <a:off x="1402238" y="3420971"/>
            <a:ext cx="2090796" cy="1785655"/>
          </a:xfrm>
          <a:prstGeom prst="roundRect">
            <a:avLst>
              <a:gd name="adj" fmla="val 16667"/>
            </a:avLst>
          </a:prstGeom>
          <a:solidFill>
            <a:schemeClr val="lt1"/>
          </a:solidFill>
          <a:ln w="25400"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2" name="Google Shape;642;p42"/>
          <p:cNvSpPr/>
          <p:nvPr/>
        </p:nvSpPr>
        <p:spPr>
          <a:xfrm>
            <a:off x="1573059" y="3530197"/>
            <a:ext cx="1769714" cy="634761"/>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Data Monitoring Lead</a:t>
            </a:r>
            <a:endParaRPr/>
          </a:p>
        </p:txBody>
      </p:sp>
      <p:sp>
        <p:nvSpPr>
          <p:cNvPr id="643" name="Google Shape;643;p42"/>
          <p:cNvSpPr/>
          <p:nvPr/>
        </p:nvSpPr>
        <p:spPr>
          <a:xfrm>
            <a:off x="3811400" y="3519928"/>
            <a:ext cx="1818127" cy="6423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Statistician</a:t>
            </a:r>
            <a:endParaRPr/>
          </a:p>
        </p:txBody>
      </p:sp>
      <p:sp>
        <p:nvSpPr>
          <p:cNvPr id="644" name="Google Shape;644;p42"/>
          <p:cNvSpPr/>
          <p:nvPr/>
        </p:nvSpPr>
        <p:spPr>
          <a:xfrm>
            <a:off x="8458203" y="3525195"/>
            <a:ext cx="1970336" cy="653974"/>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Data Analytics Lead</a:t>
            </a:r>
            <a:endParaRPr/>
          </a:p>
        </p:txBody>
      </p:sp>
      <p:sp>
        <p:nvSpPr>
          <p:cNvPr id="645" name="Google Shape;645;p42"/>
          <p:cNvSpPr/>
          <p:nvPr/>
        </p:nvSpPr>
        <p:spPr>
          <a:xfrm>
            <a:off x="6153818" y="4329054"/>
            <a:ext cx="1931001" cy="6423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IT- Analyst/ Developer </a:t>
            </a:r>
            <a:endParaRPr/>
          </a:p>
        </p:txBody>
      </p:sp>
      <p:sp>
        <p:nvSpPr>
          <p:cNvPr id="646" name="Google Shape;646;p42"/>
          <p:cNvSpPr/>
          <p:nvPr/>
        </p:nvSpPr>
        <p:spPr>
          <a:xfrm>
            <a:off x="3783502" y="4333479"/>
            <a:ext cx="1846026" cy="65397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Statistical Analyst</a:t>
            </a:r>
            <a:endParaRPr/>
          </a:p>
        </p:txBody>
      </p:sp>
      <p:sp>
        <p:nvSpPr>
          <p:cNvPr id="647" name="Google Shape;647;p42"/>
          <p:cNvSpPr/>
          <p:nvPr/>
        </p:nvSpPr>
        <p:spPr>
          <a:xfrm>
            <a:off x="1715999" y="5086316"/>
            <a:ext cx="1378713" cy="36304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Monitoring Unit</a:t>
            </a:r>
            <a:endParaRPr/>
          </a:p>
        </p:txBody>
      </p:sp>
      <p:sp>
        <p:nvSpPr>
          <p:cNvPr id="648" name="Google Shape;648;p42"/>
          <p:cNvSpPr/>
          <p:nvPr/>
        </p:nvSpPr>
        <p:spPr>
          <a:xfrm>
            <a:off x="4005312" y="5083563"/>
            <a:ext cx="1402406" cy="36579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Statistics Unit</a:t>
            </a:r>
            <a:endParaRPr/>
          </a:p>
        </p:txBody>
      </p:sp>
      <p:cxnSp>
        <p:nvCxnSpPr>
          <p:cNvPr id="649" name="Google Shape;649;p42"/>
          <p:cNvCxnSpPr/>
          <p:nvPr/>
        </p:nvCxnSpPr>
        <p:spPr>
          <a:xfrm>
            <a:off x="2541452" y="3251194"/>
            <a:ext cx="0" cy="272236"/>
          </a:xfrm>
          <a:prstGeom prst="straightConnector1">
            <a:avLst/>
          </a:prstGeom>
          <a:noFill/>
          <a:ln w="9525" cap="flat" cmpd="sng">
            <a:solidFill>
              <a:srgbClr val="EE6800"/>
            </a:solidFill>
            <a:prstDash val="solid"/>
            <a:round/>
            <a:headEnd type="none" w="sm" len="sm"/>
            <a:tailEnd type="none" w="sm" len="sm"/>
          </a:ln>
        </p:spPr>
      </p:cxnSp>
      <p:cxnSp>
        <p:nvCxnSpPr>
          <p:cNvPr id="650" name="Google Shape;650;p42"/>
          <p:cNvCxnSpPr/>
          <p:nvPr/>
        </p:nvCxnSpPr>
        <p:spPr>
          <a:xfrm>
            <a:off x="4636970" y="3281165"/>
            <a:ext cx="0" cy="272236"/>
          </a:xfrm>
          <a:prstGeom prst="straightConnector1">
            <a:avLst/>
          </a:prstGeom>
          <a:noFill/>
          <a:ln w="9525" cap="flat" cmpd="sng">
            <a:solidFill>
              <a:srgbClr val="EE6800"/>
            </a:solidFill>
            <a:prstDash val="solid"/>
            <a:round/>
            <a:headEnd type="none" w="sm" len="sm"/>
            <a:tailEnd type="none" w="sm" len="sm"/>
          </a:ln>
        </p:spPr>
      </p:cxnSp>
      <p:cxnSp>
        <p:nvCxnSpPr>
          <p:cNvPr id="651" name="Google Shape;651;p42"/>
          <p:cNvCxnSpPr/>
          <p:nvPr/>
        </p:nvCxnSpPr>
        <p:spPr>
          <a:xfrm>
            <a:off x="7116913" y="3276154"/>
            <a:ext cx="0" cy="272236"/>
          </a:xfrm>
          <a:prstGeom prst="straightConnector1">
            <a:avLst/>
          </a:prstGeom>
          <a:noFill/>
          <a:ln w="9525" cap="flat" cmpd="sng">
            <a:solidFill>
              <a:srgbClr val="EE6800"/>
            </a:solidFill>
            <a:prstDash val="solid"/>
            <a:round/>
            <a:headEnd type="none" w="sm" len="sm"/>
            <a:tailEnd type="none" w="sm" len="sm"/>
          </a:ln>
        </p:spPr>
      </p:cxnSp>
      <p:cxnSp>
        <p:nvCxnSpPr>
          <p:cNvPr id="652" name="Google Shape;652;p42"/>
          <p:cNvCxnSpPr/>
          <p:nvPr/>
        </p:nvCxnSpPr>
        <p:spPr>
          <a:xfrm>
            <a:off x="9366142" y="3259361"/>
            <a:ext cx="0" cy="272236"/>
          </a:xfrm>
          <a:prstGeom prst="straightConnector1">
            <a:avLst/>
          </a:prstGeom>
          <a:noFill/>
          <a:ln w="9525" cap="flat" cmpd="sng">
            <a:solidFill>
              <a:srgbClr val="EE6800"/>
            </a:solidFill>
            <a:prstDash val="solid"/>
            <a:round/>
            <a:headEnd type="none" w="sm" len="sm"/>
            <a:tailEnd type="none" w="sm" len="sm"/>
          </a:ln>
        </p:spPr>
      </p:cxnSp>
      <p:cxnSp>
        <p:nvCxnSpPr>
          <p:cNvPr id="653" name="Google Shape;653;p42"/>
          <p:cNvCxnSpPr/>
          <p:nvPr/>
        </p:nvCxnSpPr>
        <p:spPr>
          <a:xfrm>
            <a:off x="7099721" y="4121901"/>
            <a:ext cx="0" cy="247487"/>
          </a:xfrm>
          <a:prstGeom prst="straightConnector1">
            <a:avLst/>
          </a:prstGeom>
          <a:noFill/>
          <a:ln w="9525" cap="flat" cmpd="sng">
            <a:solidFill>
              <a:srgbClr val="EE6800"/>
            </a:solidFill>
            <a:prstDash val="solid"/>
            <a:round/>
            <a:headEnd type="none" w="sm" len="sm"/>
            <a:tailEnd type="none" w="sm" len="sm"/>
          </a:ln>
        </p:spPr>
      </p:cxnSp>
      <p:cxnSp>
        <p:nvCxnSpPr>
          <p:cNvPr id="654" name="Google Shape;654;p42"/>
          <p:cNvCxnSpPr/>
          <p:nvPr/>
        </p:nvCxnSpPr>
        <p:spPr>
          <a:xfrm>
            <a:off x="4600132" y="4135522"/>
            <a:ext cx="0" cy="247487"/>
          </a:xfrm>
          <a:prstGeom prst="straightConnector1">
            <a:avLst/>
          </a:prstGeom>
          <a:noFill/>
          <a:ln w="9525" cap="flat" cmpd="sng">
            <a:solidFill>
              <a:srgbClr val="EE6800"/>
            </a:solidFill>
            <a:prstDash val="solid"/>
            <a:round/>
            <a:headEnd type="none" w="sm" len="sm"/>
            <a:tailEnd type="none" w="sm" len="sm"/>
          </a:ln>
        </p:spPr>
      </p:cxnSp>
      <p:cxnSp>
        <p:nvCxnSpPr>
          <p:cNvPr id="655" name="Google Shape;655;p42"/>
          <p:cNvCxnSpPr/>
          <p:nvPr/>
        </p:nvCxnSpPr>
        <p:spPr>
          <a:xfrm>
            <a:off x="9361897" y="4149143"/>
            <a:ext cx="0" cy="247487"/>
          </a:xfrm>
          <a:prstGeom prst="straightConnector1">
            <a:avLst/>
          </a:prstGeom>
          <a:noFill/>
          <a:ln w="9525" cap="flat" cmpd="sng">
            <a:solidFill>
              <a:srgbClr val="EE6800"/>
            </a:solidFill>
            <a:prstDash val="solid"/>
            <a:round/>
            <a:headEnd type="none" w="sm" len="sm"/>
            <a:tailEnd type="none" w="sm" len="sm"/>
          </a:ln>
        </p:spPr>
      </p:cxnSp>
      <p:cxnSp>
        <p:nvCxnSpPr>
          <p:cNvPr id="656" name="Google Shape;656;p42"/>
          <p:cNvCxnSpPr/>
          <p:nvPr/>
        </p:nvCxnSpPr>
        <p:spPr>
          <a:xfrm>
            <a:off x="2528517" y="4116448"/>
            <a:ext cx="0" cy="247487"/>
          </a:xfrm>
          <a:prstGeom prst="straightConnector1">
            <a:avLst/>
          </a:prstGeom>
          <a:noFill/>
          <a:ln w="9525" cap="flat" cmpd="sng">
            <a:solidFill>
              <a:srgbClr val="EE6800"/>
            </a:solidFill>
            <a:prstDash val="solid"/>
            <a:round/>
            <a:headEnd type="none" w="sm" len="sm"/>
            <a:tailEnd type="none" w="sm" len="sm"/>
          </a:ln>
        </p:spPr>
      </p:cxnSp>
      <p:sp>
        <p:nvSpPr>
          <p:cNvPr id="657" name="Google Shape;657;p42"/>
          <p:cNvSpPr/>
          <p:nvPr/>
        </p:nvSpPr>
        <p:spPr>
          <a:xfrm>
            <a:off x="1573059" y="4312221"/>
            <a:ext cx="1769714" cy="65397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Data Monitoring Analyst</a:t>
            </a:r>
            <a:endParaRPr/>
          </a:p>
        </p:txBody>
      </p:sp>
      <p:sp>
        <p:nvSpPr>
          <p:cNvPr id="658" name="Google Shape;658;p42"/>
          <p:cNvSpPr/>
          <p:nvPr/>
        </p:nvSpPr>
        <p:spPr>
          <a:xfrm>
            <a:off x="8458203" y="4329054"/>
            <a:ext cx="1970336" cy="64230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Data Analyst </a:t>
            </a:r>
            <a:endParaRPr/>
          </a:p>
        </p:txBody>
      </p:sp>
      <p:sp>
        <p:nvSpPr>
          <p:cNvPr id="659" name="Google Shape;659;p42"/>
          <p:cNvSpPr/>
          <p:nvPr/>
        </p:nvSpPr>
        <p:spPr>
          <a:xfrm>
            <a:off x="8739101" y="5038365"/>
            <a:ext cx="1578479" cy="41099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Data Analytics Unit</a:t>
            </a:r>
            <a:endParaRPr/>
          </a:p>
        </p:txBody>
      </p:sp>
      <p:sp>
        <p:nvSpPr>
          <p:cNvPr id="660" name="Google Shape;660;p42"/>
          <p:cNvSpPr/>
          <p:nvPr/>
        </p:nvSpPr>
        <p:spPr>
          <a:xfrm>
            <a:off x="4740812" y="1707986"/>
            <a:ext cx="2438702" cy="56270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Addl. Secretary/ JS/ DDG</a:t>
            </a:r>
            <a:endParaRPr/>
          </a:p>
        </p:txBody>
      </p:sp>
      <p:sp>
        <p:nvSpPr>
          <p:cNvPr id="661" name="Google Shape;661;p42"/>
          <p:cNvSpPr/>
          <p:nvPr/>
        </p:nvSpPr>
        <p:spPr>
          <a:xfrm>
            <a:off x="6454842" y="2730479"/>
            <a:ext cx="3266911" cy="56270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Director/ IT &amp; Data Analytics Specialist</a:t>
            </a:r>
            <a:endParaRPr/>
          </a:p>
        </p:txBody>
      </p:sp>
      <p:sp>
        <p:nvSpPr>
          <p:cNvPr id="662" name="Google Shape;662;p42"/>
          <p:cNvSpPr txBox="1"/>
          <p:nvPr/>
        </p:nvSpPr>
        <p:spPr>
          <a:xfrm>
            <a:off x="1401218" y="5516322"/>
            <a:ext cx="1808283" cy="101566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Via rearrangement and reallocation of resources across existing scheme monitoring divisions</a:t>
            </a:r>
            <a:endParaRPr sz="1200" b="0" i="0" u="none" strike="noStrike" cap="none">
              <a:solidFill>
                <a:srgbClr val="A1E8D9"/>
              </a:solidFill>
              <a:latin typeface="Arial"/>
              <a:ea typeface="Arial"/>
              <a:cs typeface="Arial"/>
              <a:sym typeface="Arial"/>
            </a:endParaRPr>
          </a:p>
        </p:txBody>
      </p:sp>
      <p:sp>
        <p:nvSpPr>
          <p:cNvPr id="663" name="Google Shape;663;p42"/>
          <p:cNvSpPr txBox="1"/>
          <p:nvPr/>
        </p:nvSpPr>
        <p:spPr>
          <a:xfrm>
            <a:off x="3938889" y="5599854"/>
            <a:ext cx="1468829" cy="646331"/>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Transforming existing statistical cells </a:t>
            </a:r>
            <a:endParaRPr sz="1200" b="0" i="0" u="none" strike="noStrike" cap="none">
              <a:solidFill>
                <a:srgbClr val="A1E8D9"/>
              </a:solidFill>
              <a:latin typeface="Arial"/>
              <a:ea typeface="Arial"/>
              <a:cs typeface="Arial"/>
              <a:sym typeface="Arial"/>
            </a:endParaRPr>
          </a:p>
        </p:txBody>
      </p:sp>
      <p:sp>
        <p:nvSpPr>
          <p:cNvPr id="664" name="Google Shape;664;p42"/>
          <p:cNvSpPr txBox="1"/>
          <p:nvPr/>
        </p:nvSpPr>
        <p:spPr>
          <a:xfrm>
            <a:off x="6426095" y="5618059"/>
            <a:ext cx="1468829" cy="461665"/>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Transforming IT Cells</a:t>
            </a:r>
            <a:endParaRPr sz="1200" b="0" i="0" u="none" strike="noStrike" cap="none">
              <a:solidFill>
                <a:srgbClr val="A1E8D9"/>
              </a:solidFill>
              <a:latin typeface="Arial"/>
              <a:ea typeface="Arial"/>
              <a:cs typeface="Arial"/>
              <a:sym typeface="Arial"/>
            </a:endParaRPr>
          </a:p>
        </p:txBody>
      </p:sp>
      <p:sp>
        <p:nvSpPr>
          <p:cNvPr id="665" name="Google Shape;665;p42"/>
          <p:cNvSpPr txBox="1"/>
          <p:nvPr/>
        </p:nvSpPr>
        <p:spPr>
          <a:xfrm>
            <a:off x="8739100" y="5549556"/>
            <a:ext cx="1578479" cy="830997"/>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200"/>
              <a:buFont typeface="Arial"/>
              <a:buNone/>
            </a:pPr>
            <a:r>
              <a:rPr lang="en-US" sz="1200" b="1" i="0" u="none" strike="noStrike" cap="none">
                <a:solidFill>
                  <a:srgbClr val="002060"/>
                </a:solidFill>
                <a:latin typeface="Arial"/>
                <a:ea typeface="Arial"/>
                <a:cs typeface="Arial"/>
                <a:sym typeface="Arial"/>
              </a:rPr>
              <a:t>Need for fresh resources with advanced data analytics skills</a:t>
            </a:r>
            <a:endParaRPr sz="1200" b="0" i="0" u="none" strike="noStrike" cap="none">
              <a:solidFill>
                <a:srgbClr val="A1E8D9"/>
              </a:solidFill>
              <a:latin typeface="Arial"/>
              <a:ea typeface="Arial"/>
              <a:cs typeface="Arial"/>
              <a:sym typeface="Arial"/>
            </a:endParaRPr>
          </a:p>
        </p:txBody>
      </p:sp>
      <p:sp>
        <p:nvSpPr>
          <p:cNvPr id="666" name="Google Shape;666;p42"/>
          <p:cNvSpPr txBox="1"/>
          <p:nvPr/>
        </p:nvSpPr>
        <p:spPr>
          <a:xfrm>
            <a:off x="518031" y="639927"/>
            <a:ext cx="11271574"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695D46"/>
              </a:buClr>
              <a:buSzPts val="1800"/>
              <a:buFont typeface="Century Gothic"/>
              <a:buNone/>
            </a:pPr>
            <a:r>
              <a:rPr lang="en-US" sz="1800" b="1" i="1" u="none" strike="noStrike" cap="none">
                <a:solidFill>
                  <a:srgbClr val="695D46"/>
                </a:solidFill>
                <a:latin typeface="Century Gothic"/>
                <a:ea typeface="Century Gothic"/>
                <a:cs typeface="Century Gothic"/>
                <a:sym typeface="Century Gothic"/>
              </a:rPr>
              <a:t>Key Principle </a:t>
            </a:r>
            <a:r>
              <a:rPr lang="en-US" sz="1800" b="0" i="1" u="none" strike="noStrike" cap="none">
                <a:solidFill>
                  <a:srgbClr val="695D46"/>
                </a:solidFill>
                <a:latin typeface="Century Gothic"/>
                <a:ea typeface="Century Gothic"/>
                <a:cs typeface="Century Gothic"/>
                <a:sym typeface="Century Gothic"/>
              </a:rPr>
              <a:t>– Re-organize existing human resources within M/Ds to the maximum extent</a:t>
            </a:r>
            <a:endParaRPr/>
          </a:p>
        </p:txBody>
      </p:sp>
      <p:sp>
        <p:nvSpPr>
          <p:cNvPr id="667" name="Google Shape;667;p42"/>
          <p:cNvSpPr/>
          <p:nvPr/>
        </p:nvSpPr>
        <p:spPr>
          <a:xfrm>
            <a:off x="10601325" y="5580804"/>
            <a:ext cx="276225" cy="2667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68" name="Google Shape;668;p42"/>
          <p:cNvSpPr/>
          <p:nvPr/>
        </p:nvSpPr>
        <p:spPr>
          <a:xfrm>
            <a:off x="10599779" y="5980255"/>
            <a:ext cx="276225" cy="266700"/>
          </a:xfrm>
          <a:prstGeom prst="ellipse">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69" name="Google Shape;669;p42"/>
          <p:cNvSpPr/>
          <p:nvPr/>
        </p:nvSpPr>
        <p:spPr>
          <a:xfrm>
            <a:off x="10599780" y="6379707"/>
            <a:ext cx="276225" cy="2667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0" name="Google Shape;670;p42"/>
          <p:cNvSpPr txBox="1"/>
          <p:nvPr/>
        </p:nvSpPr>
        <p:spPr>
          <a:xfrm>
            <a:off x="10847902" y="5524880"/>
            <a:ext cx="14166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900"/>
              <a:buFont typeface="Arial"/>
              <a:buNone/>
            </a:pPr>
            <a:r>
              <a:rPr lang="en-US" sz="900" b="0" i="1" u="none" strike="noStrike" cap="none">
                <a:solidFill>
                  <a:srgbClr val="695D46"/>
                </a:solidFill>
                <a:latin typeface="Arial"/>
                <a:ea typeface="Arial"/>
                <a:cs typeface="Arial"/>
                <a:sym typeface="Arial"/>
              </a:rPr>
              <a:t>Repositioning of existing capabilities only</a:t>
            </a:r>
            <a:endParaRPr sz="900" b="0" i="1" u="none" strike="noStrike" cap="none">
              <a:solidFill>
                <a:srgbClr val="695D46"/>
              </a:solidFill>
              <a:latin typeface="Arial"/>
              <a:ea typeface="Arial"/>
              <a:cs typeface="Arial"/>
              <a:sym typeface="Arial"/>
            </a:endParaRPr>
          </a:p>
        </p:txBody>
      </p:sp>
      <p:sp>
        <p:nvSpPr>
          <p:cNvPr id="671" name="Google Shape;671;p42"/>
          <p:cNvSpPr txBox="1"/>
          <p:nvPr/>
        </p:nvSpPr>
        <p:spPr>
          <a:xfrm>
            <a:off x="10913171" y="5856540"/>
            <a:ext cx="1237777"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900"/>
              <a:buFont typeface="Arial"/>
              <a:buNone/>
            </a:pPr>
            <a:r>
              <a:rPr lang="en-US" sz="900" b="0" i="1" u="none" strike="noStrike" cap="none">
                <a:solidFill>
                  <a:srgbClr val="695D46"/>
                </a:solidFill>
                <a:latin typeface="Arial"/>
                <a:ea typeface="Arial"/>
                <a:cs typeface="Arial"/>
                <a:sym typeface="Arial"/>
              </a:rPr>
              <a:t>Repositioning and upgrading existing capabilities</a:t>
            </a:r>
            <a:endParaRPr sz="900" b="0" i="1" u="none" strike="noStrike" cap="none">
              <a:solidFill>
                <a:srgbClr val="695D46"/>
              </a:solidFill>
              <a:latin typeface="Arial"/>
              <a:ea typeface="Arial"/>
              <a:cs typeface="Arial"/>
              <a:sym typeface="Arial"/>
            </a:endParaRPr>
          </a:p>
        </p:txBody>
      </p:sp>
      <p:sp>
        <p:nvSpPr>
          <p:cNvPr id="672" name="Google Shape;672;p42"/>
          <p:cNvSpPr txBox="1"/>
          <p:nvPr/>
        </p:nvSpPr>
        <p:spPr>
          <a:xfrm>
            <a:off x="10913172" y="6328391"/>
            <a:ext cx="12377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900"/>
              <a:buFont typeface="Arial"/>
              <a:buNone/>
            </a:pPr>
            <a:r>
              <a:rPr lang="en-US" sz="900" b="0" i="1" u="none" strike="noStrike" cap="none">
                <a:solidFill>
                  <a:srgbClr val="695D46"/>
                </a:solidFill>
                <a:latin typeface="Arial"/>
                <a:ea typeface="Arial"/>
                <a:cs typeface="Arial"/>
                <a:sym typeface="Arial"/>
              </a:rPr>
              <a:t>New addition of capabilities required</a:t>
            </a:r>
            <a:endParaRPr sz="900" b="0" i="1" u="none" strike="noStrike" cap="none">
              <a:solidFill>
                <a:srgbClr val="695D46"/>
              </a:solidFill>
              <a:latin typeface="Arial"/>
              <a:ea typeface="Arial"/>
              <a:cs typeface="Arial"/>
              <a:sym typeface="Arial"/>
            </a:endParaRPr>
          </a:p>
        </p:txBody>
      </p:sp>
      <p:sp>
        <p:nvSpPr>
          <p:cNvPr id="673" name="Google Shape;673;p42"/>
          <p:cNvSpPr/>
          <p:nvPr/>
        </p:nvSpPr>
        <p:spPr>
          <a:xfrm>
            <a:off x="3342773" y="6419027"/>
            <a:ext cx="5315452" cy="227373"/>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Communications Lead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415600" y="210667"/>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Objectives</a:t>
            </a:r>
            <a:endParaRPr b="0"/>
          </a:p>
        </p:txBody>
      </p:sp>
      <p:grpSp>
        <p:nvGrpSpPr>
          <p:cNvPr id="95" name="Google Shape;95;p5"/>
          <p:cNvGrpSpPr/>
          <p:nvPr/>
        </p:nvGrpSpPr>
        <p:grpSpPr>
          <a:xfrm>
            <a:off x="2298460" y="1154371"/>
            <a:ext cx="7665663" cy="4745410"/>
            <a:chOff x="1027927" y="504"/>
            <a:chExt cx="7665663" cy="4745410"/>
          </a:xfrm>
        </p:grpSpPr>
        <p:sp>
          <p:nvSpPr>
            <p:cNvPr id="96" name="Google Shape;96;p5"/>
            <p:cNvSpPr/>
            <p:nvPr/>
          </p:nvSpPr>
          <p:spPr>
            <a:xfrm>
              <a:off x="1027927" y="504"/>
              <a:ext cx="3650316" cy="2190189"/>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txBox="1"/>
            <p:nvPr/>
          </p:nvSpPr>
          <p:spPr>
            <a:xfrm>
              <a:off x="1027927" y="504"/>
              <a:ext cx="3650316" cy="219018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To </a:t>
              </a:r>
              <a:r>
                <a:rPr lang="en-US" sz="2400" b="1" i="0" u="none" strike="noStrike" cap="none">
                  <a:solidFill>
                    <a:schemeClr val="lt1"/>
                  </a:solidFill>
                  <a:latin typeface="Century Gothic"/>
                  <a:ea typeface="Century Gothic"/>
                  <a:cs typeface="Century Gothic"/>
                  <a:sym typeface="Century Gothic"/>
                </a:rPr>
                <a:t>review</a:t>
              </a:r>
              <a:r>
                <a:rPr lang="en-US" sz="2400" b="0" i="0" u="none" strike="noStrike" cap="none">
                  <a:solidFill>
                    <a:schemeClr val="lt1"/>
                  </a:solidFill>
                  <a:latin typeface="Century Gothic"/>
                  <a:ea typeface="Century Gothic"/>
                  <a:cs typeface="Century Gothic"/>
                  <a:sym typeface="Century Gothic"/>
                </a:rPr>
                <a:t> and </a:t>
              </a:r>
              <a:r>
                <a:rPr lang="en-US" sz="2400" b="1" i="0" u="none" strike="noStrike" cap="none">
                  <a:solidFill>
                    <a:schemeClr val="lt1"/>
                  </a:solidFill>
                  <a:latin typeface="Century Gothic"/>
                  <a:ea typeface="Century Gothic"/>
                  <a:cs typeface="Century Gothic"/>
                  <a:sym typeface="Century Gothic"/>
                </a:rPr>
                <a:t>assess</a:t>
              </a:r>
              <a:r>
                <a:rPr lang="en-US" sz="2400" b="0" i="0" u="none" strike="noStrike" cap="none">
                  <a:solidFill>
                    <a:schemeClr val="lt1"/>
                  </a:solidFill>
                  <a:latin typeface="Century Gothic"/>
                  <a:ea typeface="Century Gothic"/>
                  <a:cs typeface="Century Gothic"/>
                  <a:sym typeface="Century Gothic"/>
                </a:rPr>
                <a:t> the </a:t>
              </a:r>
              <a:r>
                <a:rPr lang="en-US" sz="2400" b="1" i="0" u="none" strike="noStrike" cap="none">
                  <a:solidFill>
                    <a:schemeClr val="lt1"/>
                  </a:solidFill>
                  <a:latin typeface="Century Gothic"/>
                  <a:ea typeface="Century Gothic"/>
                  <a:cs typeface="Century Gothic"/>
                  <a:sym typeface="Century Gothic"/>
                </a:rPr>
                <a:t>data preparedness </a:t>
              </a:r>
              <a:r>
                <a:rPr lang="en-US" sz="2400" b="0" i="0" u="none" strike="noStrike" cap="none">
                  <a:solidFill>
                    <a:schemeClr val="lt1"/>
                  </a:solidFill>
                  <a:latin typeface="Century Gothic"/>
                  <a:ea typeface="Century Gothic"/>
                  <a:cs typeface="Century Gothic"/>
                  <a:sym typeface="Century Gothic"/>
                </a:rPr>
                <a:t>of the data/ MIS systems</a:t>
              </a:r>
              <a:endParaRPr sz="2400" b="0" i="0" u="none" strike="noStrike" cap="none">
                <a:solidFill>
                  <a:schemeClr val="lt1"/>
                </a:solidFill>
                <a:latin typeface="Century Gothic"/>
                <a:ea typeface="Century Gothic"/>
                <a:cs typeface="Century Gothic"/>
                <a:sym typeface="Century Gothic"/>
              </a:endParaRPr>
            </a:p>
          </p:txBody>
        </p:sp>
        <p:sp>
          <p:nvSpPr>
            <p:cNvPr id="98" name="Google Shape;98;p5"/>
            <p:cNvSpPr/>
            <p:nvPr/>
          </p:nvSpPr>
          <p:spPr>
            <a:xfrm>
              <a:off x="5043274" y="504"/>
              <a:ext cx="3650316" cy="219018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txBox="1"/>
            <p:nvPr/>
          </p:nvSpPr>
          <p:spPr>
            <a:xfrm>
              <a:off x="5043274" y="504"/>
              <a:ext cx="3650316" cy="219018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To prepare a self-assessment diagnostic tool – Trigger </a:t>
              </a:r>
              <a:r>
                <a:rPr lang="en-US" sz="2400" b="1" i="0" u="none" strike="noStrike" cap="none">
                  <a:solidFill>
                    <a:schemeClr val="lt1"/>
                  </a:solidFill>
                  <a:latin typeface="Century Gothic"/>
                  <a:ea typeface="Century Gothic"/>
                  <a:cs typeface="Century Gothic"/>
                  <a:sym typeface="Century Gothic"/>
                </a:rPr>
                <a:t>contemplation</a:t>
              </a:r>
              <a:r>
                <a:rPr lang="en-US" sz="2400" b="0" i="0" u="none" strike="noStrike" cap="none">
                  <a:solidFill>
                    <a:schemeClr val="lt1"/>
                  </a:solidFill>
                  <a:latin typeface="Century Gothic"/>
                  <a:ea typeface="Century Gothic"/>
                  <a:cs typeface="Century Gothic"/>
                  <a:sym typeface="Century Gothic"/>
                </a:rPr>
                <a:t> on </a:t>
              </a:r>
              <a:r>
                <a:rPr lang="en-US" sz="2400" b="1" i="0" u="none" strike="noStrike" cap="none">
                  <a:solidFill>
                    <a:schemeClr val="lt1"/>
                  </a:solidFill>
                  <a:latin typeface="Century Gothic"/>
                  <a:ea typeface="Century Gothic"/>
                  <a:cs typeface="Century Gothic"/>
                  <a:sym typeface="Century Gothic"/>
                </a:rPr>
                <a:t>improvements</a:t>
              </a:r>
              <a:endParaRPr sz="2400" b="1" i="0" u="none" strike="noStrike" cap="none">
                <a:solidFill>
                  <a:schemeClr val="lt1"/>
                </a:solidFill>
                <a:latin typeface="Century Gothic"/>
                <a:ea typeface="Century Gothic"/>
                <a:cs typeface="Century Gothic"/>
                <a:sym typeface="Century Gothic"/>
              </a:endParaRPr>
            </a:p>
          </p:txBody>
        </p:sp>
        <p:sp>
          <p:nvSpPr>
            <p:cNvPr id="100" name="Google Shape;100;p5"/>
            <p:cNvSpPr/>
            <p:nvPr/>
          </p:nvSpPr>
          <p:spPr>
            <a:xfrm>
              <a:off x="1027927" y="2555725"/>
              <a:ext cx="3650316" cy="2190189"/>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txBox="1"/>
            <p:nvPr/>
          </p:nvSpPr>
          <p:spPr>
            <a:xfrm>
              <a:off x="1027927" y="2555725"/>
              <a:ext cx="3650316" cy="219018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To prepare an Index for M/Ds with a </a:t>
              </a:r>
              <a:r>
                <a:rPr lang="en-US" sz="2400" b="1" i="0" u="none" strike="noStrike" cap="none">
                  <a:solidFill>
                    <a:schemeClr val="lt1"/>
                  </a:solidFill>
                  <a:latin typeface="Century Gothic"/>
                  <a:ea typeface="Century Gothic"/>
                  <a:cs typeface="Century Gothic"/>
                  <a:sym typeface="Century Gothic"/>
                </a:rPr>
                <a:t>target to attain frontier DGQI score of 5/5</a:t>
              </a:r>
              <a:endParaRPr sz="2400" b="1" i="0" u="none" strike="noStrike" cap="none">
                <a:solidFill>
                  <a:schemeClr val="lt1"/>
                </a:solidFill>
                <a:latin typeface="Century Gothic"/>
                <a:ea typeface="Century Gothic"/>
                <a:cs typeface="Century Gothic"/>
                <a:sym typeface="Century Gothic"/>
              </a:endParaRPr>
            </a:p>
          </p:txBody>
        </p:sp>
        <p:sp>
          <p:nvSpPr>
            <p:cNvPr id="102" name="Google Shape;102;p5"/>
            <p:cNvSpPr/>
            <p:nvPr/>
          </p:nvSpPr>
          <p:spPr>
            <a:xfrm>
              <a:off x="5043274" y="2555725"/>
              <a:ext cx="3650316" cy="2190189"/>
            </a:xfrm>
            <a:prstGeom prst="rect">
              <a:avLst/>
            </a:prstGeom>
            <a:solidFill>
              <a:srgbClr val="002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txBox="1"/>
            <p:nvPr/>
          </p:nvSpPr>
          <p:spPr>
            <a:xfrm>
              <a:off x="5043274" y="2555725"/>
              <a:ext cx="3650316" cy="219018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To document &amp; disseminate </a:t>
              </a:r>
              <a:r>
                <a:rPr lang="en-US" sz="2400" b="1" i="0" u="none" strike="noStrike" cap="none">
                  <a:solidFill>
                    <a:schemeClr val="lt1"/>
                  </a:solidFill>
                  <a:latin typeface="Century Gothic"/>
                  <a:ea typeface="Century Gothic"/>
                  <a:cs typeface="Century Gothic"/>
                  <a:sym typeface="Century Gothic"/>
                </a:rPr>
                <a:t>best practices </a:t>
              </a:r>
              <a:endParaRPr sz="2400" b="1" i="0" u="none" strike="noStrike" cap="none">
                <a:solidFill>
                  <a:schemeClr val="lt1"/>
                </a:solidFill>
                <a:latin typeface="Century Gothic"/>
                <a:ea typeface="Century Gothic"/>
                <a:cs typeface="Century Gothic"/>
                <a:sym typeface="Century Gothic"/>
              </a:endParaRPr>
            </a:p>
          </p:txBody>
        </p:sp>
      </p:grpSp>
      <p:sp>
        <p:nvSpPr>
          <p:cNvPr id="104" name="Google Shape;104;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5</a:t>
            </a:fld>
            <a:endParaRPr>
              <a:solidFill>
                <a:srgbClr val="695D46"/>
              </a:solidFill>
            </a:endParaRPr>
          </a:p>
        </p:txBody>
      </p:sp>
      <p:sp>
        <p:nvSpPr>
          <p:cNvPr id="105" name="Google Shape;105;p5"/>
          <p:cNvSpPr/>
          <p:nvPr/>
        </p:nvSpPr>
        <p:spPr>
          <a:xfrm rot="-5400000">
            <a:off x="4083055" y="4206128"/>
            <a:ext cx="101600" cy="3619497"/>
          </a:xfrm>
          <a:prstGeom prst="leftBracket">
            <a:avLst>
              <a:gd name="adj" fmla="val 8333"/>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6" name="Google Shape;106;p5"/>
          <p:cNvSpPr/>
          <p:nvPr/>
        </p:nvSpPr>
        <p:spPr>
          <a:xfrm rot="-5400000">
            <a:off x="8079318" y="4223064"/>
            <a:ext cx="101600" cy="3619497"/>
          </a:xfrm>
          <a:prstGeom prst="leftBracket">
            <a:avLst>
              <a:gd name="adj" fmla="val 8333"/>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7" name="Google Shape;107;p5"/>
          <p:cNvSpPr txBox="1"/>
          <p:nvPr/>
        </p:nvSpPr>
        <p:spPr>
          <a:xfrm>
            <a:off x="2960855" y="6131467"/>
            <a:ext cx="234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0000"/>
                </a:solidFill>
                <a:latin typeface="Century Gothic"/>
                <a:ea typeface="Century Gothic"/>
                <a:cs typeface="Century Gothic"/>
                <a:sym typeface="Century Gothic"/>
              </a:rPr>
              <a:t>Competitive</a:t>
            </a:r>
            <a:endParaRPr/>
          </a:p>
        </p:txBody>
      </p:sp>
      <p:sp>
        <p:nvSpPr>
          <p:cNvPr id="108" name="Google Shape;108;p5"/>
          <p:cNvSpPr txBox="1"/>
          <p:nvPr/>
        </p:nvSpPr>
        <p:spPr>
          <a:xfrm>
            <a:off x="7075655" y="6112844"/>
            <a:ext cx="234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0000"/>
                </a:solidFill>
                <a:latin typeface="Century Gothic"/>
                <a:ea typeface="Century Gothic"/>
                <a:cs typeface="Century Gothic"/>
                <a:sym typeface="Century Gothic"/>
              </a:rPr>
              <a:t>Cooperative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3"/>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a:t>Data and Strategy Unit – Roles </a:t>
            </a:r>
            <a:endParaRPr/>
          </a:p>
        </p:txBody>
      </p:sp>
      <p:graphicFrame>
        <p:nvGraphicFramePr>
          <p:cNvPr id="679" name="Google Shape;679;p43"/>
          <p:cNvGraphicFramePr/>
          <p:nvPr/>
        </p:nvGraphicFramePr>
        <p:xfrm>
          <a:off x="447963" y="799258"/>
          <a:ext cx="3000000" cy="3000000"/>
        </p:xfrm>
        <a:graphic>
          <a:graphicData uri="http://schemas.openxmlformats.org/drawingml/2006/table">
            <a:tbl>
              <a:tblPr firstRow="1" bandRow="1">
                <a:noFill/>
                <a:tableStyleId>{32C267EC-0165-4573-8F45-E4278EADB418}</a:tableStyleId>
              </a:tblPr>
              <a:tblGrid>
                <a:gridCol w="1778675">
                  <a:extLst>
                    <a:ext uri="{9D8B030D-6E8A-4147-A177-3AD203B41FA5}">
                      <a16:colId xmlns:a16="http://schemas.microsoft.com/office/drawing/2014/main" val="20000"/>
                    </a:ext>
                  </a:extLst>
                </a:gridCol>
                <a:gridCol w="3869375">
                  <a:extLst>
                    <a:ext uri="{9D8B030D-6E8A-4147-A177-3AD203B41FA5}">
                      <a16:colId xmlns:a16="http://schemas.microsoft.com/office/drawing/2014/main" val="20001"/>
                    </a:ext>
                  </a:extLst>
                </a:gridCol>
              </a:tblGrid>
              <a:tr h="466300">
                <a:tc gridSpan="2">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Monitoring &amp; Statistics Unit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466300">
                <a:tc>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Designation</a:t>
                      </a:r>
                      <a:endParaRPr/>
                    </a:p>
                  </a:txBody>
                  <a:tcPr marL="91450" marR="91450" marT="45725" marB="45725" anchor="ctr">
                    <a:solidFill>
                      <a:schemeClr val="accent2"/>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Key Role</a:t>
                      </a:r>
                      <a:endParaRPr/>
                    </a:p>
                  </a:txBody>
                  <a:tcPr marL="91450" marR="91450" marT="45725" marB="45725" anchor="ctr">
                    <a:solidFill>
                      <a:schemeClr val="accent2"/>
                    </a:solidFill>
                  </a:tcPr>
                </a:tc>
                <a:extLst>
                  <a:ext uri="{0D108BD9-81ED-4DB2-BD59-A6C34878D82A}">
                    <a16:rowId xmlns:a16="http://schemas.microsoft.com/office/drawing/2014/main" val="10001"/>
                  </a:ext>
                </a:extLst>
              </a:tr>
              <a:tr h="1149075">
                <a:tc>
                  <a:txBody>
                    <a:bodyPr/>
                    <a:lstStyle/>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Director</a:t>
                      </a:r>
                      <a:endParaRPr/>
                    </a:p>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(Data &amp; Statistics Specialist)</a:t>
                      </a:r>
                      <a:endParaRPr/>
                    </a:p>
                  </a:txBody>
                  <a:tcPr marL="91450" marR="91450" marT="45725" marB="45725" anchor="ctr"/>
                </a:tc>
                <a:tc>
                  <a:txBody>
                    <a:bodyPr/>
                    <a:lstStyle/>
                    <a:p>
                      <a:pPr marL="171450" marR="0" lvl="0" indent="-171450" algn="l" rtl="0">
                        <a:lnSpc>
                          <a:spcPct val="100000"/>
                        </a:lnSpc>
                        <a:spcBef>
                          <a:spcPts val="0"/>
                        </a:spcBef>
                        <a:spcAft>
                          <a:spcPts val="0"/>
                        </a:spcAft>
                        <a:buClr>
                          <a:srgbClr val="000000"/>
                        </a:buClr>
                        <a:buSzPts val="1400"/>
                        <a:buFont typeface="Arial"/>
                        <a:buChar char="•"/>
                      </a:pPr>
                      <a:r>
                        <a:rPr lang="en-US" sz="1400" u="none" strike="noStrike" cap="none">
                          <a:solidFill>
                            <a:schemeClr val="dk2"/>
                          </a:solidFill>
                          <a:latin typeface="Century Gothic"/>
                          <a:ea typeface="Century Gothic"/>
                          <a:cs typeface="Century Gothic"/>
                          <a:sym typeface="Century Gothic"/>
                        </a:rPr>
                        <a:t>Establishment of </a:t>
                      </a:r>
                      <a:r>
                        <a:rPr lang="en-US" sz="1400" b="1" u="none" strike="noStrike" cap="none">
                          <a:solidFill>
                            <a:schemeClr val="dk2"/>
                          </a:solidFill>
                          <a:latin typeface="Century Gothic"/>
                          <a:ea typeface="Century Gothic"/>
                          <a:cs typeface="Century Gothic"/>
                          <a:sym typeface="Century Gothic"/>
                        </a:rPr>
                        <a:t>integrated monitoring systems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u="none" strike="noStrike" cap="none">
                          <a:solidFill>
                            <a:schemeClr val="dk2"/>
                          </a:solidFill>
                          <a:latin typeface="Century Gothic"/>
                          <a:ea typeface="Century Gothic"/>
                          <a:cs typeface="Century Gothic"/>
                          <a:sym typeface="Century Gothic"/>
                        </a:rPr>
                        <a:t>Development of </a:t>
                      </a:r>
                      <a:r>
                        <a:rPr lang="en-US" sz="1400" b="1" u="none" strike="noStrike" cap="none">
                          <a:solidFill>
                            <a:schemeClr val="dk2"/>
                          </a:solidFill>
                          <a:latin typeface="Century Gothic"/>
                          <a:ea typeface="Century Gothic"/>
                          <a:cs typeface="Century Gothic"/>
                          <a:sym typeface="Century Gothic"/>
                        </a:rPr>
                        <a:t>coherent and interlinked statistical registers </a:t>
                      </a:r>
                      <a:r>
                        <a:rPr lang="en-US" sz="1400" u="none" strike="noStrike" cap="none">
                          <a:solidFill>
                            <a:schemeClr val="dk2"/>
                          </a:solidFill>
                          <a:latin typeface="Century Gothic"/>
                          <a:ea typeface="Century Gothic"/>
                          <a:cs typeface="Century Gothic"/>
                          <a:sym typeface="Century Gothic"/>
                        </a:rPr>
                        <a:t>for the M/D</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940650">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Data Monitoring Lead</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solidFill>
                            <a:schemeClr val="dk2"/>
                          </a:solidFill>
                          <a:latin typeface="Century Gothic"/>
                          <a:ea typeface="Century Gothic"/>
                          <a:cs typeface="Century Gothic"/>
                          <a:sym typeface="Century Gothic"/>
                        </a:rPr>
                        <a:t>Identification of indicators, tools and monitoring mechanisms for </a:t>
                      </a:r>
                      <a:r>
                        <a:rPr lang="en-US" sz="1400" b="1" u="none" strike="noStrike" cap="none">
                          <a:solidFill>
                            <a:schemeClr val="dk2"/>
                          </a:solidFill>
                          <a:latin typeface="Century Gothic"/>
                          <a:ea typeface="Century Gothic"/>
                          <a:cs typeface="Century Gothic"/>
                          <a:sym typeface="Century Gothic"/>
                        </a:rPr>
                        <a:t>synergistic</a:t>
                      </a:r>
                      <a:r>
                        <a:rPr lang="en-US" sz="1400" u="none" strike="noStrike" cap="none">
                          <a:solidFill>
                            <a:schemeClr val="dk2"/>
                          </a:solidFill>
                          <a:latin typeface="Century Gothic"/>
                          <a:ea typeface="Century Gothic"/>
                          <a:cs typeface="Century Gothic"/>
                          <a:sym typeface="Century Gothic"/>
                        </a:rPr>
                        <a:t> </a:t>
                      </a:r>
                      <a:r>
                        <a:rPr lang="en-US" sz="1400" b="1" u="none" strike="noStrike" cap="none">
                          <a:solidFill>
                            <a:schemeClr val="dk2"/>
                          </a:solidFill>
                          <a:latin typeface="Century Gothic"/>
                          <a:ea typeface="Century Gothic"/>
                          <a:cs typeface="Century Gothic"/>
                          <a:sym typeface="Century Gothic"/>
                        </a:rPr>
                        <a:t>OOMF, GI and SDG monitoring</a:t>
                      </a:r>
                      <a:r>
                        <a:rPr lang="en-US" sz="1400" u="none" strike="noStrike" cap="none">
                          <a:solidFill>
                            <a:schemeClr val="dk2"/>
                          </a:solidFill>
                          <a:latin typeface="Century Gothic"/>
                          <a:ea typeface="Century Gothic"/>
                          <a:cs typeface="Century Gothic"/>
                          <a:sym typeface="Century Gothic"/>
                        </a:rPr>
                        <a:t> across divisions</a:t>
                      </a:r>
                      <a:endParaRPr/>
                    </a:p>
                  </a:txBody>
                  <a:tcPr marL="91450" marR="91450" marT="45725" marB="45725" anchor="ctr"/>
                </a:tc>
                <a:extLst>
                  <a:ext uri="{0D108BD9-81ED-4DB2-BD59-A6C34878D82A}">
                    <a16:rowId xmlns:a16="http://schemas.microsoft.com/office/drawing/2014/main" val="10003"/>
                  </a:ext>
                </a:extLst>
              </a:tr>
              <a:tr h="671900">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Data Monitoring Analyst </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solidFill>
                            <a:schemeClr val="dk2"/>
                          </a:solidFill>
                          <a:latin typeface="Century Gothic"/>
                          <a:ea typeface="Century Gothic"/>
                          <a:cs typeface="Century Gothic"/>
                          <a:sym typeface="Century Gothic"/>
                        </a:rPr>
                        <a:t>Assistance in developing </a:t>
                      </a:r>
                      <a:r>
                        <a:rPr lang="en-US" sz="1400" b="1" u="none" strike="noStrike" cap="none">
                          <a:solidFill>
                            <a:schemeClr val="dk2"/>
                          </a:solidFill>
                          <a:latin typeface="Century Gothic"/>
                          <a:ea typeface="Century Gothic"/>
                          <a:cs typeface="Century Gothic"/>
                          <a:sym typeface="Century Gothic"/>
                        </a:rPr>
                        <a:t>synergistic monitoring mechanisms </a:t>
                      </a:r>
                      <a:r>
                        <a:rPr lang="en-US" sz="1400" u="none" strike="noStrike" cap="none">
                          <a:solidFill>
                            <a:schemeClr val="dk2"/>
                          </a:solidFill>
                          <a:latin typeface="Century Gothic"/>
                          <a:ea typeface="Century Gothic"/>
                          <a:cs typeface="Century Gothic"/>
                          <a:sym typeface="Century Gothic"/>
                        </a:rPr>
                        <a:t>across divisions</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725725">
                <a:tc>
                  <a:txBody>
                    <a:bodyPr/>
                    <a:lstStyle/>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Statistician</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Compilation and easy dissemination of statistics </a:t>
                      </a:r>
                      <a:r>
                        <a:rPr lang="en-US" sz="1400" u="none" strike="noStrike" cap="none">
                          <a:solidFill>
                            <a:schemeClr val="dk2"/>
                          </a:solidFill>
                          <a:latin typeface="Century Gothic"/>
                          <a:ea typeface="Century Gothic"/>
                          <a:cs typeface="Century Gothic"/>
                          <a:sym typeface="Century Gothic"/>
                        </a:rPr>
                        <a:t>generated by various divisions of the M/D</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725725">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Statistical Analyst </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Needs assessment and coordination </a:t>
                      </a:r>
                      <a:r>
                        <a:rPr lang="en-US" sz="1400" u="none" strike="noStrike" cap="none">
                          <a:solidFill>
                            <a:schemeClr val="dk2"/>
                          </a:solidFill>
                          <a:latin typeface="Century Gothic"/>
                          <a:ea typeface="Century Gothic"/>
                          <a:cs typeface="Century Gothic"/>
                          <a:sym typeface="Century Gothic"/>
                        </a:rPr>
                        <a:t>with all stakeholders for statistics compilation</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680" name="Google Shape;680;p43"/>
          <p:cNvGraphicFramePr/>
          <p:nvPr/>
        </p:nvGraphicFramePr>
        <p:xfrm>
          <a:off x="6229350" y="807940"/>
          <a:ext cx="3000000" cy="3000000"/>
        </p:xfrm>
        <a:graphic>
          <a:graphicData uri="http://schemas.openxmlformats.org/drawingml/2006/table">
            <a:tbl>
              <a:tblPr firstRow="1" bandRow="1">
                <a:noFill/>
                <a:tableStyleId>{32C267EC-0165-4573-8F45-E4278EADB418}</a:tableStyleId>
              </a:tblPr>
              <a:tblGrid>
                <a:gridCol w="1685775">
                  <a:extLst>
                    <a:ext uri="{9D8B030D-6E8A-4147-A177-3AD203B41FA5}">
                      <a16:colId xmlns:a16="http://schemas.microsoft.com/office/drawing/2014/main" val="20000"/>
                    </a:ext>
                  </a:extLst>
                </a:gridCol>
                <a:gridCol w="3667275">
                  <a:extLst>
                    <a:ext uri="{9D8B030D-6E8A-4147-A177-3AD203B41FA5}">
                      <a16:colId xmlns:a16="http://schemas.microsoft.com/office/drawing/2014/main" val="20001"/>
                    </a:ext>
                  </a:extLst>
                </a:gridCol>
              </a:tblGrid>
              <a:tr h="332075">
                <a:tc gridSpan="2">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Technology &amp; Analytics Unit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332075">
                <a:tc>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Designation</a:t>
                      </a:r>
                      <a:endParaRPr/>
                    </a:p>
                  </a:txBody>
                  <a:tcPr marL="91450" marR="91450" marT="45725" marB="45725" anchor="ctr">
                    <a:solidFill>
                      <a:schemeClr val="accent2"/>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latin typeface="Century Gothic"/>
                          <a:ea typeface="Century Gothic"/>
                          <a:cs typeface="Century Gothic"/>
                          <a:sym typeface="Century Gothic"/>
                        </a:rPr>
                        <a:t>Key Role</a:t>
                      </a:r>
                      <a:endParaRPr/>
                    </a:p>
                  </a:txBody>
                  <a:tcPr marL="91450" marR="91450" marT="45725" marB="45725" anchor="ctr">
                    <a:solidFill>
                      <a:schemeClr val="accent2"/>
                    </a:solidFill>
                  </a:tcPr>
                </a:tc>
                <a:extLst>
                  <a:ext uri="{0D108BD9-81ED-4DB2-BD59-A6C34878D82A}">
                    <a16:rowId xmlns:a16="http://schemas.microsoft.com/office/drawing/2014/main" val="10001"/>
                  </a:ext>
                </a:extLst>
              </a:tr>
              <a:tr h="1212175">
                <a:tc>
                  <a:txBody>
                    <a:bodyPr/>
                    <a:lstStyle/>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Director</a:t>
                      </a:r>
                      <a:endParaRPr/>
                    </a:p>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(IT &amp; Analytics Specialist)</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Ensuring uptake of data analytics </a:t>
                      </a:r>
                      <a:r>
                        <a:rPr lang="en-US" sz="1400" u="none" strike="noStrike" cap="none">
                          <a:solidFill>
                            <a:schemeClr val="dk2"/>
                          </a:solidFill>
                          <a:latin typeface="Century Gothic"/>
                          <a:ea typeface="Century Gothic"/>
                          <a:cs typeface="Century Gothic"/>
                          <a:sym typeface="Century Gothic"/>
                        </a:rPr>
                        <a:t>across the M/D initiatives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Development of IT-based systems </a:t>
                      </a:r>
                      <a:r>
                        <a:rPr lang="en-US" sz="1400" u="none" strike="noStrike" cap="none">
                          <a:solidFill>
                            <a:schemeClr val="dk2"/>
                          </a:solidFill>
                          <a:latin typeface="Century Gothic"/>
                          <a:ea typeface="Century Gothic"/>
                          <a:cs typeface="Century Gothic"/>
                          <a:sym typeface="Century Gothic"/>
                        </a:rPr>
                        <a:t>for data collection, reporting and exchange</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765575">
                <a:tc>
                  <a:txBody>
                    <a:bodyPr/>
                    <a:lstStyle/>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IT Lead</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Integration and development of MIS, dashboards </a:t>
                      </a:r>
                      <a:r>
                        <a:rPr lang="en-US" sz="1400" u="none" strike="noStrike" cap="none">
                          <a:solidFill>
                            <a:schemeClr val="dk2"/>
                          </a:solidFill>
                          <a:latin typeface="Century Gothic"/>
                          <a:ea typeface="Century Gothic"/>
                          <a:cs typeface="Century Gothic"/>
                          <a:sym typeface="Century Gothic"/>
                        </a:rPr>
                        <a:t>and other IT tools for collection and dissemination of data</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542300">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IT- Analyst/ Developer </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Support in development </a:t>
                      </a:r>
                      <a:r>
                        <a:rPr lang="en-US" sz="1400" u="none" strike="noStrike" cap="none">
                          <a:solidFill>
                            <a:schemeClr val="dk2"/>
                          </a:solidFill>
                          <a:latin typeface="Century Gothic"/>
                          <a:ea typeface="Century Gothic"/>
                          <a:cs typeface="Century Gothic"/>
                          <a:sym typeface="Century Gothic"/>
                        </a:rPr>
                        <a:t>of integrated IT systems across the M/D</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765575">
                <a:tc>
                  <a:txBody>
                    <a:bodyPr/>
                    <a:lstStyle/>
                    <a:p>
                      <a:pPr marL="0" marR="0" lvl="0" indent="0" algn="l" rtl="0">
                        <a:lnSpc>
                          <a:spcPct val="100000"/>
                        </a:lnSpc>
                        <a:spcBef>
                          <a:spcPts val="0"/>
                        </a:spcBef>
                        <a:spcAft>
                          <a:spcPts val="0"/>
                        </a:spcAft>
                        <a:buClr>
                          <a:schemeClr val="dk2"/>
                        </a:buClr>
                        <a:buSzPts val="1400"/>
                        <a:buFont typeface="Arial"/>
                        <a:buNone/>
                      </a:pPr>
                      <a:r>
                        <a:rPr lang="en-US" sz="1400" b="1" u="none" strike="noStrike" cap="none">
                          <a:solidFill>
                            <a:schemeClr val="dk2"/>
                          </a:solidFill>
                          <a:latin typeface="Century Gothic"/>
                          <a:ea typeface="Century Gothic"/>
                          <a:cs typeface="Century Gothic"/>
                          <a:sym typeface="Century Gothic"/>
                        </a:rPr>
                        <a:t>Data Analytics Lead</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Utilizing data analysis for regular scheme and policy reviews </a:t>
                      </a:r>
                      <a:r>
                        <a:rPr lang="en-US" sz="1400" u="none" strike="noStrike" cap="none">
                          <a:solidFill>
                            <a:schemeClr val="dk2"/>
                          </a:solidFill>
                          <a:latin typeface="Century Gothic"/>
                          <a:ea typeface="Century Gothic"/>
                          <a:cs typeface="Century Gothic"/>
                          <a:sym typeface="Century Gothic"/>
                        </a:rPr>
                        <a:t>at the highest level of the M/D </a:t>
                      </a:r>
                      <a:endParaRPr sz="140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1212175">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Data Analyst </a:t>
                      </a:r>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b="1" u="none" strike="noStrike" cap="none">
                          <a:solidFill>
                            <a:schemeClr val="dk2"/>
                          </a:solidFill>
                          <a:latin typeface="Century Gothic"/>
                          <a:ea typeface="Century Gothic"/>
                          <a:cs typeface="Century Gothic"/>
                          <a:sym typeface="Century Gothic"/>
                        </a:rPr>
                        <a:t>Analyzing generated data </a:t>
                      </a:r>
                      <a:r>
                        <a:rPr lang="en-US" sz="1400" u="none" strike="noStrike" cap="none">
                          <a:solidFill>
                            <a:schemeClr val="dk2"/>
                          </a:solidFill>
                          <a:latin typeface="Century Gothic"/>
                          <a:ea typeface="Century Gothic"/>
                          <a:cs typeface="Century Gothic"/>
                          <a:sym typeface="Century Gothic"/>
                        </a:rPr>
                        <a:t>for quality control, visualizations and insights,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solidFill>
                            <a:schemeClr val="dk2"/>
                          </a:solidFill>
                          <a:latin typeface="Century Gothic"/>
                          <a:ea typeface="Century Gothic"/>
                          <a:cs typeface="Century Gothic"/>
                          <a:sym typeface="Century Gothic"/>
                        </a:rPr>
                        <a:t>Exploring </a:t>
                      </a:r>
                      <a:r>
                        <a:rPr lang="en-US" sz="1400" b="1" u="none" strike="noStrike" cap="none">
                          <a:solidFill>
                            <a:schemeClr val="dk2"/>
                          </a:solidFill>
                          <a:latin typeface="Century Gothic"/>
                          <a:ea typeface="Century Gothic"/>
                          <a:cs typeface="Century Gothic"/>
                          <a:sym typeface="Century Gothic"/>
                        </a:rPr>
                        <a:t>role of emerging technologies and alternative data sources</a:t>
                      </a:r>
                      <a:endParaRPr sz="1400" b="1"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681" name="Google Shape;681;p43"/>
          <p:cNvGraphicFramePr/>
          <p:nvPr/>
        </p:nvGraphicFramePr>
        <p:xfrm>
          <a:off x="581025" y="6109982"/>
          <a:ext cx="3000000" cy="3000000"/>
        </p:xfrm>
        <a:graphic>
          <a:graphicData uri="http://schemas.openxmlformats.org/drawingml/2006/table">
            <a:tbl>
              <a:tblPr bandRow="1">
                <a:noFill/>
                <a:tableStyleId>{32C267EC-0165-4573-8F45-E4278EADB418}</a:tableStyleId>
              </a:tblPr>
              <a:tblGrid>
                <a:gridCol w="10581000">
                  <a:extLst>
                    <a:ext uri="{9D8B030D-6E8A-4147-A177-3AD203B41FA5}">
                      <a16:colId xmlns:a16="http://schemas.microsoft.com/office/drawing/2014/main" val="20000"/>
                    </a:ext>
                  </a:extLst>
                </a:gridCol>
              </a:tblGrid>
              <a:tr h="453300">
                <a:tc>
                  <a:txBody>
                    <a:bodyPr/>
                    <a:lstStyle/>
                    <a:p>
                      <a:pPr marL="0" marR="0" lvl="0" indent="0" algn="l" rtl="0">
                        <a:lnSpc>
                          <a:spcPct val="100000"/>
                        </a:lnSpc>
                        <a:spcBef>
                          <a:spcPts val="0"/>
                        </a:spcBef>
                        <a:spcAft>
                          <a:spcPts val="0"/>
                        </a:spcAft>
                        <a:buNone/>
                      </a:pPr>
                      <a:r>
                        <a:rPr lang="en-US" sz="1400" b="1" u="none" strike="noStrike" cap="none">
                          <a:solidFill>
                            <a:schemeClr val="dk2"/>
                          </a:solidFill>
                          <a:latin typeface="Century Gothic"/>
                          <a:ea typeface="Century Gothic"/>
                          <a:cs typeface="Century Gothic"/>
                          <a:sym typeface="Century Gothic"/>
                        </a:rPr>
                        <a:t>Communications Lead - Inter-ministerial and state coordination </a:t>
                      </a:r>
                      <a:r>
                        <a:rPr lang="en-US" sz="1400" b="0" u="none" strike="noStrike" cap="none">
                          <a:solidFill>
                            <a:schemeClr val="dk2"/>
                          </a:solidFill>
                          <a:latin typeface="Century Gothic"/>
                          <a:ea typeface="Century Gothic"/>
                          <a:cs typeface="Century Gothic"/>
                          <a:sym typeface="Century Gothic"/>
                        </a:rPr>
                        <a:t>for data-based synergies and other partnership activities</a:t>
                      </a:r>
                      <a:endParaRPr sz="1400" b="0" u="none" strike="noStrike" cap="none">
                        <a:solidFill>
                          <a:schemeClr val="dk2"/>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4"/>
          <p:cNvSpPr txBox="1">
            <a:spLocks noGrp="1"/>
          </p:cNvSpPr>
          <p:nvPr>
            <p:ph type="title"/>
          </p:nvPr>
        </p:nvSpPr>
        <p:spPr>
          <a:xfrm>
            <a:off x="415600" y="287660"/>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a:t>Proposed Data and Strategy Unit – Indicative Strength</a:t>
            </a:r>
            <a:endParaRPr/>
          </a:p>
        </p:txBody>
      </p:sp>
      <p:sp>
        <p:nvSpPr>
          <p:cNvPr id="687" name="Google Shape;687;p44"/>
          <p:cNvSpPr txBox="1"/>
          <p:nvPr/>
        </p:nvSpPr>
        <p:spPr>
          <a:xfrm>
            <a:off x="520882" y="6463481"/>
            <a:ext cx="1064382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1100"/>
              <a:buFont typeface="Arial"/>
              <a:buNone/>
            </a:pPr>
            <a:r>
              <a:rPr lang="en-US" sz="1100" b="0" i="0" u="none" strike="noStrike" cap="none">
                <a:solidFill>
                  <a:srgbClr val="695D46"/>
                </a:solidFill>
                <a:latin typeface="Arial"/>
                <a:ea typeface="Arial"/>
                <a:cs typeface="Arial"/>
                <a:sym typeface="Arial"/>
              </a:rPr>
              <a:t>*</a:t>
            </a:r>
            <a:r>
              <a:rPr lang="en-US" sz="1100" b="0" i="1" u="none" strike="noStrike" cap="none">
                <a:solidFill>
                  <a:srgbClr val="695D46"/>
                </a:solidFill>
                <a:latin typeface="Century Gothic"/>
                <a:ea typeface="Century Gothic"/>
                <a:cs typeface="Century Gothic"/>
                <a:sym typeface="Century Gothic"/>
              </a:rPr>
              <a:t>Individual M/Ds may modify the numbers as per different combinations/ categories and beneficiary coverage</a:t>
            </a:r>
            <a:endParaRPr/>
          </a:p>
        </p:txBody>
      </p:sp>
      <p:graphicFrame>
        <p:nvGraphicFramePr>
          <p:cNvPr id="688" name="Google Shape;688;p44"/>
          <p:cNvGraphicFramePr/>
          <p:nvPr/>
        </p:nvGraphicFramePr>
        <p:xfrm>
          <a:off x="520880" y="1728179"/>
          <a:ext cx="3000000" cy="3000000"/>
        </p:xfrm>
        <a:graphic>
          <a:graphicData uri="http://schemas.openxmlformats.org/drawingml/2006/table">
            <a:tbl>
              <a:tblPr firstRow="1" bandRow="1">
                <a:noFill/>
                <a:tableStyleId>{32C267EC-0165-4573-8F45-E4278EADB418}</a:tableStyleId>
              </a:tblPr>
              <a:tblGrid>
                <a:gridCol w="1343225">
                  <a:extLst>
                    <a:ext uri="{9D8B030D-6E8A-4147-A177-3AD203B41FA5}">
                      <a16:colId xmlns:a16="http://schemas.microsoft.com/office/drawing/2014/main" val="20000"/>
                    </a:ext>
                  </a:extLst>
                </a:gridCol>
                <a:gridCol w="1868900">
                  <a:extLst>
                    <a:ext uri="{9D8B030D-6E8A-4147-A177-3AD203B41FA5}">
                      <a16:colId xmlns:a16="http://schemas.microsoft.com/office/drawing/2014/main" val="20001"/>
                    </a:ext>
                  </a:extLst>
                </a:gridCol>
                <a:gridCol w="952100">
                  <a:extLst>
                    <a:ext uri="{9D8B030D-6E8A-4147-A177-3AD203B41FA5}">
                      <a16:colId xmlns:a16="http://schemas.microsoft.com/office/drawing/2014/main" val="20002"/>
                    </a:ext>
                  </a:extLst>
                </a:gridCol>
                <a:gridCol w="1208675">
                  <a:extLst>
                    <a:ext uri="{9D8B030D-6E8A-4147-A177-3AD203B41FA5}">
                      <a16:colId xmlns:a16="http://schemas.microsoft.com/office/drawing/2014/main" val="20003"/>
                    </a:ext>
                  </a:extLst>
                </a:gridCol>
                <a:gridCol w="1343225">
                  <a:extLst>
                    <a:ext uri="{9D8B030D-6E8A-4147-A177-3AD203B41FA5}">
                      <a16:colId xmlns:a16="http://schemas.microsoft.com/office/drawing/2014/main" val="20004"/>
                    </a:ext>
                  </a:extLst>
                </a:gridCol>
                <a:gridCol w="1343225">
                  <a:extLst>
                    <a:ext uri="{9D8B030D-6E8A-4147-A177-3AD203B41FA5}">
                      <a16:colId xmlns:a16="http://schemas.microsoft.com/office/drawing/2014/main" val="20005"/>
                    </a:ext>
                  </a:extLst>
                </a:gridCol>
                <a:gridCol w="1343225">
                  <a:extLst>
                    <a:ext uri="{9D8B030D-6E8A-4147-A177-3AD203B41FA5}">
                      <a16:colId xmlns:a16="http://schemas.microsoft.com/office/drawing/2014/main" val="20006"/>
                    </a:ext>
                  </a:extLst>
                </a:gridCol>
                <a:gridCol w="1343225">
                  <a:extLst>
                    <a:ext uri="{9D8B030D-6E8A-4147-A177-3AD203B41FA5}">
                      <a16:colId xmlns:a16="http://schemas.microsoft.com/office/drawing/2014/main" val="20007"/>
                    </a:ext>
                  </a:extLst>
                </a:gridCol>
              </a:tblGrid>
              <a:tr h="370850">
                <a:tc rowSpan="2">
                  <a:txBody>
                    <a:bodyPr/>
                    <a:lstStyle/>
                    <a:p>
                      <a:pPr marL="0" marR="0" lvl="0" indent="0" algn="ctr" rtl="0">
                        <a:lnSpc>
                          <a:spcPct val="100000"/>
                        </a:lnSpc>
                        <a:spcBef>
                          <a:spcPts val="0"/>
                        </a:spcBef>
                        <a:spcAft>
                          <a:spcPts val="0"/>
                        </a:spcAft>
                        <a:buNone/>
                      </a:pPr>
                      <a:r>
                        <a:rPr lang="en-US" sz="1800" u="none" strike="noStrike" cap="none">
                          <a:latin typeface="Century Gothic"/>
                          <a:ea typeface="Century Gothic"/>
                          <a:cs typeface="Century Gothic"/>
                          <a:sym typeface="Century Gothic"/>
                        </a:rPr>
                        <a:t>Type of M/D</a:t>
                      </a:r>
                      <a:endParaRPr sz="1800" u="none" strike="noStrike" cap="none">
                        <a:latin typeface="Century Gothic"/>
                        <a:ea typeface="Century Gothic"/>
                        <a:cs typeface="Century Gothic"/>
                        <a:sym typeface="Century Gothic"/>
                      </a:endParaRPr>
                    </a:p>
                  </a:txBody>
                  <a:tcPr marL="91450" marR="91450" marT="45725" marB="45725"/>
                </a:tc>
                <a:tc rowSpan="2">
                  <a:txBody>
                    <a:bodyPr/>
                    <a:lstStyle/>
                    <a:p>
                      <a:pPr marL="0" marR="0" lvl="0" indent="0" algn="ctr" rtl="0">
                        <a:lnSpc>
                          <a:spcPct val="100000"/>
                        </a:lnSpc>
                        <a:spcBef>
                          <a:spcPts val="0"/>
                        </a:spcBef>
                        <a:spcAft>
                          <a:spcPts val="0"/>
                        </a:spcAft>
                        <a:buNone/>
                      </a:pPr>
                      <a:r>
                        <a:rPr lang="en-US" sz="1800" u="none" strike="noStrike" cap="none">
                          <a:latin typeface="Century Gothic"/>
                          <a:ea typeface="Century Gothic"/>
                          <a:cs typeface="Century Gothic"/>
                          <a:sym typeface="Century Gothic"/>
                        </a:rPr>
                        <a:t>Total number of interventions (CS+CSS+NSI)</a:t>
                      </a:r>
                      <a:endParaRPr sz="1800" u="none" strike="noStrike" cap="none">
                        <a:latin typeface="Century Gothic"/>
                        <a:ea typeface="Century Gothic"/>
                        <a:cs typeface="Century Gothic"/>
                        <a:sym typeface="Century Gothic"/>
                      </a:endParaRPr>
                    </a:p>
                  </a:txBody>
                  <a:tcPr marL="91450" marR="91450" marT="45725" marB="45725"/>
                </a:tc>
                <a:tc gridSpan="3">
                  <a:txBody>
                    <a:bodyPr/>
                    <a:lstStyle/>
                    <a:p>
                      <a:pPr marL="0" marR="0" lvl="0" indent="0" algn="ctr" rtl="0">
                        <a:lnSpc>
                          <a:spcPct val="100000"/>
                        </a:lnSpc>
                        <a:spcBef>
                          <a:spcPts val="0"/>
                        </a:spcBef>
                        <a:spcAft>
                          <a:spcPts val="0"/>
                        </a:spcAft>
                        <a:buNone/>
                      </a:pPr>
                      <a:r>
                        <a:rPr lang="en-US" sz="1800" u="none" strike="noStrike" cap="none">
                          <a:latin typeface="Century Gothic"/>
                          <a:ea typeface="Century Gothic"/>
                          <a:cs typeface="Century Gothic"/>
                          <a:sym typeface="Century Gothic"/>
                        </a:rPr>
                        <a:t>Avg outlay &gt; INR 500 Crores</a:t>
                      </a:r>
                      <a:endParaRPr sz="1800" u="none" strike="noStrike" cap="none">
                        <a:latin typeface="Century Gothic"/>
                        <a:ea typeface="Century Gothic"/>
                        <a:cs typeface="Century Gothic"/>
                        <a:sym typeface="Century Gothic"/>
                      </a:endParaRPr>
                    </a:p>
                  </a:txBody>
                  <a:tcPr marL="91450" marR="91450" marT="45725" marB="45725"/>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None/>
                      </a:pPr>
                      <a:r>
                        <a:rPr lang="en-US" sz="1800" u="none" strike="noStrike" cap="none">
                          <a:latin typeface="Century Gothic"/>
                          <a:ea typeface="Century Gothic"/>
                          <a:cs typeface="Century Gothic"/>
                          <a:sym typeface="Century Gothic"/>
                        </a:rPr>
                        <a:t>Avg outlay &lt; INR 500 Crores</a:t>
                      </a:r>
                      <a:endParaRPr sz="1800" u="none" strike="noStrike" cap="none">
                        <a:latin typeface="Century Gothic"/>
                        <a:ea typeface="Century Gothic"/>
                        <a:cs typeface="Century Gothic"/>
                        <a:sym typeface="Century Gothic"/>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Leads</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Analysts</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Total</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Leads</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Analysts</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solidFill>
                            <a:schemeClr val="dk2"/>
                          </a:solidFill>
                          <a:latin typeface="Century Gothic"/>
                          <a:ea typeface="Century Gothic"/>
                          <a:cs typeface="Century Gothic"/>
                          <a:sym typeface="Century Gothic"/>
                        </a:rPr>
                        <a:t>Total</a:t>
                      </a:r>
                      <a:endParaRPr sz="18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Small</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0-10</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2</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4</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6</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2</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3</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Medium</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11-30</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4</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8</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12</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2</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4</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6</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Large</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Above 30</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6</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12</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18</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3</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6</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b="1" u="none" strike="noStrike" cap="none">
                          <a:solidFill>
                            <a:schemeClr val="dk2"/>
                          </a:solidFill>
                          <a:latin typeface="Century Gothic"/>
                          <a:ea typeface="Century Gothic"/>
                          <a:cs typeface="Century Gothic"/>
                          <a:sym typeface="Century Gothic"/>
                        </a:rPr>
                        <a:t>9</a:t>
                      </a:r>
                      <a:endParaRPr sz="2000" b="1"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bl>
          </a:graphicData>
        </a:graphic>
      </p:graphicFrame>
      <p:sp>
        <p:nvSpPr>
          <p:cNvPr id="689" name="Google Shape;689;p44"/>
          <p:cNvSpPr txBox="1"/>
          <p:nvPr/>
        </p:nvSpPr>
        <p:spPr>
          <a:xfrm>
            <a:off x="469876" y="4328618"/>
            <a:ext cx="10745832" cy="107721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695D46"/>
              </a:buClr>
              <a:buSzPts val="1800"/>
              <a:buFont typeface="Arial"/>
              <a:buChar char="•"/>
            </a:pPr>
            <a:r>
              <a:rPr lang="en-US" sz="1800" b="0" i="0" u="none" strike="noStrike" cap="none">
                <a:solidFill>
                  <a:srgbClr val="695D46"/>
                </a:solidFill>
                <a:latin typeface="Century Gothic"/>
                <a:ea typeface="Century Gothic"/>
                <a:cs typeface="Century Gothic"/>
                <a:sym typeface="Century Gothic"/>
              </a:rPr>
              <a:t>For every 5 interventions with avg outlay &lt; INR 500 Crores, one analyst is recommended</a:t>
            </a:r>
            <a:endParaRPr/>
          </a:p>
          <a:p>
            <a:pPr marL="342900" marR="0" lvl="0" indent="-342900" algn="just" rtl="0">
              <a:lnSpc>
                <a:spcPct val="100000"/>
              </a:lnSpc>
              <a:spcBef>
                <a:spcPts val="600"/>
              </a:spcBef>
              <a:spcAft>
                <a:spcPts val="0"/>
              </a:spcAft>
              <a:buClr>
                <a:srgbClr val="695D46"/>
              </a:buClr>
              <a:buSzPts val="1800"/>
              <a:buFont typeface="Arial"/>
              <a:buChar char="•"/>
            </a:pPr>
            <a:r>
              <a:rPr lang="en-US" sz="1800" b="0" i="0" u="none" strike="noStrike" cap="none">
                <a:solidFill>
                  <a:srgbClr val="695D46"/>
                </a:solidFill>
                <a:latin typeface="Century Gothic"/>
                <a:ea typeface="Century Gothic"/>
                <a:cs typeface="Century Gothic"/>
                <a:sym typeface="Century Gothic"/>
              </a:rPr>
              <a:t>For every 5 interventions with avg outlay &gt; INR 500 Crores, two analysts are recommended</a:t>
            </a:r>
            <a:endParaRPr/>
          </a:p>
          <a:p>
            <a:pPr marL="342900" marR="0" lvl="0" indent="-342900" algn="just" rtl="0">
              <a:lnSpc>
                <a:spcPct val="100000"/>
              </a:lnSpc>
              <a:spcBef>
                <a:spcPts val="600"/>
              </a:spcBef>
              <a:spcAft>
                <a:spcPts val="0"/>
              </a:spcAft>
              <a:buClr>
                <a:srgbClr val="695D46"/>
              </a:buClr>
              <a:buSzPts val="1800"/>
              <a:buFont typeface="Arial"/>
              <a:buChar char="•"/>
            </a:pPr>
            <a:r>
              <a:rPr lang="en-US" sz="1800" b="0" i="0" u="none" strike="noStrike" cap="none">
                <a:solidFill>
                  <a:srgbClr val="695D46"/>
                </a:solidFill>
                <a:latin typeface="Century Gothic"/>
                <a:ea typeface="Century Gothic"/>
                <a:cs typeface="Century Gothic"/>
                <a:sym typeface="Century Gothic"/>
              </a:rPr>
              <a:t>For every two analysts, one lead is recommended to guide the efforts of the units</a:t>
            </a:r>
            <a:endParaRPr/>
          </a:p>
        </p:txBody>
      </p:sp>
      <p:sp>
        <p:nvSpPr>
          <p:cNvPr id="690" name="Google Shape;690;p44"/>
          <p:cNvSpPr txBox="1"/>
          <p:nvPr/>
        </p:nvSpPr>
        <p:spPr>
          <a:xfrm>
            <a:off x="402252" y="925384"/>
            <a:ext cx="111510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95D46"/>
              </a:buClr>
              <a:buSzPts val="1800"/>
              <a:buFont typeface="Century Gothic"/>
              <a:buNone/>
            </a:pPr>
            <a:r>
              <a:rPr lang="en-US" sz="1800" b="0" i="1" u="none" strike="noStrike" cap="none">
                <a:solidFill>
                  <a:srgbClr val="695D46"/>
                </a:solidFill>
                <a:latin typeface="Century Gothic"/>
                <a:ea typeface="Century Gothic"/>
                <a:cs typeface="Century Gothic"/>
                <a:sym typeface="Century Gothic"/>
              </a:rPr>
              <a:t>Qualitative assessment based on DMEO’s monitoring related experience with M/Ds</a:t>
            </a:r>
            <a:endParaRPr/>
          </a:p>
        </p:txBody>
      </p:sp>
      <p:sp>
        <p:nvSpPr>
          <p:cNvPr id="691" name="Google Shape;691;p44"/>
          <p:cNvSpPr txBox="1"/>
          <p:nvPr/>
        </p:nvSpPr>
        <p:spPr>
          <a:xfrm>
            <a:off x="520880" y="5903155"/>
            <a:ext cx="10913833" cy="338554"/>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600"/>
              <a:buFont typeface="Century Gothic"/>
              <a:buNone/>
            </a:pPr>
            <a:r>
              <a:rPr lang="en-US" sz="1600" b="0" i="1" u="none" strike="noStrike" cap="none">
                <a:solidFill>
                  <a:srgbClr val="002060"/>
                </a:solidFill>
                <a:latin typeface="Century Gothic"/>
                <a:ea typeface="Century Gothic"/>
                <a:cs typeface="Century Gothic"/>
                <a:sym typeface="Century Gothic"/>
              </a:rPr>
              <a:t>70% to be sourced internally via repositioning. Rest 30% requires upgradation or addition of fresh capabilities. </a:t>
            </a:r>
            <a:r>
              <a:rPr lang="en-US" sz="1600" b="0" i="1" u="none" strike="noStrike" cap="none">
                <a:solidFill>
                  <a:srgbClr val="000000"/>
                </a:solidFill>
                <a:latin typeface="Century Gothic"/>
                <a:ea typeface="Century Gothic"/>
                <a:cs typeface="Century Gothic"/>
                <a:sym typeface="Century Gothic"/>
              </a:rPr>
              <a:t> </a:t>
            </a:r>
            <a:endParaRPr sz="1800" b="0" i="1"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5"/>
          <p:cNvSpPr txBox="1">
            <a:spLocks noGrp="1"/>
          </p:cNvSpPr>
          <p:nvPr>
            <p:ph type="title"/>
          </p:nvPr>
        </p:nvSpPr>
        <p:spPr>
          <a:xfrm>
            <a:off x="415600" y="505374"/>
            <a:ext cx="11360800" cy="94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a:t>Proposed Data and Strategy Unit – Indicative Timelines</a:t>
            </a:r>
            <a:endParaRPr/>
          </a:p>
        </p:txBody>
      </p:sp>
      <p:graphicFrame>
        <p:nvGraphicFramePr>
          <p:cNvPr id="697" name="Google Shape;697;p45"/>
          <p:cNvGraphicFramePr/>
          <p:nvPr/>
        </p:nvGraphicFramePr>
        <p:xfrm>
          <a:off x="537999" y="1291664"/>
          <a:ext cx="3000000" cy="3000000"/>
        </p:xfrm>
        <a:graphic>
          <a:graphicData uri="http://schemas.openxmlformats.org/drawingml/2006/table">
            <a:tbl>
              <a:tblPr firstRow="1" bandRow="1">
                <a:noFill/>
                <a:tableStyleId>{32C267EC-0165-4573-8F45-E4278EADB418}</a:tableStyleId>
              </a:tblPr>
              <a:tblGrid>
                <a:gridCol w="6766325">
                  <a:extLst>
                    <a:ext uri="{9D8B030D-6E8A-4147-A177-3AD203B41FA5}">
                      <a16:colId xmlns:a16="http://schemas.microsoft.com/office/drawing/2014/main" val="20000"/>
                    </a:ext>
                  </a:extLst>
                </a:gridCol>
                <a:gridCol w="4349700">
                  <a:extLst>
                    <a:ext uri="{9D8B030D-6E8A-4147-A177-3AD203B41FA5}">
                      <a16:colId xmlns:a16="http://schemas.microsoft.com/office/drawing/2014/main" val="20001"/>
                    </a:ext>
                  </a:extLst>
                </a:gridCol>
              </a:tblGrid>
              <a:tr h="624900">
                <a:tc>
                  <a:txBody>
                    <a:bodyPr/>
                    <a:lstStyle/>
                    <a:p>
                      <a:pPr marL="0" marR="0" lvl="0" indent="0" algn="l" rtl="0">
                        <a:lnSpc>
                          <a:spcPct val="100000"/>
                        </a:lnSpc>
                        <a:spcBef>
                          <a:spcPts val="0"/>
                        </a:spcBef>
                        <a:spcAft>
                          <a:spcPts val="0"/>
                        </a:spcAft>
                        <a:buNone/>
                      </a:pPr>
                      <a:r>
                        <a:rPr lang="en-US" sz="2000" u="none" strike="noStrike" cap="none">
                          <a:latin typeface="Century Gothic"/>
                          <a:ea typeface="Century Gothic"/>
                          <a:cs typeface="Century Gothic"/>
                          <a:sym typeface="Century Gothic"/>
                        </a:rPr>
                        <a:t>Activity</a:t>
                      </a:r>
                      <a:endParaRPr sz="20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latin typeface="Century Gothic"/>
                          <a:ea typeface="Century Gothic"/>
                          <a:cs typeface="Century Gothic"/>
                          <a:sym typeface="Century Gothic"/>
                        </a:rPr>
                        <a:t>Timeline</a:t>
                      </a:r>
                      <a:endParaRPr sz="20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Constitution of DSU</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30</a:t>
                      </a:r>
                      <a:r>
                        <a:rPr lang="en-US" sz="2000" u="none" strike="noStrike" cap="none" baseline="30000">
                          <a:solidFill>
                            <a:schemeClr val="dk2"/>
                          </a:solidFill>
                          <a:latin typeface="Century Gothic"/>
                          <a:ea typeface="Century Gothic"/>
                          <a:cs typeface="Century Gothic"/>
                          <a:sym typeface="Century Gothic"/>
                        </a:rPr>
                        <a:t>th</a:t>
                      </a:r>
                      <a:r>
                        <a:rPr lang="en-US" sz="2000" u="none" strike="noStrike" cap="none">
                          <a:solidFill>
                            <a:schemeClr val="dk2"/>
                          </a:solidFill>
                          <a:latin typeface="Century Gothic"/>
                          <a:ea typeface="Century Gothic"/>
                          <a:cs typeface="Century Gothic"/>
                          <a:sym typeface="Century Gothic"/>
                        </a:rPr>
                        <a:t> Apr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Appointment of head of DSU</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30</a:t>
                      </a:r>
                      <a:r>
                        <a:rPr lang="en-US" sz="2000" u="none" strike="noStrike" cap="none" baseline="30000">
                          <a:solidFill>
                            <a:schemeClr val="dk2"/>
                          </a:solidFill>
                          <a:latin typeface="Century Gothic"/>
                          <a:ea typeface="Century Gothic"/>
                          <a:cs typeface="Century Gothic"/>
                          <a:sym typeface="Century Gothic"/>
                        </a:rPr>
                        <a:t>th</a:t>
                      </a:r>
                      <a:r>
                        <a:rPr lang="en-US" sz="2000" u="none" strike="noStrike" cap="none">
                          <a:solidFill>
                            <a:schemeClr val="dk2"/>
                          </a:solidFill>
                          <a:latin typeface="Century Gothic"/>
                          <a:ea typeface="Century Gothic"/>
                          <a:cs typeface="Century Gothic"/>
                          <a:sym typeface="Century Gothic"/>
                        </a:rPr>
                        <a:t> Apr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6249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Century Gothic"/>
                          <a:ea typeface="Century Gothic"/>
                          <a:cs typeface="Century Gothic"/>
                          <a:sym typeface="Century Gothic"/>
                        </a:rPr>
                        <a:t>Definition of roles and responsibilities of DSU </a:t>
                      </a:r>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15</a:t>
                      </a:r>
                      <a:r>
                        <a:rPr lang="en-US" sz="2000" u="none" strike="noStrike" cap="none" baseline="30000">
                          <a:solidFill>
                            <a:schemeClr val="dk2"/>
                          </a:solidFill>
                          <a:latin typeface="Century Gothic"/>
                          <a:ea typeface="Century Gothic"/>
                          <a:cs typeface="Century Gothic"/>
                          <a:sym typeface="Century Gothic"/>
                        </a:rPr>
                        <a:t>th</a:t>
                      </a:r>
                      <a:r>
                        <a:rPr lang="en-US" sz="2000" u="none" strike="noStrike" cap="none">
                          <a:solidFill>
                            <a:schemeClr val="dk2"/>
                          </a:solidFill>
                          <a:latin typeface="Century Gothic"/>
                          <a:ea typeface="Century Gothic"/>
                          <a:cs typeface="Century Gothic"/>
                          <a:sym typeface="Century Gothic"/>
                        </a:rPr>
                        <a:t> May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Staffing of DSU – Phase I</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15</a:t>
                      </a:r>
                      <a:r>
                        <a:rPr lang="en-US" sz="2000" u="none" strike="noStrike" cap="none" baseline="30000">
                          <a:solidFill>
                            <a:schemeClr val="dk2"/>
                          </a:solidFill>
                          <a:latin typeface="Century Gothic"/>
                          <a:ea typeface="Century Gothic"/>
                          <a:cs typeface="Century Gothic"/>
                          <a:sym typeface="Century Gothic"/>
                        </a:rPr>
                        <a:t>th</a:t>
                      </a:r>
                      <a:r>
                        <a:rPr lang="en-US" sz="2000" u="none" strike="noStrike" cap="none">
                          <a:solidFill>
                            <a:schemeClr val="dk2"/>
                          </a:solidFill>
                          <a:latin typeface="Century Gothic"/>
                          <a:ea typeface="Century Gothic"/>
                          <a:cs typeface="Century Gothic"/>
                          <a:sym typeface="Century Gothic"/>
                        </a:rPr>
                        <a:t> June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Staffing of DSU – Phase II</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Ongoing</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Customization of indicative ToR for DSU of the M/D for building action plan/strategy</a:t>
                      </a:r>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5</a:t>
                      </a:r>
                      <a:r>
                        <a:rPr lang="en-US" sz="2000" u="none" strike="noStrike" cap="none" baseline="30000">
                          <a:solidFill>
                            <a:schemeClr val="dk2"/>
                          </a:solidFill>
                          <a:latin typeface="Century Gothic"/>
                          <a:ea typeface="Century Gothic"/>
                          <a:cs typeface="Century Gothic"/>
                          <a:sym typeface="Century Gothic"/>
                        </a:rPr>
                        <a:t>th</a:t>
                      </a:r>
                      <a:r>
                        <a:rPr lang="en-US" sz="2000" u="none" strike="noStrike" cap="none">
                          <a:solidFill>
                            <a:schemeClr val="dk2"/>
                          </a:solidFill>
                          <a:latin typeface="Century Gothic"/>
                          <a:ea typeface="Century Gothic"/>
                          <a:cs typeface="Century Gothic"/>
                          <a:sym typeface="Century Gothic"/>
                        </a:rPr>
                        <a:t> July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6"/>
                  </a:ext>
                </a:extLst>
              </a:tr>
              <a:tr h="624900">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Action plan development</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None/>
                      </a:pPr>
                      <a:r>
                        <a:rPr lang="en-US" sz="2000" u="none" strike="noStrike" cap="none">
                          <a:solidFill>
                            <a:schemeClr val="dk2"/>
                          </a:solidFill>
                          <a:latin typeface="Century Gothic"/>
                          <a:ea typeface="Century Gothic"/>
                          <a:cs typeface="Century Gothic"/>
                          <a:sym typeface="Century Gothic"/>
                        </a:rPr>
                        <a:t>31</a:t>
                      </a:r>
                      <a:r>
                        <a:rPr lang="en-US" sz="2000" u="none" strike="noStrike" cap="none" baseline="30000">
                          <a:solidFill>
                            <a:schemeClr val="dk2"/>
                          </a:solidFill>
                          <a:latin typeface="Century Gothic"/>
                          <a:ea typeface="Century Gothic"/>
                          <a:cs typeface="Century Gothic"/>
                          <a:sym typeface="Century Gothic"/>
                        </a:rPr>
                        <a:t>st</a:t>
                      </a:r>
                      <a:r>
                        <a:rPr lang="en-US" sz="2000" u="none" strike="noStrike" cap="none">
                          <a:solidFill>
                            <a:schemeClr val="dk2"/>
                          </a:solidFill>
                          <a:latin typeface="Century Gothic"/>
                          <a:ea typeface="Century Gothic"/>
                          <a:cs typeface="Century Gothic"/>
                          <a:sym typeface="Century Gothic"/>
                        </a:rPr>
                        <a:t> July ‘21</a:t>
                      </a:r>
                      <a:endParaRPr sz="2000" u="none" strike="noStrike" cap="none">
                        <a:solidFill>
                          <a:schemeClr val="dk2"/>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46"/>
          <p:cNvSpPr txBox="1">
            <a:spLocks noGrp="1"/>
          </p:cNvSpPr>
          <p:nvPr>
            <p:ph type="title"/>
          </p:nvPr>
        </p:nvSpPr>
        <p:spPr>
          <a:xfrm>
            <a:off x="434151" y="220213"/>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DGQI Dashboard - Approach</a:t>
            </a:r>
            <a:endParaRPr/>
          </a:p>
        </p:txBody>
      </p:sp>
      <p:sp>
        <p:nvSpPr>
          <p:cNvPr id="703" name="Google Shape;703;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695D46"/>
              </a:buClr>
              <a:buSzPts val="1333"/>
              <a:buFont typeface="Open Sans"/>
              <a:buNone/>
            </a:pPr>
            <a:fld id="{00000000-1234-1234-1234-123412341234}" type="slidenum">
              <a:rPr lang="en-US" sz="1333" b="0" i="0" u="none" strike="noStrike" cap="none">
                <a:solidFill>
                  <a:srgbClr val="695D46"/>
                </a:solidFill>
                <a:latin typeface="Open Sans"/>
                <a:ea typeface="Open Sans"/>
                <a:cs typeface="Open Sans"/>
                <a:sym typeface="Open Sans"/>
              </a:rPr>
              <a:t>53</a:t>
            </a:fld>
            <a:endParaRPr sz="1333" b="0" i="0" u="none" strike="noStrike" cap="none">
              <a:solidFill>
                <a:srgbClr val="695D46"/>
              </a:solidFill>
              <a:latin typeface="Open Sans"/>
              <a:ea typeface="Open Sans"/>
              <a:cs typeface="Open Sans"/>
              <a:sym typeface="Open Sans"/>
            </a:endParaRPr>
          </a:p>
        </p:txBody>
      </p:sp>
      <p:sp>
        <p:nvSpPr>
          <p:cNvPr id="704" name="Google Shape;704;p46"/>
          <p:cNvSpPr txBox="1"/>
          <p:nvPr/>
        </p:nvSpPr>
        <p:spPr>
          <a:xfrm>
            <a:off x="527901" y="5106029"/>
            <a:ext cx="11500310" cy="14773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695D46"/>
              </a:buClr>
              <a:buSzPts val="1800"/>
              <a:buFont typeface="Arial"/>
              <a:buChar char="•"/>
            </a:pPr>
            <a:r>
              <a:rPr lang="en-US" sz="1800" i="0" u="none" strike="noStrike" cap="none">
                <a:solidFill>
                  <a:srgbClr val="695D46"/>
                </a:solidFill>
                <a:latin typeface="Century Gothic"/>
                <a:ea typeface="Century Gothic"/>
                <a:cs typeface="Century Gothic"/>
                <a:sym typeface="Century Gothic"/>
              </a:rPr>
              <a:t>M/Ds to fill q’are using </a:t>
            </a:r>
            <a:r>
              <a:rPr lang="en-US" sz="1800" b="1" i="0" u="none" strike="noStrike" cap="none">
                <a:solidFill>
                  <a:srgbClr val="695D46"/>
                </a:solidFill>
                <a:latin typeface="Century Gothic"/>
                <a:ea typeface="Century Gothic"/>
                <a:cs typeface="Century Gothic"/>
                <a:sym typeface="Century Gothic"/>
              </a:rPr>
              <a:t>Phase I portal </a:t>
            </a:r>
            <a:r>
              <a:rPr lang="en-US" sz="1800" i="0" u="none" strike="noStrike" cap="none">
                <a:solidFill>
                  <a:srgbClr val="695D46"/>
                </a:solidFill>
                <a:latin typeface="Century Gothic"/>
                <a:ea typeface="Century Gothic"/>
                <a:cs typeface="Century Gothic"/>
                <a:sym typeface="Century Gothic"/>
              </a:rPr>
              <a:t>for </a:t>
            </a:r>
            <a:r>
              <a:rPr lang="en-US" sz="1800" b="1" i="0" u="none" strike="noStrike" cap="none">
                <a:solidFill>
                  <a:srgbClr val="695D46"/>
                </a:solidFill>
                <a:latin typeface="Century Gothic"/>
                <a:ea typeface="Century Gothic"/>
                <a:cs typeface="Century Gothic"/>
                <a:sym typeface="Century Gothic"/>
              </a:rPr>
              <a:t>Q1 </a:t>
            </a:r>
            <a:r>
              <a:rPr lang="en-US" sz="1800" i="0" u="none" strike="noStrike" cap="none">
                <a:solidFill>
                  <a:srgbClr val="695D46"/>
                </a:solidFill>
                <a:latin typeface="Century Gothic"/>
                <a:ea typeface="Century Gothic"/>
                <a:cs typeface="Century Gothic"/>
                <a:sym typeface="Century Gothic"/>
              </a:rPr>
              <a:t>by Aug ‘21 and </a:t>
            </a:r>
            <a:r>
              <a:rPr lang="en-US" sz="1800" b="1" i="0" u="none" strike="noStrike" cap="none">
                <a:solidFill>
                  <a:srgbClr val="695D46"/>
                </a:solidFill>
                <a:latin typeface="Century Gothic"/>
                <a:ea typeface="Century Gothic"/>
                <a:cs typeface="Century Gothic"/>
                <a:sym typeface="Century Gothic"/>
              </a:rPr>
              <a:t>Q2</a:t>
            </a:r>
            <a:r>
              <a:rPr lang="en-US" sz="1800" i="0" u="none" strike="noStrike" cap="none">
                <a:solidFill>
                  <a:srgbClr val="695D46"/>
                </a:solidFill>
                <a:latin typeface="Century Gothic"/>
                <a:ea typeface="Century Gothic"/>
                <a:cs typeface="Century Gothic"/>
                <a:sym typeface="Century Gothic"/>
              </a:rPr>
              <a:t> by Oct ‘21</a:t>
            </a:r>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695D46"/>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695D46"/>
              </a:buClr>
              <a:buSzPts val="1800"/>
              <a:buFont typeface="Arial"/>
              <a:buChar char="•"/>
            </a:pPr>
            <a:r>
              <a:rPr lang="en-US" sz="1800" b="1" i="0" u="none" strike="noStrike" cap="none">
                <a:solidFill>
                  <a:srgbClr val="695D46"/>
                </a:solidFill>
                <a:latin typeface="Century Gothic"/>
                <a:ea typeface="Century Gothic"/>
                <a:cs typeface="Century Gothic"/>
                <a:sym typeface="Century Gothic"/>
              </a:rPr>
              <a:t>Phase II portal </a:t>
            </a:r>
            <a:r>
              <a:rPr lang="en-US" sz="1800" i="0" u="none" strike="noStrike" cap="none">
                <a:solidFill>
                  <a:srgbClr val="695D46"/>
                </a:solidFill>
                <a:latin typeface="Century Gothic"/>
                <a:ea typeface="Century Gothic"/>
                <a:cs typeface="Century Gothic"/>
                <a:sym typeface="Century Gothic"/>
              </a:rPr>
              <a:t>to be launched on </a:t>
            </a:r>
            <a:r>
              <a:rPr lang="en-US" sz="1800" b="1" i="0" u="none" strike="noStrike" cap="none">
                <a:solidFill>
                  <a:srgbClr val="695D46"/>
                </a:solidFill>
                <a:latin typeface="Century Gothic"/>
                <a:ea typeface="Century Gothic"/>
                <a:cs typeface="Century Gothic"/>
                <a:sym typeface="Century Gothic"/>
              </a:rPr>
              <a:t>25</a:t>
            </a:r>
            <a:r>
              <a:rPr lang="en-US" sz="1800" b="1" i="0" u="none" strike="noStrike" cap="none" baseline="30000">
                <a:solidFill>
                  <a:srgbClr val="695D46"/>
                </a:solidFill>
                <a:latin typeface="Century Gothic"/>
                <a:ea typeface="Century Gothic"/>
                <a:cs typeface="Century Gothic"/>
                <a:sym typeface="Century Gothic"/>
              </a:rPr>
              <a:t>th</a:t>
            </a:r>
            <a:r>
              <a:rPr lang="en-US" sz="1800" b="1" i="0" u="none" strike="noStrike" cap="none">
                <a:solidFill>
                  <a:srgbClr val="695D46"/>
                </a:solidFill>
                <a:latin typeface="Century Gothic"/>
                <a:ea typeface="Century Gothic"/>
                <a:cs typeface="Century Gothic"/>
                <a:sym typeface="Century Gothic"/>
              </a:rPr>
              <a:t> Dec, 2021 </a:t>
            </a:r>
            <a:r>
              <a:rPr lang="en-US" sz="1800" i="0" u="none" strike="noStrike" cap="none">
                <a:solidFill>
                  <a:srgbClr val="695D46"/>
                </a:solidFill>
                <a:latin typeface="Century Gothic"/>
                <a:ea typeface="Century Gothic"/>
                <a:cs typeface="Century Gothic"/>
                <a:sym typeface="Century Gothic"/>
              </a:rPr>
              <a:t>(Good Governance Day) by </a:t>
            </a:r>
            <a:r>
              <a:rPr lang="en-US" sz="1800" b="1" i="0" u="none" strike="noStrike" cap="none">
                <a:solidFill>
                  <a:srgbClr val="695D46"/>
                </a:solidFill>
                <a:latin typeface="Century Gothic"/>
                <a:ea typeface="Century Gothic"/>
                <a:cs typeface="Century Gothic"/>
                <a:sym typeface="Century Gothic"/>
              </a:rPr>
              <a:t>Hon’ble PM</a:t>
            </a:r>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rgbClr val="695D46"/>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695D46"/>
              </a:buClr>
              <a:buSzPts val="1800"/>
              <a:buFont typeface="Arial"/>
              <a:buChar char="•"/>
            </a:pPr>
            <a:r>
              <a:rPr lang="en-US" sz="1800" i="0" u="none" strike="noStrike" cap="none">
                <a:solidFill>
                  <a:srgbClr val="695D46"/>
                </a:solidFill>
                <a:latin typeface="Century Gothic"/>
                <a:ea typeface="Century Gothic"/>
                <a:cs typeface="Century Gothic"/>
                <a:sym typeface="Century Gothic"/>
              </a:rPr>
              <a:t>M/Ds to use </a:t>
            </a:r>
            <a:r>
              <a:rPr lang="en-US" sz="1800" b="1" i="0" u="none" strike="noStrike" cap="none">
                <a:solidFill>
                  <a:srgbClr val="695D46"/>
                </a:solidFill>
                <a:latin typeface="Century Gothic"/>
                <a:ea typeface="Century Gothic"/>
                <a:cs typeface="Century Gothic"/>
                <a:sym typeface="Century Gothic"/>
              </a:rPr>
              <a:t>Phase II portal </a:t>
            </a:r>
            <a:r>
              <a:rPr lang="en-US" sz="1800" i="0" u="none" strike="noStrike" cap="none">
                <a:solidFill>
                  <a:srgbClr val="695D46"/>
                </a:solidFill>
                <a:latin typeface="Century Gothic"/>
                <a:ea typeface="Century Gothic"/>
                <a:cs typeface="Century Gothic"/>
                <a:sym typeface="Century Gothic"/>
              </a:rPr>
              <a:t>from </a:t>
            </a:r>
            <a:r>
              <a:rPr lang="en-US" sz="1800" b="1" i="0" u="none" strike="noStrike" cap="none">
                <a:solidFill>
                  <a:srgbClr val="695D46"/>
                </a:solidFill>
                <a:latin typeface="Century Gothic"/>
                <a:ea typeface="Century Gothic"/>
                <a:cs typeface="Century Gothic"/>
                <a:sym typeface="Century Gothic"/>
              </a:rPr>
              <a:t>Q3 FY 2021-22 onwards</a:t>
            </a:r>
            <a:endParaRPr/>
          </a:p>
        </p:txBody>
      </p:sp>
      <p:grpSp>
        <p:nvGrpSpPr>
          <p:cNvPr id="705" name="Google Shape;705;p46"/>
          <p:cNvGrpSpPr/>
          <p:nvPr/>
        </p:nvGrpSpPr>
        <p:grpSpPr>
          <a:xfrm>
            <a:off x="788154" y="1930194"/>
            <a:ext cx="10502727" cy="2171236"/>
            <a:chOff x="5729" y="55788"/>
            <a:chExt cx="10502727" cy="2171236"/>
          </a:xfrm>
        </p:grpSpPr>
        <p:sp>
          <p:nvSpPr>
            <p:cNvPr id="706" name="Google Shape;706;p46"/>
            <p:cNvSpPr/>
            <p:nvPr/>
          </p:nvSpPr>
          <p:spPr>
            <a:xfrm>
              <a:off x="5729" y="636468"/>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6"/>
            <p:cNvSpPr txBox="1"/>
            <p:nvPr/>
          </p:nvSpPr>
          <p:spPr>
            <a:xfrm>
              <a:off x="35307" y="666046"/>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DGQI Dashboard Development</a:t>
              </a:r>
              <a:endParaRPr sz="1900">
                <a:solidFill>
                  <a:schemeClr val="lt1"/>
                </a:solidFill>
                <a:latin typeface="Arial"/>
                <a:ea typeface="Arial"/>
                <a:cs typeface="Arial"/>
                <a:sym typeface="Arial"/>
              </a:endParaRPr>
            </a:p>
          </p:txBody>
        </p:sp>
        <p:sp>
          <p:nvSpPr>
            <p:cNvPr id="708" name="Google Shape;708;p46"/>
            <p:cNvSpPr/>
            <p:nvPr/>
          </p:nvSpPr>
          <p:spPr>
            <a:xfrm rot="-2142401">
              <a:off x="1931968" y="811252"/>
              <a:ext cx="994934" cy="79628"/>
            </a:xfrm>
            <a:custGeom>
              <a:avLst/>
              <a:gdLst/>
              <a:ahLst/>
              <a:cxnLst/>
              <a:rect l="l" t="t" r="r" b="b"/>
              <a:pathLst>
                <a:path w="120000" h="120000" extrusionOk="0">
                  <a:moveTo>
                    <a:pt x="0" y="60000"/>
                  </a:moveTo>
                  <a:lnTo>
                    <a:pt x="120000" y="60000"/>
                  </a:lnTo>
                </a:path>
              </a:pathLst>
            </a:custGeom>
            <a:noFill/>
            <a:ln w="25400" cap="flat" cmpd="sng">
              <a:solidFill>
                <a:srgbClr val="0076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6"/>
            <p:cNvSpPr txBox="1"/>
            <p:nvPr/>
          </p:nvSpPr>
          <p:spPr>
            <a:xfrm rot="-2142401">
              <a:off x="2404562" y="826193"/>
              <a:ext cx="49746" cy="497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0" name="Google Shape;710;p46"/>
            <p:cNvSpPr/>
            <p:nvPr/>
          </p:nvSpPr>
          <p:spPr>
            <a:xfrm>
              <a:off x="2833386" y="55788"/>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6"/>
            <p:cNvSpPr txBox="1"/>
            <p:nvPr/>
          </p:nvSpPr>
          <p:spPr>
            <a:xfrm>
              <a:off x="2862964" y="85366"/>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Phase - I</a:t>
              </a:r>
              <a:endParaRPr sz="1900">
                <a:solidFill>
                  <a:schemeClr val="lt1"/>
                </a:solidFill>
                <a:latin typeface="Arial"/>
                <a:ea typeface="Arial"/>
                <a:cs typeface="Arial"/>
                <a:sym typeface="Arial"/>
              </a:endParaRPr>
            </a:p>
          </p:txBody>
        </p:sp>
        <p:sp>
          <p:nvSpPr>
            <p:cNvPr id="712" name="Google Shape;712;p46"/>
            <p:cNvSpPr/>
            <p:nvPr/>
          </p:nvSpPr>
          <p:spPr>
            <a:xfrm>
              <a:off x="4853141" y="520912"/>
              <a:ext cx="807902" cy="79628"/>
            </a:xfrm>
            <a:custGeom>
              <a:avLst/>
              <a:gdLst/>
              <a:ahLst/>
              <a:cxnLst/>
              <a:rect l="l" t="t" r="r" b="b"/>
              <a:pathLst>
                <a:path w="120000" h="120000" extrusionOk="0">
                  <a:moveTo>
                    <a:pt x="0" y="60000"/>
                  </a:moveTo>
                  <a:lnTo>
                    <a:pt x="120000" y="60000"/>
                  </a:lnTo>
                </a:path>
              </a:pathLst>
            </a:custGeom>
            <a:noFill/>
            <a:ln w="25400" cap="flat" cmpd="sng">
              <a:solidFill>
                <a:srgbClr val="0087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txBox="1"/>
            <p:nvPr/>
          </p:nvSpPr>
          <p:spPr>
            <a:xfrm>
              <a:off x="5236895" y="540529"/>
              <a:ext cx="40395" cy="403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4" name="Google Shape;714;p46"/>
            <p:cNvSpPr/>
            <p:nvPr/>
          </p:nvSpPr>
          <p:spPr>
            <a:xfrm>
              <a:off x="5661044" y="55788"/>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6"/>
            <p:cNvSpPr txBox="1"/>
            <p:nvPr/>
          </p:nvSpPr>
          <p:spPr>
            <a:xfrm>
              <a:off x="5690622" y="85366"/>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Existing Q’are portal used last year</a:t>
              </a:r>
              <a:endParaRPr sz="1900">
                <a:solidFill>
                  <a:schemeClr val="lt1"/>
                </a:solidFill>
                <a:latin typeface="Arial"/>
                <a:ea typeface="Arial"/>
                <a:cs typeface="Arial"/>
                <a:sym typeface="Arial"/>
              </a:endParaRPr>
            </a:p>
          </p:txBody>
        </p:sp>
        <p:sp>
          <p:nvSpPr>
            <p:cNvPr id="716" name="Google Shape;716;p46"/>
            <p:cNvSpPr/>
            <p:nvPr/>
          </p:nvSpPr>
          <p:spPr>
            <a:xfrm>
              <a:off x="7680799" y="520912"/>
              <a:ext cx="807902" cy="79628"/>
            </a:xfrm>
            <a:custGeom>
              <a:avLst/>
              <a:gdLst/>
              <a:ahLst/>
              <a:cxnLst/>
              <a:rect l="l" t="t" r="r" b="b"/>
              <a:pathLst>
                <a:path w="120000" h="120000" extrusionOk="0">
                  <a:moveTo>
                    <a:pt x="0" y="60000"/>
                  </a:moveTo>
                  <a:lnTo>
                    <a:pt x="120000" y="60000"/>
                  </a:lnTo>
                </a:path>
              </a:pathLst>
            </a:custGeom>
            <a:noFill/>
            <a:ln w="25400" cap="flat" cmpd="sng">
              <a:solidFill>
                <a:srgbClr val="0087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p:cNvSpPr txBox="1"/>
            <p:nvPr/>
          </p:nvSpPr>
          <p:spPr>
            <a:xfrm>
              <a:off x="8064552" y="540529"/>
              <a:ext cx="40395" cy="403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8" name="Google Shape;718;p46"/>
            <p:cNvSpPr/>
            <p:nvPr/>
          </p:nvSpPr>
          <p:spPr>
            <a:xfrm>
              <a:off x="8488701" y="55788"/>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txBox="1"/>
            <p:nvPr/>
          </p:nvSpPr>
          <p:spPr>
            <a:xfrm>
              <a:off x="8518279" y="85366"/>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To be launched for immediate use by M/Ds </a:t>
              </a:r>
              <a:endParaRPr sz="1900">
                <a:solidFill>
                  <a:schemeClr val="lt1"/>
                </a:solidFill>
                <a:latin typeface="Arial"/>
                <a:ea typeface="Arial"/>
                <a:cs typeface="Arial"/>
                <a:sym typeface="Arial"/>
              </a:endParaRPr>
            </a:p>
          </p:txBody>
        </p:sp>
        <p:sp>
          <p:nvSpPr>
            <p:cNvPr id="720" name="Google Shape;720;p46"/>
            <p:cNvSpPr/>
            <p:nvPr/>
          </p:nvSpPr>
          <p:spPr>
            <a:xfrm rot="2142401">
              <a:off x="1931968" y="1391932"/>
              <a:ext cx="994934" cy="79628"/>
            </a:xfrm>
            <a:custGeom>
              <a:avLst/>
              <a:gdLst/>
              <a:ahLst/>
              <a:cxnLst/>
              <a:rect l="l" t="t" r="r" b="b"/>
              <a:pathLst>
                <a:path w="120000" h="120000" extrusionOk="0">
                  <a:moveTo>
                    <a:pt x="0" y="60000"/>
                  </a:moveTo>
                  <a:lnTo>
                    <a:pt x="120000" y="60000"/>
                  </a:lnTo>
                </a:path>
              </a:pathLst>
            </a:custGeom>
            <a:noFill/>
            <a:ln w="25400" cap="flat" cmpd="sng">
              <a:solidFill>
                <a:srgbClr val="0076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txBox="1"/>
            <p:nvPr/>
          </p:nvSpPr>
          <p:spPr>
            <a:xfrm rot="2142401">
              <a:off x="2404562" y="1406873"/>
              <a:ext cx="49746" cy="497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22" name="Google Shape;722;p46"/>
            <p:cNvSpPr/>
            <p:nvPr/>
          </p:nvSpPr>
          <p:spPr>
            <a:xfrm>
              <a:off x="2833386" y="1217147"/>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6"/>
            <p:cNvSpPr txBox="1"/>
            <p:nvPr/>
          </p:nvSpPr>
          <p:spPr>
            <a:xfrm>
              <a:off x="2862964" y="1246725"/>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Phase - II</a:t>
              </a:r>
              <a:endParaRPr sz="1900">
                <a:solidFill>
                  <a:schemeClr val="lt1"/>
                </a:solidFill>
                <a:latin typeface="Arial"/>
                <a:ea typeface="Arial"/>
                <a:cs typeface="Arial"/>
                <a:sym typeface="Arial"/>
              </a:endParaRPr>
            </a:p>
          </p:txBody>
        </p:sp>
        <p:sp>
          <p:nvSpPr>
            <p:cNvPr id="724" name="Google Shape;724;p46"/>
            <p:cNvSpPr/>
            <p:nvPr/>
          </p:nvSpPr>
          <p:spPr>
            <a:xfrm>
              <a:off x="4853141" y="1682272"/>
              <a:ext cx="807902" cy="79628"/>
            </a:xfrm>
            <a:custGeom>
              <a:avLst/>
              <a:gdLst/>
              <a:ahLst/>
              <a:cxnLst/>
              <a:rect l="l" t="t" r="r" b="b"/>
              <a:pathLst>
                <a:path w="120000" h="120000" extrusionOk="0">
                  <a:moveTo>
                    <a:pt x="0" y="60000"/>
                  </a:moveTo>
                  <a:lnTo>
                    <a:pt x="120000" y="60000"/>
                  </a:lnTo>
                </a:path>
              </a:pathLst>
            </a:custGeom>
            <a:noFill/>
            <a:ln w="25400" cap="flat" cmpd="sng">
              <a:solidFill>
                <a:srgbClr val="0087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txBox="1"/>
            <p:nvPr/>
          </p:nvSpPr>
          <p:spPr>
            <a:xfrm>
              <a:off x="5236895" y="1701889"/>
              <a:ext cx="40395" cy="403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26" name="Google Shape;726;p46"/>
            <p:cNvSpPr/>
            <p:nvPr/>
          </p:nvSpPr>
          <p:spPr>
            <a:xfrm>
              <a:off x="5661044" y="1217147"/>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txBox="1"/>
            <p:nvPr/>
          </p:nvSpPr>
          <p:spPr>
            <a:xfrm>
              <a:off x="5690622" y="1246725"/>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Full-fledged portal with Prayas integration  </a:t>
              </a:r>
              <a:endParaRPr sz="1900">
                <a:solidFill>
                  <a:schemeClr val="lt1"/>
                </a:solidFill>
                <a:latin typeface="Arial"/>
                <a:ea typeface="Arial"/>
                <a:cs typeface="Arial"/>
                <a:sym typeface="Arial"/>
              </a:endParaRPr>
            </a:p>
          </p:txBody>
        </p:sp>
        <p:sp>
          <p:nvSpPr>
            <p:cNvPr id="728" name="Google Shape;728;p46"/>
            <p:cNvSpPr/>
            <p:nvPr/>
          </p:nvSpPr>
          <p:spPr>
            <a:xfrm>
              <a:off x="7680799" y="1682272"/>
              <a:ext cx="807902" cy="79628"/>
            </a:xfrm>
            <a:custGeom>
              <a:avLst/>
              <a:gdLst/>
              <a:ahLst/>
              <a:cxnLst/>
              <a:rect l="l" t="t" r="r" b="b"/>
              <a:pathLst>
                <a:path w="120000" h="120000" extrusionOk="0">
                  <a:moveTo>
                    <a:pt x="0" y="60000"/>
                  </a:moveTo>
                  <a:lnTo>
                    <a:pt x="120000" y="60000"/>
                  </a:lnTo>
                </a:path>
              </a:pathLst>
            </a:custGeom>
            <a:noFill/>
            <a:ln w="25400" cap="flat" cmpd="sng">
              <a:solidFill>
                <a:srgbClr val="0087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txBox="1"/>
            <p:nvPr/>
          </p:nvSpPr>
          <p:spPr>
            <a:xfrm>
              <a:off x="8064552" y="1701889"/>
              <a:ext cx="40395" cy="403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30" name="Google Shape;730;p46"/>
            <p:cNvSpPr/>
            <p:nvPr/>
          </p:nvSpPr>
          <p:spPr>
            <a:xfrm>
              <a:off x="8488701" y="1217147"/>
              <a:ext cx="2019755" cy="1009877"/>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txBox="1"/>
            <p:nvPr/>
          </p:nvSpPr>
          <p:spPr>
            <a:xfrm>
              <a:off x="8518279" y="1246725"/>
              <a:ext cx="1960599" cy="950721"/>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To be developed in parallel</a:t>
              </a:r>
              <a:endParaRPr sz="1900">
                <a:solidFill>
                  <a:schemeClr val="lt1"/>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7"/>
          <p:cNvSpPr txBox="1">
            <a:spLocks noGrp="1"/>
          </p:cNvSpPr>
          <p:nvPr>
            <p:ph type="title"/>
          </p:nvPr>
        </p:nvSpPr>
        <p:spPr>
          <a:xfrm>
            <a:off x="434151" y="220213"/>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Phase – II Dashboard – Key Features</a:t>
            </a:r>
            <a:endParaRPr/>
          </a:p>
        </p:txBody>
      </p:sp>
      <p:sp>
        <p:nvSpPr>
          <p:cNvPr id="737" name="Google Shape;737;p47"/>
          <p:cNvSpPr txBox="1"/>
          <p:nvPr/>
        </p:nvSpPr>
        <p:spPr>
          <a:xfrm>
            <a:off x="232079" y="842982"/>
            <a:ext cx="5453198" cy="58566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2"/>
              </a:buClr>
              <a:buSzPts val="1800"/>
              <a:buFont typeface="Arial"/>
              <a:buChar char="•"/>
            </a:pPr>
            <a:r>
              <a:rPr lang="en-US" sz="1800" b="1">
                <a:solidFill>
                  <a:schemeClr val="dk2"/>
                </a:solidFill>
                <a:latin typeface="Century Gothic"/>
                <a:ea typeface="Century Gothic"/>
                <a:cs typeface="Century Gothic"/>
                <a:sym typeface="Century Gothic"/>
              </a:rPr>
              <a:t>Roadmap Tracking</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M/D wise Data Strategy action points</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Progress tracking against timelines</a:t>
            </a:r>
            <a:endParaRPr/>
          </a:p>
          <a:p>
            <a:pPr marL="285750" marR="0" lvl="0" indent="-285750" algn="l" rtl="0">
              <a:lnSpc>
                <a:spcPct val="150000"/>
              </a:lnSpc>
              <a:spcBef>
                <a:spcPts val="0"/>
              </a:spcBef>
              <a:spcAft>
                <a:spcPts val="0"/>
              </a:spcAft>
              <a:buClr>
                <a:schemeClr val="dk2"/>
              </a:buClr>
              <a:buSzPts val="1800"/>
              <a:buFont typeface="Arial"/>
              <a:buChar char="•"/>
            </a:pPr>
            <a:r>
              <a:rPr lang="en-US" sz="1800" b="1">
                <a:solidFill>
                  <a:schemeClr val="dk2"/>
                </a:solidFill>
                <a:latin typeface="Century Gothic"/>
                <a:ea typeface="Century Gothic"/>
                <a:cs typeface="Century Gothic"/>
                <a:sym typeface="Century Gothic"/>
              </a:rPr>
              <a:t>DGQI Self-assessment Q’are</a:t>
            </a:r>
            <a:endParaRPr sz="1800" b="1">
              <a:solidFill>
                <a:schemeClr val="dk2"/>
              </a:solidFill>
              <a:latin typeface="Century Gothic"/>
              <a:ea typeface="Century Gothic"/>
              <a:cs typeface="Century Gothic"/>
              <a:sym typeface="Century Gothic"/>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Covering data systems, strategy and outcomes</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CS/CSS/Non-schematic interventions wise</a:t>
            </a:r>
            <a:endParaRPr/>
          </a:p>
          <a:p>
            <a:pPr marL="285750" marR="0" lvl="0" indent="-285750" algn="l" rtl="0">
              <a:lnSpc>
                <a:spcPct val="150000"/>
              </a:lnSpc>
              <a:spcBef>
                <a:spcPts val="0"/>
              </a:spcBef>
              <a:spcAft>
                <a:spcPts val="0"/>
              </a:spcAft>
              <a:buClr>
                <a:schemeClr val="dk2"/>
              </a:buClr>
              <a:buSzPts val="1800"/>
              <a:buFont typeface="Arial"/>
              <a:buChar char="•"/>
            </a:pPr>
            <a:r>
              <a:rPr lang="en-US" sz="1800" b="1">
                <a:solidFill>
                  <a:schemeClr val="dk2"/>
                </a:solidFill>
                <a:latin typeface="Century Gothic"/>
                <a:ea typeface="Century Gothic"/>
                <a:cs typeface="Century Gothic"/>
                <a:sym typeface="Century Gothic"/>
              </a:rPr>
              <a:t>Automated Scoring &amp; Ranking</a:t>
            </a:r>
            <a:endParaRPr/>
          </a:p>
          <a:p>
            <a:pPr marL="285750" marR="0" lvl="0" indent="-285750" algn="l" rtl="0">
              <a:lnSpc>
                <a:spcPct val="150000"/>
              </a:lnSpc>
              <a:spcBef>
                <a:spcPts val="0"/>
              </a:spcBef>
              <a:spcAft>
                <a:spcPts val="0"/>
              </a:spcAft>
              <a:buClr>
                <a:schemeClr val="dk2"/>
              </a:buClr>
              <a:buSzPts val="1800"/>
              <a:buFont typeface="Arial"/>
              <a:buChar char="•"/>
            </a:pPr>
            <a:r>
              <a:rPr lang="en-US" sz="1800" b="1">
                <a:solidFill>
                  <a:schemeClr val="dk2"/>
                </a:solidFill>
                <a:latin typeface="Century Gothic"/>
                <a:ea typeface="Century Gothic"/>
                <a:cs typeface="Century Gothic"/>
                <a:sym typeface="Century Gothic"/>
              </a:rPr>
              <a:t>Reports</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Progress and compliance</a:t>
            </a:r>
            <a:endParaRPr/>
          </a:p>
          <a:p>
            <a:pPr marL="285750" marR="0" lvl="0" indent="-285750" algn="l" rtl="0">
              <a:lnSpc>
                <a:spcPct val="150000"/>
              </a:lnSpc>
              <a:spcBef>
                <a:spcPts val="0"/>
              </a:spcBef>
              <a:spcAft>
                <a:spcPts val="0"/>
              </a:spcAft>
              <a:buClr>
                <a:schemeClr val="dk2"/>
              </a:buClr>
              <a:buSzPts val="1800"/>
              <a:buFont typeface="Arial"/>
              <a:buChar char="•"/>
            </a:pPr>
            <a:r>
              <a:rPr lang="en-US" sz="1800" b="1">
                <a:solidFill>
                  <a:schemeClr val="dk2"/>
                </a:solidFill>
                <a:latin typeface="Century Gothic"/>
                <a:ea typeface="Century Gothic"/>
                <a:cs typeface="Century Gothic"/>
                <a:sym typeface="Century Gothic"/>
              </a:rPr>
              <a:t>High-end visualization</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Dashboard for monitoring</a:t>
            </a:r>
            <a:endParaRPr/>
          </a:p>
          <a:p>
            <a:pPr marL="742950" marR="0" lvl="1" indent="-285750" algn="l" rtl="0">
              <a:lnSpc>
                <a:spcPct val="150000"/>
              </a:lnSpc>
              <a:spcBef>
                <a:spcPts val="0"/>
              </a:spcBef>
              <a:spcAft>
                <a:spcPts val="0"/>
              </a:spcAft>
              <a:buClr>
                <a:schemeClr val="dk2"/>
              </a:buClr>
              <a:buSzPts val="1800"/>
              <a:buFont typeface="Arial"/>
              <a:buChar char="•"/>
            </a:pPr>
            <a:r>
              <a:rPr lang="en-US" sz="1800" b="0" i="0" u="none" strike="noStrike" cap="none">
                <a:solidFill>
                  <a:schemeClr val="dk2"/>
                </a:solidFill>
                <a:latin typeface="Century Gothic"/>
                <a:ea typeface="Century Gothic"/>
                <a:cs typeface="Century Gothic"/>
                <a:sym typeface="Century Gothic"/>
              </a:rPr>
              <a:t>Seamless decision support</a:t>
            </a:r>
            <a:endParaRPr/>
          </a:p>
        </p:txBody>
      </p:sp>
      <p:sp>
        <p:nvSpPr>
          <p:cNvPr id="738" name="Google Shape;738;p4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54</a:t>
            </a:fld>
            <a:endParaRPr>
              <a:solidFill>
                <a:srgbClr val="695D46"/>
              </a:solidFill>
            </a:endParaRPr>
          </a:p>
        </p:txBody>
      </p:sp>
      <p:sp>
        <p:nvSpPr>
          <p:cNvPr id="739" name="Google Shape;739;p47"/>
          <p:cNvSpPr/>
          <p:nvPr/>
        </p:nvSpPr>
        <p:spPr>
          <a:xfrm>
            <a:off x="10355995" y="1282275"/>
            <a:ext cx="1537659" cy="4853174"/>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Common</a:t>
            </a:r>
            <a:endParaRPr/>
          </a:p>
          <a:p>
            <a:pPr marL="0" marR="0" lvl="0" indent="0" algn="ctr" rtl="0">
              <a:spcBef>
                <a:spcPts val="0"/>
              </a:spcBef>
              <a:spcAft>
                <a:spcPts val="0"/>
              </a:spcAft>
              <a:buNone/>
            </a:pPr>
            <a:r>
              <a:rPr lang="en-US" sz="1800" b="1">
                <a:solidFill>
                  <a:schemeClr val="lt1"/>
                </a:solidFill>
                <a:latin typeface="Arial"/>
                <a:ea typeface="Arial"/>
                <a:cs typeface="Arial"/>
                <a:sym typeface="Arial"/>
              </a:rPr>
              <a:t>Data</a:t>
            </a:r>
            <a:endParaRPr/>
          </a:p>
          <a:p>
            <a:pPr marL="0" marR="0" lvl="0" indent="0" algn="ctr" rtl="0">
              <a:spcBef>
                <a:spcPts val="0"/>
              </a:spcBef>
              <a:spcAft>
                <a:spcPts val="0"/>
              </a:spcAft>
              <a:buNone/>
            </a:pPr>
            <a:r>
              <a:rPr lang="en-US" sz="1800" b="1">
                <a:solidFill>
                  <a:schemeClr val="lt1"/>
                </a:solidFill>
                <a:latin typeface="Arial"/>
                <a:ea typeface="Arial"/>
                <a:cs typeface="Arial"/>
                <a:sym typeface="Arial"/>
              </a:rPr>
              <a:t>Architecture</a:t>
            </a:r>
            <a:endParaRPr/>
          </a:p>
        </p:txBody>
      </p:sp>
      <p:sp>
        <p:nvSpPr>
          <p:cNvPr id="740" name="Google Shape;740;p47"/>
          <p:cNvSpPr/>
          <p:nvPr/>
        </p:nvSpPr>
        <p:spPr>
          <a:xfrm>
            <a:off x="8135955" y="1995677"/>
            <a:ext cx="1953506" cy="105521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2F2F2"/>
                </a:solidFill>
                <a:latin typeface="Arial"/>
                <a:ea typeface="Arial"/>
                <a:cs typeface="Arial"/>
                <a:sym typeface="Arial"/>
              </a:rPr>
              <a:t>Monitoring &amp; Review</a:t>
            </a:r>
            <a:endParaRPr sz="1400">
              <a:solidFill>
                <a:srgbClr val="F2F2F2"/>
              </a:solidFill>
              <a:latin typeface="Arial"/>
              <a:ea typeface="Arial"/>
              <a:cs typeface="Arial"/>
              <a:sym typeface="Arial"/>
            </a:endParaRPr>
          </a:p>
        </p:txBody>
      </p:sp>
      <p:sp>
        <p:nvSpPr>
          <p:cNvPr id="741" name="Google Shape;741;p47"/>
          <p:cNvSpPr/>
          <p:nvPr/>
        </p:nvSpPr>
        <p:spPr>
          <a:xfrm>
            <a:off x="5898960" y="2288956"/>
            <a:ext cx="2006222" cy="51638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2F2F2"/>
                </a:solidFill>
                <a:latin typeface="Arial"/>
                <a:ea typeface="Arial"/>
                <a:cs typeface="Arial"/>
                <a:sym typeface="Arial"/>
              </a:rPr>
              <a:t>PMO</a:t>
            </a:r>
            <a:endParaRPr/>
          </a:p>
        </p:txBody>
      </p:sp>
      <p:sp>
        <p:nvSpPr>
          <p:cNvPr id="742" name="Google Shape;742;p47"/>
          <p:cNvSpPr/>
          <p:nvPr/>
        </p:nvSpPr>
        <p:spPr>
          <a:xfrm>
            <a:off x="5898960" y="3088089"/>
            <a:ext cx="2001420" cy="514477"/>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2F2F2"/>
                </a:solidFill>
                <a:latin typeface="Arial"/>
                <a:ea typeface="Arial"/>
                <a:cs typeface="Arial"/>
                <a:sym typeface="Arial"/>
              </a:rPr>
              <a:t>DMEO, NITI Aayog</a:t>
            </a:r>
            <a:endParaRPr sz="1400" b="1">
              <a:solidFill>
                <a:srgbClr val="F2F2F2"/>
              </a:solidFill>
              <a:latin typeface="Arial"/>
              <a:ea typeface="Arial"/>
              <a:cs typeface="Arial"/>
              <a:sym typeface="Arial"/>
            </a:endParaRPr>
          </a:p>
        </p:txBody>
      </p:sp>
      <p:sp>
        <p:nvSpPr>
          <p:cNvPr id="743" name="Google Shape;743;p47"/>
          <p:cNvSpPr/>
          <p:nvPr/>
        </p:nvSpPr>
        <p:spPr>
          <a:xfrm>
            <a:off x="5912608" y="4895774"/>
            <a:ext cx="2001420" cy="514477"/>
          </a:xfrm>
          <a:prstGeom prst="roundRect">
            <a:avLst>
              <a:gd name="adj" fmla="val 16667"/>
            </a:avLst>
          </a:prstGeom>
          <a:solidFill>
            <a:schemeClr val="accent2"/>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2F2F2"/>
                </a:solidFill>
                <a:latin typeface="Arial"/>
                <a:ea typeface="Arial"/>
                <a:cs typeface="Arial"/>
                <a:sym typeface="Arial"/>
              </a:rPr>
              <a:t>Ministry / Department</a:t>
            </a:r>
            <a:endParaRPr/>
          </a:p>
        </p:txBody>
      </p:sp>
      <p:sp>
        <p:nvSpPr>
          <p:cNvPr id="744" name="Google Shape;744;p47"/>
          <p:cNvSpPr/>
          <p:nvPr/>
        </p:nvSpPr>
        <p:spPr>
          <a:xfrm>
            <a:off x="8135955" y="3295016"/>
            <a:ext cx="1953506" cy="105521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2F2F2"/>
                </a:solidFill>
                <a:latin typeface="Arial"/>
                <a:ea typeface="Arial"/>
                <a:cs typeface="Arial"/>
                <a:sym typeface="Arial"/>
              </a:rPr>
              <a:t>Update targets for </a:t>
            </a:r>
            <a:r>
              <a:rPr lang="en-US" sz="1400" b="1">
                <a:solidFill>
                  <a:srgbClr val="F2F2F2"/>
                </a:solidFill>
                <a:latin typeface="Arial"/>
                <a:ea typeface="Arial"/>
                <a:cs typeface="Arial"/>
                <a:sym typeface="Arial"/>
              </a:rPr>
              <a:t>Strategy Actions</a:t>
            </a:r>
            <a:endParaRPr sz="1400">
              <a:solidFill>
                <a:srgbClr val="F2F2F2"/>
              </a:solidFill>
              <a:latin typeface="Arial"/>
              <a:ea typeface="Arial"/>
              <a:cs typeface="Arial"/>
              <a:sym typeface="Arial"/>
            </a:endParaRPr>
          </a:p>
        </p:txBody>
      </p:sp>
      <p:sp>
        <p:nvSpPr>
          <p:cNvPr id="745" name="Google Shape;745;p47"/>
          <p:cNvSpPr/>
          <p:nvPr/>
        </p:nvSpPr>
        <p:spPr>
          <a:xfrm>
            <a:off x="8135954" y="4554994"/>
            <a:ext cx="1980797" cy="105170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2F2F2"/>
                </a:solidFill>
                <a:latin typeface="Arial"/>
                <a:ea typeface="Arial"/>
                <a:cs typeface="Arial"/>
                <a:sym typeface="Arial"/>
              </a:rPr>
              <a:t>Update </a:t>
            </a:r>
            <a:r>
              <a:rPr lang="en-US" sz="1400" b="1">
                <a:solidFill>
                  <a:srgbClr val="F2F2F2"/>
                </a:solidFill>
                <a:latin typeface="Arial"/>
                <a:ea typeface="Arial"/>
                <a:cs typeface="Arial"/>
                <a:sym typeface="Arial"/>
              </a:rPr>
              <a:t>progress against strategy action points + DGQI Q’are</a:t>
            </a:r>
            <a:endParaRPr sz="1400">
              <a:solidFill>
                <a:srgbClr val="F2F2F2"/>
              </a:solidFill>
              <a:latin typeface="Arial"/>
              <a:ea typeface="Arial"/>
              <a:cs typeface="Arial"/>
              <a:sym typeface="Arial"/>
            </a:endParaRPr>
          </a:p>
        </p:txBody>
      </p:sp>
      <p:cxnSp>
        <p:nvCxnSpPr>
          <p:cNvPr id="746" name="Google Shape;746;p47"/>
          <p:cNvCxnSpPr/>
          <p:nvPr/>
        </p:nvCxnSpPr>
        <p:spPr>
          <a:xfrm flipH="1">
            <a:off x="7914925" y="2472346"/>
            <a:ext cx="245023" cy="495"/>
          </a:xfrm>
          <a:prstGeom prst="straightConnector1">
            <a:avLst/>
          </a:prstGeom>
          <a:solidFill>
            <a:schemeClr val="accent2"/>
          </a:solidFill>
          <a:ln w="9525" cap="flat" cmpd="sng">
            <a:solidFill>
              <a:schemeClr val="accent1"/>
            </a:solidFill>
            <a:prstDash val="solid"/>
            <a:round/>
            <a:headEnd type="none" w="sm" len="sm"/>
            <a:tailEnd type="triangle" w="med" len="med"/>
          </a:ln>
        </p:spPr>
      </p:cxnSp>
      <p:cxnSp>
        <p:nvCxnSpPr>
          <p:cNvPr id="747" name="Google Shape;747;p47"/>
          <p:cNvCxnSpPr/>
          <p:nvPr/>
        </p:nvCxnSpPr>
        <p:spPr>
          <a:xfrm flipH="1">
            <a:off x="7869421" y="2663568"/>
            <a:ext cx="275983" cy="424521"/>
          </a:xfrm>
          <a:prstGeom prst="straightConnector1">
            <a:avLst/>
          </a:prstGeom>
          <a:solidFill>
            <a:schemeClr val="accent2"/>
          </a:solidFill>
          <a:ln w="9525" cap="flat" cmpd="sng">
            <a:solidFill>
              <a:schemeClr val="accent1"/>
            </a:solidFill>
            <a:prstDash val="solid"/>
            <a:round/>
            <a:headEnd type="none" w="sm" len="sm"/>
            <a:tailEnd type="triangle" w="med" len="med"/>
          </a:ln>
        </p:spPr>
      </p:cxnSp>
      <p:cxnSp>
        <p:nvCxnSpPr>
          <p:cNvPr id="748" name="Google Shape;748;p47"/>
          <p:cNvCxnSpPr/>
          <p:nvPr/>
        </p:nvCxnSpPr>
        <p:spPr>
          <a:xfrm flipH="1">
            <a:off x="7914447" y="5132822"/>
            <a:ext cx="222748" cy="495"/>
          </a:xfrm>
          <a:prstGeom prst="straightConnector1">
            <a:avLst/>
          </a:prstGeom>
          <a:solidFill>
            <a:schemeClr val="accent2"/>
          </a:solidFill>
          <a:ln w="9525" cap="flat" cmpd="sng">
            <a:solidFill>
              <a:schemeClr val="accent1"/>
            </a:solidFill>
            <a:prstDash val="solid"/>
            <a:round/>
            <a:headEnd type="none" w="sm" len="sm"/>
            <a:tailEnd type="triangle" w="med" len="med"/>
          </a:ln>
        </p:spPr>
      </p:cxnSp>
      <p:cxnSp>
        <p:nvCxnSpPr>
          <p:cNvPr id="749" name="Google Shape;749;p47"/>
          <p:cNvCxnSpPr/>
          <p:nvPr/>
        </p:nvCxnSpPr>
        <p:spPr>
          <a:xfrm rot="10800000">
            <a:off x="7869421" y="3602566"/>
            <a:ext cx="244642" cy="220828"/>
          </a:xfrm>
          <a:prstGeom prst="straightConnector1">
            <a:avLst/>
          </a:prstGeom>
          <a:solidFill>
            <a:schemeClr val="accent2"/>
          </a:solidFill>
          <a:ln w="9525" cap="flat" cmpd="sng">
            <a:solidFill>
              <a:schemeClr val="accent1"/>
            </a:solidFill>
            <a:prstDash val="solid"/>
            <a:round/>
            <a:headEnd type="none" w="sm" len="sm"/>
            <a:tailEnd type="triangle" w="med" len="med"/>
          </a:ln>
        </p:spPr>
      </p:cxnSp>
      <p:sp>
        <p:nvSpPr>
          <p:cNvPr id="750" name="Google Shape;750;p47"/>
          <p:cNvSpPr/>
          <p:nvPr/>
        </p:nvSpPr>
        <p:spPr>
          <a:xfrm>
            <a:off x="10103103" y="2486144"/>
            <a:ext cx="233430" cy="45719"/>
          </a:xfrm>
          <a:prstGeom prst="lef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1" name="Google Shape;751;p47"/>
          <p:cNvSpPr/>
          <p:nvPr/>
        </p:nvSpPr>
        <p:spPr>
          <a:xfrm>
            <a:off x="10129634" y="3771316"/>
            <a:ext cx="212209" cy="45719"/>
          </a:xfrm>
          <a:prstGeom prst="lef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2" name="Google Shape;752;p47"/>
          <p:cNvSpPr/>
          <p:nvPr/>
        </p:nvSpPr>
        <p:spPr>
          <a:xfrm>
            <a:off x="10129634" y="5026908"/>
            <a:ext cx="212209" cy="45719"/>
          </a:xfrm>
          <a:prstGeom prst="lef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efb8189620_0_254"/>
          <p:cNvSpPr txBox="1">
            <a:spLocks noGrp="1"/>
          </p:cNvSpPr>
          <p:nvPr>
            <p:ph type="title"/>
          </p:nvPr>
        </p:nvSpPr>
        <p:spPr>
          <a:xfrm>
            <a:off x="415600" y="210667"/>
            <a:ext cx="113607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Special Cases Scoring </a:t>
            </a:r>
            <a:endParaRPr/>
          </a:p>
        </p:txBody>
      </p:sp>
      <p:sp>
        <p:nvSpPr>
          <p:cNvPr id="759" name="Google Shape;759;gefb8189620_0_25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55</a:t>
            </a:fld>
            <a:endParaRPr/>
          </a:p>
        </p:txBody>
      </p:sp>
      <p:pic>
        <p:nvPicPr>
          <p:cNvPr id="760" name="Google Shape;760;gefb8189620_0_254"/>
          <p:cNvPicPr preferRelativeResize="0"/>
          <p:nvPr/>
        </p:nvPicPr>
        <p:blipFill>
          <a:blip r:embed="rId3">
            <a:alphaModFix/>
          </a:blip>
          <a:stretch>
            <a:fillRect/>
          </a:stretch>
        </p:blipFill>
        <p:spPr>
          <a:xfrm>
            <a:off x="1390600" y="1082817"/>
            <a:ext cx="9905998" cy="539933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efb8189620_1_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56</a:t>
            </a:fld>
            <a:endParaRPr/>
          </a:p>
        </p:txBody>
      </p:sp>
      <p:pic>
        <p:nvPicPr>
          <p:cNvPr id="767" name="Google Shape;767;gefb8189620_1_7"/>
          <p:cNvPicPr preferRelativeResize="0"/>
          <p:nvPr/>
        </p:nvPicPr>
        <p:blipFill>
          <a:blip r:embed="rId3">
            <a:alphaModFix/>
          </a:blip>
          <a:stretch>
            <a:fillRect/>
          </a:stretch>
        </p:blipFill>
        <p:spPr>
          <a:xfrm>
            <a:off x="1351375" y="309400"/>
            <a:ext cx="9186399" cy="61029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5" name="Google Shape;775;gefb8189620_1_1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57</a:t>
            </a:fld>
            <a:endParaRPr/>
          </a:p>
        </p:txBody>
      </p:sp>
      <p:pic>
        <p:nvPicPr>
          <p:cNvPr id="776" name="Google Shape;776;gefb8189620_1_16"/>
          <p:cNvPicPr preferRelativeResize="0"/>
          <p:nvPr/>
        </p:nvPicPr>
        <p:blipFill>
          <a:blip r:embed="rId3">
            <a:alphaModFix/>
          </a:blip>
          <a:stretch>
            <a:fillRect/>
          </a:stretch>
        </p:blipFill>
        <p:spPr>
          <a:xfrm>
            <a:off x="750563" y="314961"/>
            <a:ext cx="10848975" cy="569964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4" name="Google Shape;784;gefb8189620_1_2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58</a:t>
            </a:fld>
            <a:endParaRPr/>
          </a:p>
        </p:txBody>
      </p:sp>
      <p:pic>
        <p:nvPicPr>
          <p:cNvPr id="785" name="Google Shape;785;gefb8189620_1_26"/>
          <p:cNvPicPr preferRelativeResize="0"/>
          <p:nvPr/>
        </p:nvPicPr>
        <p:blipFill>
          <a:blip r:embed="rId3">
            <a:alphaModFix/>
          </a:blip>
          <a:stretch>
            <a:fillRect/>
          </a:stretch>
        </p:blipFill>
        <p:spPr>
          <a:xfrm>
            <a:off x="816850" y="640080"/>
            <a:ext cx="10858500" cy="519989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3" name="Google Shape;793;gefb8189620_1_3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33"/>
              <a:buFont typeface="Open Sans"/>
              <a:buNone/>
            </a:pPr>
            <a:fld id="{00000000-1234-1234-1234-123412341234}" type="slidenum">
              <a:rPr lang="en-US"/>
              <a:t>59</a:t>
            </a:fld>
            <a:endParaRPr/>
          </a:p>
        </p:txBody>
      </p:sp>
      <p:pic>
        <p:nvPicPr>
          <p:cNvPr id="794" name="Google Shape;794;gefb8189620_1_34"/>
          <p:cNvPicPr preferRelativeResize="0"/>
          <p:nvPr/>
        </p:nvPicPr>
        <p:blipFill>
          <a:blip r:embed="rId3">
            <a:alphaModFix/>
          </a:blip>
          <a:stretch>
            <a:fillRect/>
          </a:stretch>
        </p:blipFill>
        <p:spPr>
          <a:xfrm>
            <a:off x="721360" y="528320"/>
            <a:ext cx="10146665" cy="55105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198725" y="-19651"/>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2400"/>
              <a:buNone/>
            </a:pPr>
            <a:r>
              <a:rPr lang="en-US"/>
              <a:t>Enhanced horizontal scope</a:t>
            </a:r>
            <a:endParaRPr/>
          </a:p>
        </p:txBody>
      </p:sp>
      <p:grpSp>
        <p:nvGrpSpPr>
          <p:cNvPr id="114" name="Google Shape;114;p6"/>
          <p:cNvGrpSpPr/>
          <p:nvPr/>
        </p:nvGrpSpPr>
        <p:grpSpPr>
          <a:xfrm>
            <a:off x="624135" y="1253700"/>
            <a:ext cx="11142453" cy="1759334"/>
            <a:chOff x="9810" y="534033"/>
            <a:chExt cx="11142453" cy="1759334"/>
          </a:xfrm>
        </p:grpSpPr>
        <p:sp>
          <p:nvSpPr>
            <p:cNvPr id="115" name="Google Shape;115;p6"/>
            <p:cNvSpPr/>
            <p:nvPr/>
          </p:nvSpPr>
          <p:spPr>
            <a:xfrm>
              <a:off x="9810" y="534033"/>
              <a:ext cx="2932224" cy="1759334"/>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txBox="1"/>
            <p:nvPr/>
          </p:nvSpPr>
          <p:spPr>
            <a:xfrm>
              <a:off x="61339" y="585562"/>
              <a:ext cx="2829166" cy="165627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Strategy</a:t>
              </a:r>
              <a:endParaRPr sz="3200" b="0" i="0" u="none" strike="noStrike" cap="none">
                <a:solidFill>
                  <a:schemeClr val="lt1"/>
                </a:solidFill>
                <a:latin typeface="Century Gothic"/>
                <a:ea typeface="Century Gothic"/>
                <a:cs typeface="Century Gothic"/>
                <a:sym typeface="Century Gothic"/>
              </a:endParaRPr>
            </a:p>
          </p:txBody>
        </p:sp>
        <p:sp>
          <p:nvSpPr>
            <p:cNvPr id="117" name="Google Shape;117;p6"/>
            <p:cNvSpPr/>
            <p:nvPr/>
          </p:nvSpPr>
          <p:spPr>
            <a:xfrm>
              <a:off x="3235257" y="1050104"/>
              <a:ext cx="621631" cy="727191"/>
            </a:xfrm>
            <a:prstGeom prst="rightArrow">
              <a:avLst>
                <a:gd name="adj1" fmla="val 60000"/>
                <a:gd name="adj2" fmla="val 50000"/>
              </a:avLst>
            </a:prstGeom>
            <a:solidFill>
              <a:srgbClr val="A8C8B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p:nvPr/>
          </p:nvSpPr>
          <p:spPr>
            <a:xfrm>
              <a:off x="3235257" y="1195542"/>
              <a:ext cx="435142" cy="4363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a:solidFill>
                  <a:schemeClr val="lt1"/>
                </a:solidFill>
                <a:latin typeface="Century Gothic"/>
                <a:ea typeface="Century Gothic"/>
                <a:cs typeface="Century Gothic"/>
                <a:sym typeface="Century Gothic"/>
              </a:endParaRPr>
            </a:p>
          </p:txBody>
        </p:sp>
        <p:sp>
          <p:nvSpPr>
            <p:cNvPr id="119" name="Google Shape;119;p6"/>
            <p:cNvSpPr/>
            <p:nvPr/>
          </p:nvSpPr>
          <p:spPr>
            <a:xfrm>
              <a:off x="4114925" y="534033"/>
              <a:ext cx="2932224" cy="1759334"/>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txBox="1"/>
            <p:nvPr/>
          </p:nvSpPr>
          <p:spPr>
            <a:xfrm>
              <a:off x="4166454" y="585562"/>
              <a:ext cx="2829166" cy="165627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Systems</a:t>
              </a:r>
              <a:endParaRPr sz="3200" b="0" i="0" u="none" strike="noStrike" cap="none">
                <a:solidFill>
                  <a:schemeClr val="lt1"/>
                </a:solidFill>
                <a:latin typeface="Century Gothic"/>
                <a:ea typeface="Century Gothic"/>
                <a:cs typeface="Century Gothic"/>
                <a:sym typeface="Century Gothic"/>
              </a:endParaRPr>
            </a:p>
          </p:txBody>
        </p:sp>
        <p:sp>
          <p:nvSpPr>
            <p:cNvPr id="121" name="Google Shape;121;p6"/>
            <p:cNvSpPr/>
            <p:nvPr/>
          </p:nvSpPr>
          <p:spPr>
            <a:xfrm>
              <a:off x="7340372" y="1050104"/>
              <a:ext cx="621631" cy="727191"/>
            </a:xfrm>
            <a:prstGeom prst="rightArrow">
              <a:avLst>
                <a:gd name="adj1" fmla="val 60000"/>
                <a:gd name="adj2" fmla="val 50000"/>
              </a:avLst>
            </a:prstGeom>
            <a:solidFill>
              <a:srgbClr val="A8C8B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txBox="1"/>
            <p:nvPr/>
          </p:nvSpPr>
          <p:spPr>
            <a:xfrm>
              <a:off x="7340372" y="1195542"/>
              <a:ext cx="435142" cy="4363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a:solidFill>
                  <a:schemeClr val="lt1"/>
                </a:solidFill>
                <a:latin typeface="Century Gothic"/>
                <a:ea typeface="Century Gothic"/>
                <a:cs typeface="Century Gothic"/>
                <a:sym typeface="Century Gothic"/>
              </a:endParaRPr>
            </a:p>
          </p:txBody>
        </p:sp>
        <p:sp>
          <p:nvSpPr>
            <p:cNvPr id="123" name="Google Shape;123;p6"/>
            <p:cNvSpPr/>
            <p:nvPr/>
          </p:nvSpPr>
          <p:spPr>
            <a:xfrm>
              <a:off x="8220039" y="534033"/>
              <a:ext cx="2932224" cy="1759334"/>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txBox="1"/>
            <p:nvPr/>
          </p:nvSpPr>
          <p:spPr>
            <a:xfrm>
              <a:off x="8271568" y="585562"/>
              <a:ext cx="2829166" cy="165627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driven Outcomes</a:t>
              </a:r>
              <a:endParaRPr sz="3200" b="0" i="0" u="none" strike="noStrike" cap="none">
                <a:solidFill>
                  <a:schemeClr val="lt1"/>
                </a:solidFill>
                <a:latin typeface="Century Gothic"/>
                <a:ea typeface="Century Gothic"/>
                <a:cs typeface="Century Gothic"/>
                <a:sym typeface="Century Gothic"/>
              </a:endParaRPr>
            </a:p>
          </p:txBody>
        </p:sp>
      </p:grpSp>
      <p:sp>
        <p:nvSpPr>
          <p:cNvPr id="125" name="Google Shape;125;p6"/>
          <p:cNvSpPr/>
          <p:nvPr/>
        </p:nvSpPr>
        <p:spPr>
          <a:xfrm rot="5400000">
            <a:off x="5999687" y="2016568"/>
            <a:ext cx="391348" cy="2824865"/>
          </a:xfrm>
          <a:prstGeom prst="rightBrace">
            <a:avLst>
              <a:gd name="adj1" fmla="val 8333"/>
              <a:gd name="adj2" fmla="val 50000"/>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67"/>
              <a:buFont typeface="Arial"/>
              <a:buNone/>
            </a:pPr>
            <a:endParaRPr sz="1867" b="0" i="0" u="none" strike="noStrike" cap="none">
              <a:solidFill>
                <a:srgbClr val="A1E8D9"/>
              </a:solidFill>
              <a:latin typeface="Arial"/>
              <a:ea typeface="Arial"/>
              <a:cs typeface="Arial"/>
              <a:sym typeface="Arial"/>
            </a:endParaRPr>
          </a:p>
        </p:txBody>
      </p:sp>
      <p:sp>
        <p:nvSpPr>
          <p:cNvPr id="126" name="Google Shape;126;p6"/>
          <p:cNvSpPr txBox="1"/>
          <p:nvPr/>
        </p:nvSpPr>
        <p:spPr>
          <a:xfrm>
            <a:off x="4943618" y="3635850"/>
            <a:ext cx="266417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Arial"/>
              <a:buNone/>
            </a:pPr>
            <a:r>
              <a:rPr lang="en-US" sz="2400" b="1" i="0" u="none" strike="noStrike" cap="none">
                <a:solidFill>
                  <a:srgbClr val="002060"/>
                </a:solidFill>
                <a:latin typeface="Century Gothic"/>
                <a:ea typeface="Century Gothic"/>
                <a:cs typeface="Century Gothic"/>
                <a:sym typeface="Century Gothic"/>
              </a:rPr>
              <a:t>Focus of DGQI 2020 exercise</a:t>
            </a:r>
            <a:endParaRPr/>
          </a:p>
        </p:txBody>
      </p:sp>
      <p:sp>
        <p:nvSpPr>
          <p:cNvPr id="127" name="Google Shape;127;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6</a:t>
            </a:fld>
            <a:endParaRPr>
              <a:solidFill>
                <a:srgbClr val="695D46"/>
              </a:solidFill>
            </a:endParaRPr>
          </a:p>
        </p:txBody>
      </p:sp>
      <p:sp>
        <p:nvSpPr>
          <p:cNvPr id="128" name="Google Shape;128;p6"/>
          <p:cNvSpPr/>
          <p:nvPr/>
        </p:nvSpPr>
        <p:spPr>
          <a:xfrm rot="5400000">
            <a:off x="5817202" y="-456888"/>
            <a:ext cx="667337" cy="10817311"/>
          </a:xfrm>
          <a:prstGeom prst="rightBrace">
            <a:avLst>
              <a:gd name="adj1" fmla="val 8333"/>
              <a:gd name="adj2" fmla="val 5000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9" name="Google Shape;129;p6"/>
          <p:cNvSpPr txBox="1"/>
          <p:nvPr/>
        </p:nvSpPr>
        <p:spPr>
          <a:xfrm>
            <a:off x="4556884" y="5285437"/>
            <a:ext cx="371291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Arial"/>
              <a:buNone/>
            </a:pPr>
            <a:r>
              <a:rPr lang="en-US" sz="2400" b="1" i="0" u="none" strike="noStrike" cap="none">
                <a:solidFill>
                  <a:srgbClr val="002060"/>
                </a:solidFill>
                <a:latin typeface="Century Gothic"/>
                <a:ea typeface="Century Gothic"/>
                <a:cs typeface="Century Gothic"/>
                <a:sym typeface="Century Gothic"/>
              </a:rPr>
              <a:t>Other two pillars included in DGQI 2</a:t>
            </a:r>
            <a:r>
              <a:rPr lang="en-US" sz="2400" b="1" i="0" u="none" strike="noStrike" cap="none" baseline="30000">
                <a:solidFill>
                  <a:srgbClr val="002060"/>
                </a:solidFill>
                <a:latin typeface="Century Gothic"/>
                <a:ea typeface="Century Gothic"/>
                <a:cs typeface="Century Gothic"/>
                <a:sym typeface="Century Gothic"/>
              </a:rPr>
              <a:t>nd</a:t>
            </a:r>
            <a:r>
              <a:rPr lang="en-US" sz="2400" b="1" i="0" u="none" strike="noStrike" cap="none">
                <a:solidFill>
                  <a:srgbClr val="002060"/>
                </a:solidFill>
                <a:latin typeface="Century Gothic"/>
                <a:ea typeface="Century Gothic"/>
                <a:cs typeface="Century Gothic"/>
                <a:sym typeface="Century Gothic"/>
              </a:rPr>
              <a:t> Edition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15600" y="210667"/>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a:t>Enhanced vertical scope</a:t>
            </a:r>
            <a:endParaRPr b="0"/>
          </a:p>
        </p:txBody>
      </p:sp>
      <p:grpSp>
        <p:nvGrpSpPr>
          <p:cNvPr id="135" name="Google Shape;135;p7"/>
          <p:cNvGrpSpPr/>
          <p:nvPr/>
        </p:nvGrpSpPr>
        <p:grpSpPr>
          <a:xfrm>
            <a:off x="859012" y="1658465"/>
            <a:ext cx="10431786" cy="2982296"/>
            <a:chOff x="5812" y="0"/>
            <a:chExt cx="10431786" cy="2982296"/>
          </a:xfrm>
        </p:grpSpPr>
        <p:sp>
          <p:nvSpPr>
            <p:cNvPr id="136" name="Google Shape;136;p7"/>
            <p:cNvSpPr/>
            <p:nvPr/>
          </p:nvSpPr>
          <p:spPr>
            <a:xfrm>
              <a:off x="5812" y="315417"/>
              <a:ext cx="2462460" cy="2387720"/>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txBox="1"/>
            <p:nvPr/>
          </p:nvSpPr>
          <p:spPr>
            <a:xfrm>
              <a:off x="366431" y="665090"/>
              <a:ext cx="1741222" cy="16883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78 M/Ds</a:t>
              </a:r>
              <a:endParaRPr/>
            </a:p>
          </p:txBody>
        </p:sp>
        <p:sp>
          <p:nvSpPr>
            <p:cNvPr id="138" name="Google Shape;138;p7"/>
            <p:cNvSpPr/>
            <p:nvPr/>
          </p:nvSpPr>
          <p:spPr>
            <a:xfrm rot="-2727106">
              <a:off x="2401862" y="1037375"/>
              <a:ext cx="1061858" cy="0"/>
            </a:xfrm>
            <a:custGeom>
              <a:avLst/>
              <a:gdLst/>
              <a:ahLst/>
              <a:cxnLst/>
              <a:rect l="l" t="t" r="r" b="b"/>
              <a:pathLst>
                <a:path w="120000" h="120000" extrusionOk="0">
                  <a:moveTo>
                    <a:pt x="0" y="0"/>
                  </a:moveTo>
                  <a:lnTo>
                    <a:pt x="120000" y="0"/>
                  </a:lnTo>
                </a:path>
              </a:pathLst>
            </a:custGeom>
            <a:noFill/>
            <a:ln w="25400" cap="flat" cmpd="sng">
              <a:solidFill>
                <a:srgbClr val="BD5500"/>
              </a:solidFill>
              <a:prstDash val="solid"/>
              <a:round/>
              <a:headEnd type="none" w="sm" len="sm"/>
              <a:tailEnd type="none" w="sm" len="sm"/>
            </a:ln>
          </p:spPr>
        </p:sp>
        <p:sp>
          <p:nvSpPr>
            <p:cNvPr id="139" name="Google Shape;139;p7"/>
            <p:cNvSpPr/>
            <p:nvPr/>
          </p:nvSpPr>
          <p:spPr>
            <a:xfrm rot="-8260882">
              <a:off x="6634527" y="1037375"/>
              <a:ext cx="1124011" cy="0"/>
            </a:xfrm>
            <a:custGeom>
              <a:avLst/>
              <a:gdLst/>
              <a:ahLst/>
              <a:cxnLst/>
              <a:rect l="l" t="t" r="r" b="b"/>
              <a:pathLst>
                <a:path w="120000" h="120000" extrusionOk="0">
                  <a:moveTo>
                    <a:pt x="0" y="0"/>
                  </a:moveTo>
                  <a:lnTo>
                    <a:pt x="120000" y="0"/>
                  </a:lnTo>
                </a:path>
              </a:pathLst>
            </a:custGeom>
            <a:noFill/>
            <a:ln w="25400" cap="flat" cmpd="sng">
              <a:solidFill>
                <a:srgbClr val="BD5500"/>
              </a:solidFill>
              <a:prstDash val="solid"/>
              <a:round/>
              <a:headEnd type="none" w="sm" len="sm"/>
              <a:tailEnd type="none" w="sm" len="sm"/>
            </a:ln>
          </p:spPr>
        </p:sp>
        <p:cxnSp>
          <p:nvCxnSpPr>
            <p:cNvPr id="140" name="Google Shape;140;p7"/>
            <p:cNvCxnSpPr/>
            <p:nvPr/>
          </p:nvCxnSpPr>
          <p:spPr>
            <a:xfrm>
              <a:off x="3305243" y="659003"/>
              <a:ext cx="382330" cy="0"/>
            </a:xfrm>
            <a:prstGeom prst="straightConnector1">
              <a:avLst/>
            </a:prstGeom>
            <a:noFill/>
            <a:ln w="25400" cap="flat" cmpd="sng">
              <a:solidFill>
                <a:srgbClr val="BD5500"/>
              </a:solidFill>
              <a:prstDash val="solid"/>
              <a:round/>
              <a:headEnd type="none" w="sm" len="sm"/>
              <a:tailEnd type="none" w="sm" len="sm"/>
            </a:ln>
          </p:spPr>
        </p:cxnSp>
        <p:sp>
          <p:nvSpPr>
            <p:cNvPr id="141" name="Google Shape;141;p7"/>
            <p:cNvSpPr/>
            <p:nvPr/>
          </p:nvSpPr>
          <p:spPr>
            <a:xfrm>
              <a:off x="3687574" y="0"/>
              <a:ext cx="2711074" cy="13180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txBox="1"/>
            <p:nvPr/>
          </p:nvSpPr>
          <p:spPr>
            <a:xfrm>
              <a:off x="3687574" y="0"/>
              <a:ext cx="2711074" cy="1318006"/>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2060"/>
                </a:buClr>
                <a:buSzPts val="1800"/>
                <a:buFont typeface="Century Gothic"/>
                <a:buNone/>
              </a:pPr>
              <a:r>
                <a:rPr lang="en-US" sz="1800" b="1" i="0" u="none" strike="noStrike" cap="none">
                  <a:solidFill>
                    <a:srgbClr val="002060"/>
                  </a:solidFill>
                  <a:latin typeface="Century Gothic"/>
                  <a:ea typeface="Century Gothic"/>
                  <a:cs typeface="Century Gothic"/>
                  <a:sym typeface="Century Gothic"/>
                </a:rPr>
                <a:t>All CS/ CSS schemes of M/Ds</a:t>
              </a:r>
              <a:endParaRPr/>
            </a:p>
          </p:txBody>
        </p:sp>
        <p:cxnSp>
          <p:nvCxnSpPr>
            <p:cNvPr id="143" name="Google Shape;143;p7"/>
            <p:cNvCxnSpPr/>
            <p:nvPr/>
          </p:nvCxnSpPr>
          <p:spPr>
            <a:xfrm>
              <a:off x="6398648" y="659003"/>
              <a:ext cx="382330" cy="0"/>
            </a:xfrm>
            <a:prstGeom prst="straightConnector1">
              <a:avLst/>
            </a:prstGeom>
            <a:noFill/>
            <a:ln w="25400" cap="flat" cmpd="sng">
              <a:solidFill>
                <a:srgbClr val="BD5500"/>
              </a:solidFill>
              <a:prstDash val="solid"/>
              <a:round/>
              <a:headEnd type="none" w="sm" len="sm"/>
              <a:tailEnd type="none" w="sm" len="sm"/>
            </a:ln>
          </p:spPr>
        </p:cxnSp>
        <p:sp>
          <p:nvSpPr>
            <p:cNvPr id="144" name="Google Shape;144;p7"/>
            <p:cNvSpPr/>
            <p:nvPr/>
          </p:nvSpPr>
          <p:spPr>
            <a:xfrm rot="2202381">
              <a:off x="2468216" y="1875024"/>
              <a:ext cx="981260" cy="0"/>
            </a:xfrm>
            <a:custGeom>
              <a:avLst/>
              <a:gdLst/>
              <a:ahLst/>
              <a:cxnLst/>
              <a:rect l="l" t="t" r="r" b="b"/>
              <a:pathLst>
                <a:path w="120000" h="120000" extrusionOk="0">
                  <a:moveTo>
                    <a:pt x="0" y="0"/>
                  </a:moveTo>
                  <a:lnTo>
                    <a:pt x="120000" y="0"/>
                  </a:lnTo>
                </a:path>
              </a:pathLst>
            </a:custGeom>
            <a:noFill/>
            <a:ln w="25400" cap="flat" cmpd="sng">
              <a:solidFill>
                <a:srgbClr val="BD5500"/>
              </a:solidFill>
              <a:prstDash val="solid"/>
              <a:round/>
              <a:headEnd type="none" w="sm" len="sm"/>
              <a:tailEnd type="none" w="sm" len="sm"/>
            </a:ln>
          </p:spPr>
        </p:sp>
        <p:sp>
          <p:nvSpPr>
            <p:cNvPr id="145" name="Google Shape;145;p7"/>
            <p:cNvSpPr/>
            <p:nvPr/>
          </p:nvSpPr>
          <p:spPr>
            <a:xfrm rot="8597619">
              <a:off x="6733604" y="1875024"/>
              <a:ext cx="981260" cy="0"/>
            </a:xfrm>
            <a:custGeom>
              <a:avLst/>
              <a:gdLst/>
              <a:ahLst/>
              <a:cxnLst/>
              <a:rect l="l" t="t" r="r" b="b"/>
              <a:pathLst>
                <a:path w="120000" h="120000" extrusionOk="0">
                  <a:moveTo>
                    <a:pt x="0" y="0"/>
                  </a:moveTo>
                  <a:lnTo>
                    <a:pt x="120000" y="0"/>
                  </a:lnTo>
                </a:path>
              </a:pathLst>
            </a:custGeom>
            <a:noFill/>
            <a:ln w="25400" cap="flat" cmpd="sng">
              <a:solidFill>
                <a:srgbClr val="BD5500"/>
              </a:solidFill>
              <a:prstDash val="solid"/>
              <a:round/>
              <a:headEnd type="none" w="sm" len="sm"/>
              <a:tailEnd type="none" w="sm" len="sm"/>
            </a:ln>
          </p:spPr>
        </p:sp>
        <p:cxnSp>
          <p:nvCxnSpPr>
            <p:cNvPr id="146" name="Google Shape;146;p7"/>
            <p:cNvCxnSpPr/>
            <p:nvPr/>
          </p:nvCxnSpPr>
          <p:spPr>
            <a:xfrm>
              <a:off x="3352189" y="2168280"/>
              <a:ext cx="382657" cy="0"/>
            </a:xfrm>
            <a:prstGeom prst="straightConnector1">
              <a:avLst/>
            </a:prstGeom>
            <a:noFill/>
            <a:ln w="25400" cap="flat" cmpd="sng">
              <a:solidFill>
                <a:srgbClr val="BD5500"/>
              </a:solidFill>
              <a:prstDash val="solid"/>
              <a:round/>
              <a:headEnd type="none" w="sm" len="sm"/>
              <a:tailEnd type="none" w="sm" len="sm"/>
            </a:ln>
          </p:spPr>
        </p:cxnSp>
        <p:sp>
          <p:nvSpPr>
            <p:cNvPr id="147" name="Google Shape;147;p7"/>
            <p:cNvSpPr/>
            <p:nvPr/>
          </p:nvSpPr>
          <p:spPr>
            <a:xfrm>
              <a:off x="3734846" y="1354264"/>
              <a:ext cx="2713387" cy="1628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txBox="1"/>
            <p:nvPr/>
          </p:nvSpPr>
          <p:spPr>
            <a:xfrm>
              <a:off x="3734846" y="1354264"/>
              <a:ext cx="2713387" cy="162803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2060"/>
                </a:buClr>
                <a:buSzPts val="1800"/>
                <a:buFont typeface="Century Gothic"/>
                <a:buNone/>
              </a:pPr>
              <a:r>
                <a:rPr lang="en-US" sz="1800" b="1" i="0" u="none" strike="noStrike" cap="none">
                  <a:solidFill>
                    <a:srgbClr val="002060"/>
                  </a:solidFill>
                  <a:latin typeface="Century Gothic"/>
                  <a:ea typeface="Century Gothic"/>
                  <a:cs typeface="Century Gothic"/>
                  <a:sym typeface="Century Gothic"/>
                </a:rPr>
                <a:t>Non-schematic interventions of M/Ds</a:t>
              </a:r>
              <a:endParaRPr sz="1800" b="1" i="0" u="none" strike="noStrike" cap="none">
                <a:solidFill>
                  <a:srgbClr val="002060"/>
                </a:solidFill>
                <a:latin typeface="Century Gothic"/>
                <a:ea typeface="Century Gothic"/>
                <a:cs typeface="Century Gothic"/>
                <a:sym typeface="Century Gothic"/>
              </a:endParaRPr>
            </a:p>
          </p:txBody>
        </p:sp>
        <p:cxnSp>
          <p:nvCxnSpPr>
            <p:cNvPr id="149" name="Google Shape;149;p7"/>
            <p:cNvCxnSpPr/>
            <p:nvPr/>
          </p:nvCxnSpPr>
          <p:spPr>
            <a:xfrm>
              <a:off x="6448234" y="2168280"/>
              <a:ext cx="382657" cy="0"/>
            </a:xfrm>
            <a:prstGeom prst="straightConnector1">
              <a:avLst/>
            </a:prstGeom>
            <a:noFill/>
            <a:ln w="25400" cap="flat" cmpd="sng">
              <a:solidFill>
                <a:srgbClr val="BD5500"/>
              </a:solidFill>
              <a:prstDash val="solid"/>
              <a:round/>
              <a:headEnd type="none" w="sm" len="sm"/>
              <a:tailEnd type="none" w="sm" len="sm"/>
            </a:ln>
          </p:spPr>
        </p:cxnSp>
        <p:sp>
          <p:nvSpPr>
            <p:cNvPr id="150" name="Google Shape;150;p7"/>
            <p:cNvSpPr/>
            <p:nvPr/>
          </p:nvSpPr>
          <p:spPr>
            <a:xfrm>
              <a:off x="7714808" y="354718"/>
              <a:ext cx="2722790" cy="2309117"/>
            </a:xfrm>
            <a:prstGeom prst="ellipse">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p:nvPr/>
          </p:nvSpPr>
          <p:spPr>
            <a:xfrm>
              <a:off x="8113551" y="692880"/>
              <a:ext cx="1925304" cy="16327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1" i="0" u="none" strike="noStrike" cap="none">
                  <a:solidFill>
                    <a:schemeClr val="lt1"/>
                  </a:solidFill>
                  <a:latin typeface="Century Gothic"/>
                  <a:ea typeface="Century Gothic"/>
                  <a:cs typeface="Century Gothic"/>
                  <a:sym typeface="Century Gothic"/>
                </a:rPr>
                <a:t>All </a:t>
              </a:r>
              <a:r>
                <a:rPr lang="en-US" sz="3200" b="0" i="0" u="none" strike="noStrike" cap="none">
                  <a:solidFill>
                    <a:schemeClr val="lt1"/>
                  </a:solidFill>
                  <a:latin typeface="Century Gothic"/>
                  <a:ea typeface="Century Gothic"/>
                  <a:cs typeface="Century Gothic"/>
                  <a:sym typeface="Century Gothic"/>
                </a:rPr>
                <a:t>Schemes + Other initiatives</a:t>
              </a:r>
              <a:endParaRPr sz="3200" b="0" i="0" u="none" strike="noStrike" cap="none">
                <a:solidFill>
                  <a:schemeClr val="lt1"/>
                </a:solidFill>
                <a:latin typeface="Century Gothic"/>
                <a:ea typeface="Century Gothic"/>
                <a:cs typeface="Century Gothic"/>
                <a:sym typeface="Century Gothic"/>
              </a:endParaRPr>
            </a:p>
          </p:txBody>
        </p:sp>
      </p:grpSp>
      <p:sp>
        <p:nvSpPr>
          <p:cNvPr id="152" name="Google Shape;152;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7</a:t>
            </a:fld>
            <a:endParaRPr>
              <a:solidFill>
                <a:srgbClr val="695D46"/>
              </a:solidFill>
            </a:endParaRPr>
          </a:p>
        </p:txBody>
      </p:sp>
      <p:sp>
        <p:nvSpPr>
          <p:cNvPr id="153" name="Google Shape;153;p7"/>
          <p:cNvSpPr txBox="1"/>
          <p:nvPr/>
        </p:nvSpPr>
        <p:spPr>
          <a:xfrm>
            <a:off x="606027" y="5161329"/>
            <a:ext cx="10979945" cy="1318694"/>
          </a:xfrm>
          <a:prstGeom prst="rect">
            <a:avLst/>
          </a:prstGeom>
          <a:noFill/>
          <a:ln>
            <a:noFill/>
          </a:ln>
        </p:spPr>
        <p:txBody>
          <a:bodyPr spcFirstLastPara="1" wrap="square" lIns="91425" tIns="45700" rIns="91425" bIns="45700" anchor="t" anchorCtr="0">
            <a:spAutoFit/>
          </a:bodyPr>
          <a:lstStyle/>
          <a:p>
            <a:pPr marL="152396" marR="0" lvl="0" indent="0" algn="just" rtl="0">
              <a:lnSpc>
                <a:spcPct val="125000"/>
              </a:lnSpc>
              <a:spcBef>
                <a:spcPts val="0"/>
              </a:spcBef>
              <a:spcAft>
                <a:spcPts val="0"/>
              </a:spcAft>
              <a:buNone/>
            </a:pPr>
            <a:r>
              <a:rPr lang="en-US" sz="2200" b="0" i="0" u="none" strike="noStrike" cap="none">
                <a:solidFill>
                  <a:srgbClr val="695D46"/>
                </a:solidFill>
                <a:latin typeface="Century Gothic"/>
                <a:ea typeface="Century Gothic"/>
                <a:cs typeface="Century Gothic"/>
                <a:sym typeface="Century Gothic"/>
              </a:rPr>
              <a:t>Non-schematic interventions can include sector-level MIS/dashboards, MIS/dashboards for PSUs/other central expenditure/any other purposes, SDG/NDA monitoring systems, e-services etc.</a:t>
            </a:r>
            <a:r>
              <a:rPr lang="en-US" sz="2000" b="0" i="0" u="none" strike="noStrike" cap="none">
                <a:solidFill>
                  <a:srgbClr val="695D46"/>
                </a:solidFill>
                <a:latin typeface="Century Gothic"/>
                <a:ea typeface="Century Gothic"/>
                <a:cs typeface="Century Gothic"/>
                <a:sym typeface="Century Gothic"/>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198725" y="-19651"/>
            <a:ext cx="11360800" cy="943200"/>
          </a:xfrm>
          <a:prstGeom prst="rect">
            <a:avLst/>
          </a:prstGeom>
          <a:noFill/>
          <a:ln>
            <a:noFill/>
          </a:ln>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2400"/>
              <a:buNone/>
            </a:pPr>
            <a:r>
              <a:rPr lang="en-US"/>
              <a:t>Introduction of new themes</a:t>
            </a:r>
            <a:endParaRPr/>
          </a:p>
        </p:txBody>
      </p:sp>
      <p:grpSp>
        <p:nvGrpSpPr>
          <p:cNvPr id="159" name="Google Shape;159;p8"/>
          <p:cNvGrpSpPr/>
          <p:nvPr/>
        </p:nvGrpSpPr>
        <p:grpSpPr>
          <a:xfrm>
            <a:off x="606410" y="1505888"/>
            <a:ext cx="11131572" cy="1754326"/>
            <a:chOff x="15251" y="0"/>
            <a:chExt cx="11131572" cy="1754326"/>
          </a:xfrm>
        </p:grpSpPr>
        <p:sp>
          <p:nvSpPr>
            <p:cNvPr id="160" name="Google Shape;160;p8"/>
            <p:cNvSpPr/>
            <p:nvPr/>
          </p:nvSpPr>
          <p:spPr>
            <a:xfrm>
              <a:off x="15251" y="0"/>
              <a:ext cx="2929361" cy="1754326"/>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p:nvPr/>
          </p:nvSpPr>
          <p:spPr>
            <a:xfrm>
              <a:off x="66633" y="51382"/>
              <a:ext cx="2826597" cy="165156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Strategy</a:t>
              </a:r>
              <a:endParaRPr/>
            </a:p>
            <a:p>
              <a:pPr marL="0" marR="0" lvl="0" indent="0" algn="ctr" rtl="0">
                <a:lnSpc>
                  <a:spcPct val="90000"/>
                </a:lnSpc>
                <a:spcBef>
                  <a:spcPts val="1120"/>
                </a:spcBef>
                <a:spcAft>
                  <a:spcPts val="0"/>
                </a:spcAft>
                <a:buClr>
                  <a:schemeClr val="lt1"/>
                </a:buClr>
                <a:buSzPts val="3200"/>
                <a:buFont typeface="Century Gothic"/>
                <a:buNone/>
              </a:pPr>
              <a:r>
                <a:rPr lang="en-US" sz="3200" b="0" i="1" u="none" strike="noStrike" cap="none">
                  <a:solidFill>
                    <a:schemeClr val="lt1"/>
                  </a:solidFill>
                  <a:latin typeface="Century Gothic"/>
                  <a:ea typeface="Century Gothic"/>
                  <a:cs typeface="Century Gothic"/>
                  <a:sym typeface="Century Gothic"/>
                </a:rPr>
                <a:t>(Activities)</a:t>
              </a:r>
              <a:endParaRPr/>
            </a:p>
          </p:txBody>
        </p:sp>
        <p:sp>
          <p:nvSpPr>
            <p:cNvPr id="162" name="Google Shape;162;p8"/>
            <p:cNvSpPr/>
            <p:nvPr/>
          </p:nvSpPr>
          <p:spPr>
            <a:xfrm>
              <a:off x="3231757" y="513922"/>
              <a:ext cx="608746" cy="726481"/>
            </a:xfrm>
            <a:prstGeom prst="rightArrow">
              <a:avLst>
                <a:gd name="adj1" fmla="val 60000"/>
                <a:gd name="adj2" fmla="val 50000"/>
              </a:avLst>
            </a:prstGeom>
            <a:solidFill>
              <a:srgbClr val="A8C8B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p:nvPr/>
          </p:nvSpPr>
          <p:spPr>
            <a:xfrm>
              <a:off x="3231757" y="659218"/>
              <a:ext cx="426122" cy="43588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a:solidFill>
                  <a:schemeClr val="lt1"/>
                </a:solidFill>
                <a:latin typeface="Century Gothic"/>
                <a:ea typeface="Century Gothic"/>
                <a:cs typeface="Century Gothic"/>
                <a:sym typeface="Century Gothic"/>
              </a:endParaRPr>
            </a:p>
          </p:txBody>
        </p:sp>
        <p:sp>
          <p:nvSpPr>
            <p:cNvPr id="164" name="Google Shape;164;p8"/>
            <p:cNvSpPr/>
            <p:nvPr/>
          </p:nvSpPr>
          <p:spPr>
            <a:xfrm>
              <a:off x="4093191" y="0"/>
              <a:ext cx="2929361" cy="1754326"/>
            </a:xfrm>
            <a:prstGeom prst="roundRect">
              <a:avLst>
                <a:gd name="adj" fmla="val 10000"/>
              </a:avLst>
            </a:prstGeom>
            <a:solidFill>
              <a:srgbClr val="B351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txBox="1"/>
            <p:nvPr/>
          </p:nvSpPr>
          <p:spPr>
            <a:xfrm>
              <a:off x="4144573" y="51382"/>
              <a:ext cx="2826597" cy="165156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Systems</a:t>
              </a:r>
              <a:endParaRPr/>
            </a:p>
            <a:p>
              <a:pPr marL="0" marR="0" lvl="0" indent="0" algn="ctr" rtl="0">
                <a:lnSpc>
                  <a:spcPct val="90000"/>
                </a:lnSpc>
                <a:spcBef>
                  <a:spcPts val="1120"/>
                </a:spcBef>
                <a:spcAft>
                  <a:spcPts val="0"/>
                </a:spcAft>
                <a:buClr>
                  <a:schemeClr val="lt1"/>
                </a:buClr>
                <a:buSzPts val="3200"/>
                <a:buFont typeface="Century Gothic"/>
                <a:buNone/>
              </a:pPr>
              <a:r>
                <a:rPr lang="en-US" sz="3200" b="0" i="1" u="none" strike="noStrike" cap="none">
                  <a:solidFill>
                    <a:schemeClr val="lt1"/>
                  </a:solidFill>
                  <a:latin typeface="Century Gothic"/>
                  <a:ea typeface="Century Gothic"/>
                  <a:cs typeface="Century Gothic"/>
                  <a:sym typeface="Century Gothic"/>
                </a:rPr>
                <a:t>(Outputs)</a:t>
              </a:r>
              <a:endParaRPr sz="3200" b="0" i="1" u="none" strike="noStrike" cap="none">
                <a:solidFill>
                  <a:schemeClr val="lt1"/>
                </a:solidFill>
                <a:latin typeface="Century Gothic"/>
                <a:ea typeface="Century Gothic"/>
                <a:cs typeface="Century Gothic"/>
                <a:sym typeface="Century Gothic"/>
              </a:endParaRPr>
            </a:p>
          </p:txBody>
        </p:sp>
        <p:sp>
          <p:nvSpPr>
            <p:cNvPr id="166" name="Google Shape;166;p8"/>
            <p:cNvSpPr/>
            <p:nvPr/>
          </p:nvSpPr>
          <p:spPr>
            <a:xfrm>
              <a:off x="7321280" y="513922"/>
              <a:ext cx="633302" cy="726481"/>
            </a:xfrm>
            <a:prstGeom prst="rightArrow">
              <a:avLst>
                <a:gd name="adj1" fmla="val 60000"/>
                <a:gd name="adj2" fmla="val 50000"/>
              </a:avLst>
            </a:prstGeom>
            <a:solidFill>
              <a:srgbClr val="A8C8B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txBox="1"/>
            <p:nvPr/>
          </p:nvSpPr>
          <p:spPr>
            <a:xfrm>
              <a:off x="7321280" y="659218"/>
              <a:ext cx="443311" cy="43588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200"/>
                <a:buFont typeface="Arial"/>
                <a:buNone/>
              </a:pPr>
              <a:endParaRPr sz="3200" b="0" i="0" u="none" strike="noStrike" cap="none">
                <a:solidFill>
                  <a:schemeClr val="lt1"/>
                </a:solidFill>
                <a:latin typeface="Century Gothic"/>
                <a:ea typeface="Century Gothic"/>
                <a:cs typeface="Century Gothic"/>
                <a:sym typeface="Century Gothic"/>
              </a:endParaRPr>
            </a:p>
          </p:txBody>
        </p:sp>
        <p:sp>
          <p:nvSpPr>
            <p:cNvPr id="168" name="Google Shape;168;p8"/>
            <p:cNvSpPr/>
            <p:nvPr/>
          </p:nvSpPr>
          <p:spPr>
            <a:xfrm>
              <a:off x="8217462" y="0"/>
              <a:ext cx="2929361" cy="1754326"/>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txBox="1"/>
            <p:nvPr/>
          </p:nvSpPr>
          <p:spPr>
            <a:xfrm>
              <a:off x="8268844" y="51382"/>
              <a:ext cx="2826597" cy="165156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Data driven Outcomes</a:t>
              </a:r>
              <a:endParaRPr/>
            </a:p>
            <a:p>
              <a:pPr marL="0" marR="0" lvl="0" indent="0" algn="ctr" rtl="0">
                <a:lnSpc>
                  <a:spcPct val="90000"/>
                </a:lnSpc>
                <a:spcBef>
                  <a:spcPts val="1120"/>
                </a:spcBef>
                <a:spcAft>
                  <a:spcPts val="0"/>
                </a:spcAft>
                <a:buClr>
                  <a:schemeClr val="lt1"/>
                </a:buClr>
                <a:buSzPts val="3200"/>
                <a:buFont typeface="Century Gothic"/>
                <a:buNone/>
              </a:pPr>
              <a:r>
                <a:rPr lang="en-US" sz="3200" b="0" i="1" u="none" strike="noStrike" cap="none">
                  <a:solidFill>
                    <a:schemeClr val="lt1"/>
                  </a:solidFill>
                  <a:latin typeface="Century Gothic"/>
                  <a:ea typeface="Century Gothic"/>
                  <a:cs typeface="Century Gothic"/>
                  <a:sym typeface="Century Gothic"/>
                </a:rPr>
                <a:t>(Outcomes)</a:t>
              </a:r>
              <a:endParaRPr sz="3200" b="0" i="1" u="none" strike="noStrike" cap="none">
                <a:solidFill>
                  <a:schemeClr val="lt1"/>
                </a:solidFill>
                <a:latin typeface="Century Gothic"/>
                <a:ea typeface="Century Gothic"/>
                <a:cs typeface="Century Gothic"/>
                <a:sym typeface="Century Gothic"/>
              </a:endParaRPr>
            </a:p>
          </p:txBody>
        </p:sp>
      </p:grpSp>
      <p:sp>
        <p:nvSpPr>
          <p:cNvPr id="170" name="Google Shape;170;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8</a:t>
            </a:fld>
            <a:endParaRPr>
              <a:solidFill>
                <a:srgbClr val="695D46"/>
              </a:solidFill>
            </a:endParaRPr>
          </a:p>
        </p:txBody>
      </p:sp>
      <p:sp>
        <p:nvSpPr>
          <p:cNvPr id="171" name="Google Shape;171;p8"/>
          <p:cNvSpPr/>
          <p:nvPr/>
        </p:nvSpPr>
        <p:spPr>
          <a:xfrm>
            <a:off x="6091248" y="3368254"/>
            <a:ext cx="200967" cy="460276"/>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2" name="Google Shape;172;p8"/>
          <p:cNvSpPr/>
          <p:nvPr/>
        </p:nvSpPr>
        <p:spPr>
          <a:xfrm>
            <a:off x="10336549" y="3368254"/>
            <a:ext cx="200967" cy="462224"/>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3" name="Google Shape;173;p8"/>
          <p:cNvSpPr/>
          <p:nvPr/>
        </p:nvSpPr>
        <p:spPr>
          <a:xfrm>
            <a:off x="1862852" y="3366306"/>
            <a:ext cx="200967" cy="462224"/>
          </a:xfrm>
          <a:prstGeom prst="downArrow">
            <a:avLst>
              <a:gd name="adj1" fmla="val 50000"/>
              <a:gd name="adj2" fmla="val 50000"/>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4" name="Google Shape;174;p8"/>
          <p:cNvSpPr txBox="1"/>
          <p:nvPr/>
        </p:nvSpPr>
        <p:spPr>
          <a:xfrm>
            <a:off x="456114" y="3924321"/>
            <a:ext cx="3014442" cy="92333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2 new themes: </a:t>
            </a:r>
            <a:endParaRPr/>
          </a:p>
          <a:p>
            <a:pPr marL="342900" marR="0" lvl="0" indent="-342900" algn="ctr" rtl="0">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Data &amp; Strategy Unit</a:t>
            </a:r>
            <a:endParaRPr/>
          </a:p>
          <a:p>
            <a:pPr marL="342900" marR="0" lvl="0" indent="-342900" algn="ctr" rtl="0">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Action Plan</a:t>
            </a:r>
            <a:endParaRPr sz="1800" b="0" i="0" u="none" strike="noStrike" cap="none">
              <a:solidFill>
                <a:srgbClr val="000000"/>
              </a:solidFill>
              <a:latin typeface="Century Gothic"/>
              <a:ea typeface="Century Gothic"/>
              <a:cs typeface="Century Gothic"/>
              <a:sym typeface="Century Gothic"/>
            </a:endParaRPr>
          </a:p>
        </p:txBody>
      </p:sp>
      <p:sp>
        <p:nvSpPr>
          <p:cNvPr id="175" name="Google Shape;175;p8"/>
          <p:cNvSpPr txBox="1"/>
          <p:nvPr/>
        </p:nvSpPr>
        <p:spPr>
          <a:xfrm>
            <a:off x="8813834" y="3924321"/>
            <a:ext cx="2939400" cy="147732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3 new themes:</a:t>
            </a:r>
            <a:endParaRPr/>
          </a:p>
          <a:p>
            <a:pPr marL="342900" marR="0" lvl="0" indent="-342900" algn="ctr" rtl="0">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Synergistic data use</a:t>
            </a:r>
            <a:endParaRPr/>
          </a:p>
          <a:p>
            <a:pPr marL="342900" marR="0" lvl="0" indent="-342900" algn="ctr" rtl="0">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Inter-agency data collaboration</a:t>
            </a:r>
            <a:endParaRPr/>
          </a:p>
          <a:p>
            <a:pPr marL="342900" marR="0" lvl="0" indent="-342900" algn="ctr" rtl="0">
              <a:spcBef>
                <a:spcPts val="0"/>
              </a:spcBef>
              <a:spcAft>
                <a:spcPts val="0"/>
              </a:spcAft>
              <a:buClr>
                <a:srgbClr val="000000"/>
              </a:buClr>
              <a:buSzPts val="1800"/>
              <a:buFont typeface="Century Gothic"/>
              <a:buAutoNum type="arabicPeriod"/>
            </a:pPr>
            <a:r>
              <a:rPr lang="en-US" sz="1800" b="0" i="0" u="none" strike="noStrike" cap="none">
                <a:solidFill>
                  <a:srgbClr val="000000"/>
                </a:solidFill>
                <a:latin typeface="Century Gothic"/>
                <a:ea typeface="Century Gothic"/>
                <a:cs typeface="Century Gothic"/>
                <a:sym typeface="Century Gothic"/>
              </a:rPr>
              <a:t>Prescriptive analytics</a:t>
            </a:r>
            <a:endParaRPr/>
          </a:p>
        </p:txBody>
      </p:sp>
      <p:sp>
        <p:nvSpPr>
          <p:cNvPr id="176" name="Google Shape;176;p8"/>
          <p:cNvSpPr txBox="1"/>
          <p:nvPr/>
        </p:nvSpPr>
        <p:spPr>
          <a:xfrm>
            <a:off x="4782289" y="3924321"/>
            <a:ext cx="2818884" cy="64633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1 new theme: </a:t>
            </a:r>
            <a:endParaRPr/>
          </a:p>
          <a:p>
            <a:pPr marL="0" marR="0" lvl="0" indent="0" algn="ctr" rtl="0">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1. Data management</a:t>
            </a:r>
            <a:endParaRPr/>
          </a:p>
        </p:txBody>
      </p:sp>
      <p:sp>
        <p:nvSpPr>
          <p:cNvPr id="177" name="Google Shape;177;p8"/>
          <p:cNvSpPr txBox="1"/>
          <p:nvPr/>
        </p:nvSpPr>
        <p:spPr>
          <a:xfrm>
            <a:off x="456114" y="5050093"/>
            <a:ext cx="3014442" cy="369332"/>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14 </a:t>
            </a:r>
            <a:r>
              <a:rPr lang="en-US" sz="1800" b="0" i="0" u="none" strike="noStrike" cap="none">
                <a:solidFill>
                  <a:srgbClr val="000000"/>
                </a:solidFill>
                <a:latin typeface="Century Gothic"/>
                <a:ea typeface="Century Gothic"/>
                <a:cs typeface="Century Gothic"/>
                <a:sym typeface="Century Gothic"/>
              </a:rPr>
              <a:t>new questions</a:t>
            </a:r>
            <a:endParaRPr sz="1800" b="0" i="0" u="none" strike="noStrike" cap="none">
              <a:solidFill>
                <a:srgbClr val="000000"/>
              </a:solidFill>
              <a:latin typeface="Century Gothic"/>
              <a:ea typeface="Century Gothic"/>
              <a:cs typeface="Century Gothic"/>
              <a:sym typeface="Century Gothic"/>
            </a:endParaRPr>
          </a:p>
        </p:txBody>
      </p:sp>
      <p:sp>
        <p:nvSpPr>
          <p:cNvPr id="178" name="Google Shape;178;p8"/>
          <p:cNvSpPr txBox="1"/>
          <p:nvPr/>
        </p:nvSpPr>
        <p:spPr>
          <a:xfrm>
            <a:off x="8813834" y="5556693"/>
            <a:ext cx="3014442" cy="369332"/>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9</a:t>
            </a:r>
            <a:r>
              <a:rPr lang="en-US" sz="1800" b="0" i="0" u="none" strike="noStrike" cap="none">
                <a:solidFill>
                  <a:srgbClr val="000000"/>
                </a:solidFill>
                <a:latin typeface="Century Gothic"/>
                <a:ea typeface="Century Gothic"/>
                <a:cs typeface="Century Gothic"/>
                <a:sym typeface="Century Gothic"/>
              </a:rPr>
              <a:t> new questions</a:t>
            </a:r>
            <a:endParaRPr sz="1800" b="0" i="0" u="none" strike="noStrike" cap="none">
              <a:solidFill>
                <a:srgbClr val="000000"/>
              </a:solidFill>
              <a:latin typeface="Century Gothic"/>
              <a:ea typeface="Century Gothic"/>
              <a:cs typeface="Century Gothic"/>
              <a:sym typeface="Century Gothic"/>
            </a:endParaRPr>
          </a:p>
        </p:txBody>
      </p:sp>
      <p:sp>
        <p:nvSpPr>
          <p:cNvPr id="179" name="Google Shape;179;p8"/>
          <p:cNvSpPr txBox="1"/>
          <p:nvPr/>
        </p:nvSpPr>
        <p:spPr>
          <a:xfrm>
            <a:off x="4711174" y="5050093"/>
            <a:ext cx="3014442" cy="64633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30</a:t>
            </a:r>
            <a:r>
              <a:rPr lang="en-US" sz="1800" b="0" i="0" u="none" strike="noStrike" cap="none">
                <a:solidFill>
                  <a:srgbClr val="000000"/>
                </a:solidFill>
                <a:latin typeface="Century Gothic"/>
                <a:ea typeface="Century Gothic"/>
                <a:cs typeface="Century Gothic"/>
                <a:sym typeface="Century Gothic"/>
              </a:rPr>
              <a:t> existing questions +</a:t>
            </a:r>
            <a:endParaRPr/>
          </a:p>
          <a:p>
            <a:pPr marL="0" marR="0" lvl="0" indent="0" algn="ctr" rtl="0">
              <a:spcBef>
                <a:spcPts val="0"/>
              </a:spcBef>
              <a:spcAft>
                <a:spcPts val="0"/>
              </a:spcAft>
              <a:buNone/>
            </a:pPr>
            <a:r>
              <a:rPr lang="en-US" sz="1800" b="1" i="0" u="none" strike="noStrike" cap="none">
                <a:solidFill>
                  <a:srgbClr val="000000"/>
                </a:solidFill>
                <a:latin typeface="Century Gothic"/>
                <a:ea typeface="Century Gothic"/>
                <a:cs typeface="Century Gothic"/>
                <a:sym typeface="Century Gothic"/>
              </a:rPr>
              <a:t>20 </a:t>
            </a:r>
            <a:r>
              <a:rPr lang="en-US" sz="1800" b="0" i="0" u="none" strike="noStrike" cap="none">
                <a:solidFill>
                  <a:srgbClr val="000000"/>
                </a:solidFill>
                <a:latin typeface="Century Gothic"/>
                <a:ea typeface="Century Gothic"/>
                <a:cs typeface="Century Gothic"/>
                <a:sym typeface="Century Gothic"/>
              </a:rPr>
              <a:t>new 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517200" y="2957400"/>
            <a:ext cx="11360800" cy="94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a:t>DGQI 2</a:t>
            </a:r>
            <a:r>
              <a:rPr lang="en-US" baseline="30000"/>
              <a:t>nd</a:t>
            </a:r>
            <a:r>
              <a:rPr lang="en-US"/>
              <a:t> Edition: Self-Assessment Questionnaire</a:t>
            </a:r>
            <a:br>
              <a:rPr lang="en-US" baseline="30000"/>
            </a:br>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695D46"/>
              </a:buClr>
              <a:buSzPts val="1300"/>
              <a:buFont typeface="Open Sans"/>
              <a:buNone/>
            </a:pPr>
            <a:fld id="{00000000-1234-1234-1234-123412341234}" type="slidenum">
              <a:rPr lang="en-US">
                <a:solidFill>
                  <a:srgbClr val="695D46"/>
                </a:solidFill>
              </a:rPr>
              <a:t>9</a:t>
            </a:fld>
            <a:endParaRPr>
              <a:solidFill>
                <a:srgbClr val="695D46"/>
              </a:solidFil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7720</Words>
  <Application>Microsoft Office PowerPoint</Application>
  <PresentationFormat>Widescreen</PresentationFormat>
  <Paragraphs>924</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PT Sans Narrow</vt:lpstr>
      <vt:lpstr>Arial</vt:lpstr>
      <vt:lpstr>Century Gothic</vt:lpstr>
      <vt:lpstr>Verdana</vt:lpstr>
      <vt:lpstr>Open Sans</vt:lpstr>
      <vt:lpstr>Calibri</vt:lpstr>
      <vt:lpstr>Tropic</vt:lpstr>
      <vt:lpstr>Webinar on Data Governance Quality Index </vt:lpstr>
      <vt:lpstr>Data Governance Quality Index</vt:lpstr>
      <vt:lpstr>Agenda</vt:lpstr>
      <vt:lpstr>DGQI 2nd Edition: Background </vt:lpstr>
      <vt:lpstr>Objectives</vt:lpstr>
      <vt:lpstr>Enhanced horizontal scope</vt:lpstr>
      <vt:lpstr>Enhanced vertical scope</vt:lpstr>
      <vt:lpstr>Introduction of new themes</vt:lpstr>
      <vt:lpstr>DGQI 2nd Edition: Self-Assessment Questionnaire </vt:lpstr>
      <vt:lpstr>DGQI 2nd Edition Questionnaire: Structure</vt:lpstr>
      <vt:lpstr>DGQI 2nd Edition: Scoring Methodology</vt:lpstr>
      <vt:lpstr>Principles of scoring mechanism </vt:lpstr>
      <vt:lpstr>Scoring mechanism</vt:lpstr>
      <vt:lpstr>Theme wise weightages – Data Strategy Pillar </vt:lpstr>
      <vt:lpstr>Theme wise weightages – Data Systems Pillar </vt:lpstr>
      <vt:lpstr>Theme wise weightages – Data Outcomes Pillar </vt:lpstr>
      <vt:lpstr>Summary</vt:lpstr>
      <vt:lpstr>Special Cases</vt:lpstr>
      <vt:lpstr>Scoring of Special Cases</vt:lpstr>
      <vt:lpstr>SOPs</vt:lpstr>
      <vt:lpstr>SOP for Scheme Exclusion/Deletion from portal </vt:lpstr>
      <vt:lpstr>Timelines </vt:lpstr>
      <vt:lpstr>Timelines </vt:lpstr>
      <vt:lpstr>FAQs</vt:lpstr>
      <vt:lpstr>FAQ on DGQI Portal</vt:lpstr>
      <vt:lpstr>FAQ on questionnaire</vt:lpstr>
      <vt:lpstr>FAQ on scoring methodology</vt:lpstr>
      <vt:lpstr>FAQ on Action Plan </vt:lpstr>
      <vt:lpstr>FAQ on resources and DMEO support</vt:lpstr>
      <vt:lpstr>Questions?</vt:lpstr>
      <vt:lpstr>Linked Slides</vt:lpstr>
      <vt:lpstr>Why simple average of schemes? </vt:lpstr>
      <vt:lpstr>Theme – Data &amp; Strategy Unit </vt:lpstr>
      <vt:lpstr>Theme – Action Plan</vt:lpstr>
      <vt:lpstr>Theme – Data generation</vt:lpstr>
      <vt:lpstr>Theme – Data quality</vt:lpstr>
      <vt:lpstr>Theme – Data analysis, use &amp; dissem (1/2)</vt:lpstr>
      <vt:lpstr>Theme – Data analysis, use &amp; dissemination (2/2)</vt:lpstr>
      <vt:lpstr>Theme – Use of technology</vt:lpstr>
      <vt:lpstr>Theme – Data security &amp; HR capacity</vt:lpstr>
      <vt:lpstr>Theme – Data management</vt:lpstr>
      <vt:lpstr>Theme – Synergistic data use within M/D</vt:lpstr>
      <vt:lpstr>Theme – Inter agency data collaboration</vt:lpstr>
      <vt:lpstr>Theme – Prescriptive analytics</vt:lpstr>
      <vt:lpstr>Theme – Good practices</vt:lpstr>
      <vt:lpstr>Backup Slides</vt:lpstr>
      <vt:lpstr>Action Plan: Indicative outline</vt:lpstr>
      <vt:lpstr>Data and Strategy Unit - Structure</vt:lpstr>
      <vt:lpstr>Proposed Data and Strategy Unit - Organization</vt:lpstr>
      <vt:lpstr>Data and Strategy Unit – Roles </vt:lpstr>
      <vt:lpstr>Proposed Data and Strategy Unit – Indicative Strength</vt:lpstr>
      <vt:lpstr>Proposed Data and Strategy Unit – Indicative Timelines</vt:lpstr>
      <vt:lpstr>DGQI Dashboard - Approach</vt:lpstr>
      <vt:lpstr>Phase – II Dashboard – Key Features</vt:lpstr>
      <vt:lpstr>Special Cases Scoring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on Data Governance Quality Index </dc:title>
  <dc:creator>Vatsala Aggarwal</dc:creator>
  <cp:lastModifiedBy>Gunjan Saini</cp:lastModifiedBy>
  <cp:revision>59</cp:revision>
  <dcterms:created xsi:type="dcterms:W3CDTF">2020-08-12T09:11:35Z</dcterms:created>
  <dcterms:modified xsi:type="dcterms:W3CDTF">2021-09-28T04:20:22Z</dcterms:modified>
</cp:coreProperties>
</file>