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715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42qqfkBxveNFlWFiM9yRsSGh0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:notes"/>
          <p:cNvSpPr/>
          <p:nvPr>
            <p:ph idx="2" type="sldImg"/>
          </p:nvPr>
        </p:nvSpPr>
        <p:spPr>
          <a:xfrm>
            <a:off x="968375" y="642938"/>
            <a:ext cx="5137150" cy="3209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:notes"/>
          <p:cNvSpPr txBox="1"/>
          <p:nvPr>
            <p:ph idx="1" type="body"/>
          </p:nvPr>
        </p:nvSpPr>
        <p:spPr>
          <a:xfrm>
            <a:off x="707261" y="4066989"/>
            <a:ext cx="5658090" cy="3852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7" name="Google Shape;537;p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0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1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2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2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3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4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4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5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5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6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7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7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8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9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9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0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0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1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1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2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2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3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8" name="Google Shape;708;p23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7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8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:notes"/>
          <p:cNvSpPr txBox="1"/>
          <p:nvPr>
            <p:ph idx="1" type="body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9:notes"/>
          <p:cNvSpPr/>
          <p:nvPr>
            <p:ph idx="2" type="sldImg"/>
          </p:nvPr>
        </p:nvSpPr>
        <p:spPr>
          <a:xfrm>
            <a:off x="715963" y="696913"/>
            <a:ext cx="557847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ctrTitle"/>
          </p:nvPr>
        </p:nvSpPr>
        <p:spPr>
          <a:xfrm>
            <a:off x="645225" y="3069694"/>
            <a:ext cx="6736500" cy="1288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25"/>
          <p:cNvSpPr/>
          <p:nvPr/>
        </p:nvSpPr>
        <p:spPr>
          <a:xfrm>
            <a:off x="5938246" y="2814625"/>
            <a:ext cx="721800" cy="85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6659861" y="2814625"/>
            <a:ext cx="721800" cy="85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-1" y="2814625"/>
            <a:ext cx="721800" cy="85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721425" y="2814625"/>
            <a:ext cx="5216700" cy="85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chemeClr val="accent1"/>
            </a:gs>
            <a:gs pos="100000">
              <a:srgbClr val="325AA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34"/>
          <p:cNvGrpSpPr/>
          <p:nvPr/>
        </p:nvGrpSpPr>
        <p:grpSpPr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319" name="Google Shape;319;p34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" name="Google Shape;320;p34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1" name="Google Shape;321;p34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" name="Google Shape;322;p34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" name="Google Shape;323;p34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4" name="Google Shape;324;p34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5" name="Google Shape;325;p34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" name="Google Shape;326;p34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7" name="Google Shape;327;p34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" name="Google Shape;328;p34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9" name="Google Shape;329;p34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0" name="Google Shape;330;p34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1" name="Google Shape;331;p34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2" name="Google Shape;332;p34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3" name="Google Shape;333;p34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" name="Google Shape;334;p34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35" name="Google Shape;335;p34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36" name="Google Shape;336;p34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34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34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34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p34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41" name="Google Shape;341;p34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2" name="Google Shape;342;p34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3" name="Google Shape;343;p34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4" name="Google Shape;344;p34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34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p34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47" name="Google Shape;347;p34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34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34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p34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34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52" name="Google Shape;352;p34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53" name="Google Shape;353;p34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4" name="Google Shape;354;p34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5" name="Google Shape;355;p34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34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34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58" name="Google Shape;358;p34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9" name="Google Shape;359;p34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0" name="Google Shape;360;p34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1" name="Google Shape;361;p34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4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3" name="Google Shape;363;p34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64" name="Google Shape;364;p34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34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34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34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34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69" name="Google Shape;369;p34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4"/>
          <p:cNvSpPr/>
          <p:nvPr>
            <p:ph idx="2" type="pic"/>
          </p:nvPr>
        </p:nvSpPr>
        <p:spPr>
          <a:xfrm>
            <a:off x="3309" y="-133"/>
            <a:ext cx="5486400" cy="5715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71" name="Google Shape;371;p34"/>
          <p:cNvCxnSpPr/>
          <p:nvPr/>
        </p:nvCxnSpPr>
        <p:spPr>
          <a:xfrm>
            <a:off x="5942317" y="2413000"/>
            <a:ext cx="274448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p34"/>
          <p:cNvSpPr txBox="1"/>
          <p:nvPr>
            <p:ph type="title"/>
          </p:nvPr>
        </p:nvSpPr>
        <p:spPr>
          <a:xfrm>
            <a:off x="5932170" y="480060"/>
            <a:ext cx="2743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34"/>
          <p:cNvSpPr txBox="1"/>
          <p:nvPr>
            <p:ph idx="1" type="body"/>
          </p:nvPr>
        </p:nvSpPr>
        <p:spPr>
          <a:xfrm>
            <a:off x="5932170" y="2499360"/>
            <a:ext cx="27432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>
            <p:ph type="title"/>
          </p:nvPr>
        </p:nvSpPr>
        <p:spPr>
          <a:xfrm>
            <a:off x="971550" y="419878"/>
            <a:ext cx="7200900" cy="951988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35"/>
          <p:cNvSpPr txBox="1"/>
          <p:nvPr>
            <p:ph idx="1" type="body"/>
          </p:nvPr>
        </p:nvSpPr>
        <p:spPr>
          <a:xfrm rot="5400000">
            <a:off x="2984500" y="-361950"/>
            <a:ext cx="3174999" cy="7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77" name="Google Shape;377;p35"/>
          <p:cNvSpPr txBox="1"/>
          <p:nvPr>
            <p:ph idx="11" type="ftr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35"/>
          <p:cNvSpPr txBox="1"/>
          <p:nvPr>
            <p:ph idx="12" type="sldNum"/>
          </p:nvPr>
        </p:nvSpPr>
        <p:spPr>
          <a:xfrm>
            <a:off x="7974842" y="5359496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type="title"/>
          </p:nvPr>
        </p:nvSpPr>
        <p:spPr>
          <a:xfrm rot="5400000">
            <a:off x="5330825" y="1984375"/>
            <a:ext cx="4417786" cy="1265465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36"/>
          <p:cNvSpPr txBox="1"/>
          <p:nvPr>
            <p:ph idx="1" type="body"/>
          </p:nvPr>
        </p:nvSpPr>
        <p:spPr>
          <a:xfrm rot="5400000">
            <a:off x="1607910" y="-228147"/>
            <a:ext cx="4417786" cy="5690508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82" name="Google Shape;382;p36"/>
          <p:cNvSpPr txBox="1"/>
          <p:nvPr>
            <p:ph idx="11" type="ftr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36"/>
          <p:cNvSpPr txBox="1"/>
          <p:nvPr>
            <p:ph idx="12" type="sldNum"/>
          </p:nvPr>
        </p:nvSpPr>
        <p:spPr>
          <a:xfrm>
            <a:off x="7974842" y="5359496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type="ctrTitle"/>
          </p:nvPr>
        </p:nvSpPr>
        <p:spPr>
          <a:xfrm>
            <a:off x="685800" y="1775356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38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3" name="Google Shape;393;p38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38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38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>
            <p:ph type="title"/>
          </p:nvPr>
        </p:nvSpPr>
        <p:spPr>
          <a:xfrm>
            <a:off x="457200" y="229306"/>
            <a:ext cx="8229600" cy="545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39"/>
          <p:cNvSpPr txBox="1"/>
          <p:nvPr>
            <p:ph idx="1" type="body"/>
          </p:nvPr>
        </p:nvSpPr>
        <p:spPr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9" name="Google Shape;399;p39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39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9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0"/>
          <p:cNvSpPr txBox="1"/>
          <p:nvPr>
            <p:ph idx="1" type="body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5" name="Google Shape;405;p40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40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40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type="title"/>
          </p:nvPr>
        </p:nvSpPr>
        <p:spPr>
          <a:xfrm>
            <a:off x="457200" y="229306"/>
            <a:ext cx="8037468" cy="545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41"/>
          <p:cNvSpPr txBox="1"/>
          <p:nvPr>
            <p:ph idx="1" type="body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1" name="Google Shape;411;p41"/>
          <p:cNvSpPr txBox="1"/>
          <p:nvPr>
            <p:ph idx="2" type="body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2" name="Google Shape;412;p41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41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41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/>
          <p:nvPr>
            <p:ph type="title"/>
          </p:nvPr>
        </p:nvSpPr>
        <p:spPr>
          <a:xfrm>
            <a:off x="457200" y="229306"/>
            <a:ext cx="8229600" cy="545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42"/>
          <p:cNvSpPr txBox="1"/>
          <p:nvPr>
            <p:ph idx="1" type="body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8" name="Google Shape;418;p42"/>
          <p:cNvSpPr txBox="1"/>
          <p:nvPr>
            <p:ph idx="2" type="body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9" name="Google Shape;419;p42"/>
          <p:cNvSpPr txBox="1"/>
          <p:nvPr>
            <p:ph idx="3" type="body"/>
          </p:nvPr>
        </p:nvSpPr>
        <p:spPr>
          <a:xfrm>
            <a:off x="4645029" y="1279261"/>
            <a:ext cx="4041775" cy="533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0" name="Google Shape;420;p42"/>
          <p:cNvSpPr txBox="1"/>
          <p:nvPr>
            <p:ph idx="4" type="body"/>
          </p:nvPr>
        </p:nvSpPr>
        <p:spPr>
          <a:xfrm>
            <a:off x="4645029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1" name="Google Shape;421;p42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42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42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/>
          <p:nvPr>
            <p:ph type="title"/>
          </p:nvPr>
        </p:nvSpPr>
        <p:spPr>
          <a:xfrm>
            <a:off x="457200" y="229306"/>
            <a:ext cx="8229600" cy="545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3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43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3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44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44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494091" y="1408045"/>
            <a:ext cx="8117863" cy="3513205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4" name="Google Shape;74;p26"/>
          <p:cNvSpPr txBox="1"/>
          <p:nvPr/>
        </p:nvSpPr>
        <p:spPr>
          <a:xfrm>
            <a:off x="426088" y="5241398"/>
            <a:ext cx="689162" cy="18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 txBox="1"/>
          <p:nvPr>
            <p:ph type="title"/>
          </p:nvPr>
        </p:nvSpPr>
        <p:spPr>
          <a:xfrm>
            <a:off x="494091" y="845053"/>
            <a:ext cx="7200900" cy="56299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500"/>
              <a:buFont typeface="Arial"/>
              <a:buNone/>
              <a:defRPr>
                <a:solidFill>
                  <a:srgbClr val="8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/>
          <p:nvPr/>
        </p:nvSpPr>
        <p:spPr>
          <a:xfrm>
            <a:off x="494090" y="248302"/>
            <a:ext cx="7179139" cy="200404"/>
          </a:xfrm>
          <a:prstGeom prst="roundRect">
            <a:avLst>
              <a:gd fmla="val 16667" name="adj"/>
            </a:avLst>
          </a:prstGeom>
          <a:solidFill>
            <a:srgbClr val="0084C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6"/>
          <p:cNvSpPr/>
          <p:nvPr/>
        </p:nvSpPr>
        <p:spPr>
          <a:xfrm>
            <a:off x="7998983" y="248301"/>
            <a:ext cx="689162" cy="200405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073" y="204672"/>
            <a:ext cx="283937" cy="2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 txBox="1"/>
          <p:nvPr>
            <p:ph type="title"/>
          </p:nvPr>
        </p:nvSpPr>
        <p:spPr>
          <a:xfrm>
            <a:off x="457204" y="227541"/>
            <a:ext cx="3008313" cy="968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45"/>
          <p:cNvSpPr txBox="1"/>
          <p:nvPr>
            <p:ph idx="1" type="body"/>
          </p:nvPr>
        </p:nvSpPr>
        <p:spPr>
          <a:xfrm>
            <a:off x="3575050" y="227544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6" name="Google Shape;436;p45"/>
          <p:cNvSpPr txBox="1"/>
          <p:nvPr>
            <p:ph idx="2" type="body"/>
          </p:nvPr>
        </p:nvSpPr>
        <p:spPr>
          <a:xfrm>
            <a:off x="457204" y="1195919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7" name="Google Shape;437;p45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45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45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 txBox="1"/>
          <p:nvPr>
            <p:ph type="title"/>
          </p:nvPr>
        </p:nvSpPr>
        <p:spPr>
          <a:xfrm>
            <a:off x="1792288" y="4000501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46"/>
          <p:cNvSpPr/>
          <p:nvPr>
            <p:ph idx="2" type="pic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46"/>
          <p:cNvSpPr txBox="1"/>
          <p:nvPr>
            <p:ph idx="1" type="body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4" name="Google Shape;444;p46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46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46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"/>
          <p:cNvSpPr txBox="1"/>
          <p:nvPr>
            <p:ph type="title"/>
          </p:nvPr>
        </p:nvSpPr>
        <p:spPr>
          <a:xfrm>
            <a:off x="457200" y="229306"/>
            <a:ext cx="8229600" cy="545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47"/>
          <p:cNvSpPr txBox="1"/>
          <p:nvPr>
            <p:ph idx="1" type="body"/>
          </p:nvPr>
        </p:nvSpPr>
        <p:spPr>
          <a:xfrm rot="5400000">
            <a:off x="2686403" y="-895702"/>
            <a:ext cx="377119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p47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7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47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"/>
          <p:cNvSpPr txBox="1"/>
          <p:nvPr>
            <p:ph type="title"/>
          </p:nvPr>
        </p:nvSpPr>
        <p:spPr>
          <a:xfrm rot="5400000">
            <a:off x="5219965" y="1638303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48"/>
          <p:cNvSpPr txBox="1"/>
          <p:nvPr>
            <p:ph idx="1" type="body"/>
          </p:nvPr>
        </p:nvSpPr>
        <p:spPr>
          <a:xfrm rot="5400000">
            <a:off x="1028965" y="-342898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48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48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8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>
            <p:ph type="ctrTitle"/>
          </p:nvPr>
        </p:nvSpPr>
        <p:spPr>
          <a:xfrm>
            <a:off x="685800" y="1776239"/>
            <a:ext cx="7772400" cy="1224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50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8" name="Google Shape;468;p50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50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50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 txBox="1"/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51"/>
          <p:cNvSpPr txBox="1"/>
          <p:nvPr>
            <p:ph idx="1" type="body"/>
          </p:nvPr>
        </p:nvSpPr>
        <p:spPr>
          <a:xfrm>
            <a:off x="457200" y="1333502"/>
            <a:ext cx="8229600" cy="37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51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51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1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2"/>
          <p:cNvSpPr txBox="1"/>
          <p:nvPr>
            <p:ph type="title"/>
          </p:nvPr>
        </p:nvSpPr>
        <p:spPr>
          <a:xfrm>
            <a:off x="722313" y="3672417"/>
            <a:ext cx="7772400" cy="1135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52"/>
          <p:cNvSpPr txBox="1"/>
          <p:nvPr>
            <p:ph idx="1" type="body"/>
          </p:nvPr>
        </p:nvSpPr>
        <p:spPr>
          <a:xfrm>
            <a:off x="722313" y="2421823"/>
            <a:ext cx="7772400" cy="12505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0" name="Google Shape;480;p52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52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52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3"/>
          <p:cNvSpPr txBox="1"/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53"/>
          <p:cNvSpPr txBox="1"/>
          <p:nvPr>
            <p:ph idx="1" type="body"/>
          </p:nvPr>
        </p:nvSpPr>
        <p:spPr>
          <a:xfrm>
            <a:off x="457200" y="1333503"/>
            <a:ext cx="4038600" cy="37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6" name="Google Shape;486;p53"/>
          <p:cNvSpPr txBox="1"/>
          <p:nvPr>
            <p:ph idx="2" type="body"/>
          </p:nvPr>
        </p:nvSpPr>
        <p:spPr>
          <a:xfrm>
            <a:off x="4648200" y="1333503"/>
            <a:ext cx="4038600" cy="37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7" name="Google Shape;487;p53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53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53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/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54"/>
          <p:cNvSpPr txBox="1"/>
          <p:nvPr>
            <p:ph idx="1" type="body"/>
          </p:nvPr>
        </p:nvSpPr>
        <p:spPr>
          <a:xfrm>
            <a:off x="457200" y="1278820"/>
            <a:ext cx="4040188" cy="534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3" name="Google Shape;493;p54"/>
          <p:cNvSpPr txBox="1"/>
          <p:nvPr>
            <p:ph idx="2" type="body"/>
          </p:nvPr>
        </p:nvSpPr>
        <p:spPr>
          <a:xfrm>
            <a:off x="457200" y="1813280"/>
            <a:ext cx="4040188" cy="329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4" name="Google Shape;494;p54"/>
          <p:cNvSpPr txBox="1"/>
          <p:nvPr>
            <p:ph idx="3" type="body"/>
          </p:nvPr>
        </p:nvSpPr>
        <p:spPr>
          <a:xfrm>
            <a:off x="4645030" y="1278820"/>
            <a:ext cx="4041775" cy="534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5" name="Google Shape;495;p54"/>
          <p:cNvSpPr txBox="1"/>
          <p:nvPr>
            <p:ph idx="4" type="body"/>
          </p:nvPr>
        </p:nvSpPr>
        <p:spPr>
          <a:xfrm>
            <a:off x="4645030" y="1813280"/>
            <a:ext cx="4041775" cy="329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6" name="Google Shape;496;p54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54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54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/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5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5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55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7"/>
          <p:cNvGrpSpPr/>
          <p:nvPr/>
        </p:nvGrpSpPr>
        <p:grpSpPr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81" name="Google Shape;81;p27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27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27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27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27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27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27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27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27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27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27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27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27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27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27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27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3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97" name="Google Shape;97;p27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8" name="Google Shape;98;p2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9" name="Google Shape;99;p2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0" name="Google Shape;100;p2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1" name="Google Shape;101;p2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2" name="Google Shape;102;p27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03" name="Google Shape;103;p2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4" name="Google Shape;104;p2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5" name="Google Shape;105;p2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6" name="Google Shape;106;p2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2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8" name="Google Shape;108;p2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9" name="Google Shape;109;p2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0" name="Google Shape;110;p2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1" name="Google Shape;111;p2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2" name="Google Shape;112;p2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3" name="Google Shape;113;p2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14" name="Google Shape;114;p27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oogle Shape;115;p2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" name="Google Shape;116;p2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" name="Google Shape;117;p2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" name="Google Shape;118;p2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" name="Google Shape;119;p27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20" name="Google Shape;120;p2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1" name="Google Shape;121;p2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22" name="Google Shape;122;p2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23" name="Google Shape;123;p2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24" name="Google Shape;124;p2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25" name="Google Shape;125;p2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34901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6" name="Google Shape;126;p2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7" name="Google Shape;127;p2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8" name="Google Shape;128;p2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9" name="Google Shape;129;p2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0" name="Google Shape;130;p2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34901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31" name="Google Shape;131;p27"/>
          <p:cNvSpPr txBox="1"/>
          <p:nvPr>
            <p:ph type="ctrTitle"/>
          </p:nvPr>
        </p:nvSpPr>
        <p:spPr>
          <a:xfrm>
            <a:off x="970384" y="1591122"/>
            <a:ext cx="7203233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subTitle"/>
          </p:nvPr>
        </p:nvSpPr>
        <p:spPr>
          <a:xfrm>
            <a:off x="970384" y="4527137"/>
            <a:ext cx="72032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6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56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56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 txBox="1"/>
          <p:nvPr>
            <p:ph type="title"/>
          </p:nvPr>
        </p:nvSpPr>
        <p:spPr>
          <a:xfrm>
            <a:off x="457205" y="227544"/>
            <a:ext cx="3008313" cy="968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57"/>
          <p:cNvSpPr txBox="1"/>
          <p:nvPr>
            <p:ph idx="1" type="body"/>
          </p:nvPr>
        </p:nvSpPr>
        <p:spPr>
          <a:xfrm>
            <a:off x="3575050" y="227545"/>
            <a:ext cx="5111750" cy="487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1" name="Google Shape;511;p57"/>
          <p:cNvSpPr txBox="1"/>
          <p:nvPr>
            <p:ph idx="2" type="body"/>
          </p:nvPr>
        </p:nvSpPr>
        <p:spPr>
          <a:xfrm>
            <a:off x="457205" y="1195917"/>
            <a:ext cx="3008313" cy="3908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2" name="Google Shape;512;p57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57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57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8"/>
          <p:cNvSpPr txBox="1"/>
          <p:nvPr>
            <p:ph type="title"/>
          </p:nvPr>
        </p:nvSpPr>
        <p:spPr>
          <a:xfrm>
            <a:off x="1792288" y="4000500"/>
            <a:ext cx="5486400" cy="472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58"/>
          <p:cNvSpPr/>
          <p:nvPr>
            <p:ph idx="2" type="pic"/>
          </p:nvPr>
        </p:nvSpPr>
        <p:spPr>
          <a:xfrm>
            <a:off x="1792288" y="511528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58"/>
          <p:cNvSpPr txBox="1"/>
          <p:nvPr>
            <p:ph idx="1" type="body"/>
          </p:nvPr>
        </p:nvSpPr>
        <p:spPr>
          <a:xfrm>
            <a:off x="1792288" y="4473222"/>
            <a:ext cx="5486400" cy="670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9" name="Google Shape;519;p58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58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8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9"/>
          <p:cNvSpPr txBox="1"/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59"/>
          <p:cNvSpPr txBox="1"/>
          <p:nvPr>
            <p:ph idx="1" type="body"/>
          </p:nvPr>
        </p:nvSpPr>
        <p:spPr>
          <a:xfrm rot="5400000">
            <a:off x="2686403" y="-895701"/>
            <a:ext cx="377119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59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59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59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0"/>
          <p:cNvSpPr txBox="1"/>
          <p:nvPr>
            <p:ph type="title"/>
          </p:nvPr>
        </p:nvSpPr>
        <p:spPr>
          <a:xfrm rot="5400000">
            <a:off x="5220406" y="1638303"/>
            <a:ext cx="487538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60"/>
          <p:cNvSpPr txBox="1"/>
          <p:nvPr>
            <p:ph idx="1" type="body"/>
          </p:nvPr>
        </p:nvSpPr>
        <p:spPr>
          <a:xfrm rot="5400000">
            <a:off x="1029406" y="-342898"/>
            <a:ext cx="4875389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60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60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60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chemeClr val="accent1"/>
            </a:gs>
            <a:gs pos="97000">
              <a:srgbClr val="325AA0"/>
            </a:gs>
            <a:gs pos="100000">
              <a:srgbClr val="325AA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8"/>
          <p:cNvGrpSpPr/>
          <p:nvPr/>
        </p:nvGrpSpPr>
        <p:grpSpPr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135" name="Google Shape;135;p28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28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28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" name="Google Shape;138;p28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" name="Google Shape;139;p28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0" name="Google Shape;140;p28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28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" name="Google Shape;142;p28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" name="Google Shape;143;p28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4" name="Google Shape;144;p28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5" name="Google Shape;145;p28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28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28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p28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28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28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51" name="Google Shape;151;p28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52" name="Google Shape;152;p28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28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28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28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p28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57" name="Google Shape;157;p28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8" name="Google Shape;158;p28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9" name="Google Shape;159;p28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" name="Google Shape;160;p28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1" name="Google Shape;161;p28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2" name="Google Shape;162;p28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63" name="Google Shape;163;p28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8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28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28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28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68" name="Google Shape;168;p28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69" name="Google Shape;169;p28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0" name="Google Shape;170;p28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28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28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p28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74" name="Google Shape;174;p28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5" name="Google Shape;175;p28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28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7" name="Google Shape;177;p28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8" name="Google Shape;178;p28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28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80" name="Google Shape;180;p28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28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28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28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28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85" name="Google Shape;185;p28"/>
          <p:cNvSpPr txBox="1"/>
          <p:nvPr>
            <p:ph type="title"/>
          </p:nvPr>
        </p:nvSpPr>
        <p:spPr>
          <a:xfrm>
            <a:off x="971550" y="2117977"/>
            <a:ext cx="72009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  <a:defRPr sz="47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971550" y="4526280"/>
            <a:ext cx="7200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87" name="Google Shape;187;p28"/>
          <p:cNvCxnSpPr/>
          <p:nvPr/>
        </p:nvCxnSpPr>
        <p:spPr>
          <a:xfrm>
            <a:off x="971550" y="4403978"/>
            <a:ext cx="771527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971550" y="1651000"/>
            <a:ext cx="3429000" cy="3175001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100"/>
              <a:buChar char="▪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100"/>
              <a:buChar char="▪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4743450" y="1651000"/>
            <a:ext cx="3429000" cy="3175001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100"/>
              <a:buChar char="▪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100"/>
              <a:buChar char="▪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7974842" y="5359496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7998983" y="5241399"/>
            <a:ext cx="689162" cy="18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/>
          <p:nvPr>
            <p:ph type="title"/>
          </p:nvPr>
        </p:nvSpPr>
        <p:spPr>
          <a:xfrm>
            <a:off x="365263" y="221097"/>
            <a:ext cx="7200900" cy="56299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4" name="Google Shape;194;p29"/>
          <p:cNvCxnSpPr/>
          <p:nvPr/>
        </p:nvCxnSpPr>
        <p:spPr>
          <a:xfrm flipH="1" rot="10800000">
            <a:off x="354202" y="746366"/>
            <a:ext cx="8372678" cy="11784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971550" y="1515269"/>
            <a:ext cx="3429000" cy="534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971550" y="2086428"/>
            <a:ext cx="3429000" cy="2739573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100"/>
              <a:buChar char="▪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100"/>
              <a:buChar char="▪"/>
              <a:defRPr sz="1100"/>
            </a:lvl5pPr>
            <a:lvl6pPr indent="-3048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198" name="Google Shape;198;p30"/>
          <p:cNvSpPr txBox="1"/>
          <p:nvPr>
            <p:ph idx="3" type="body"/>
          </p:nvPr>
        </p:nvSpPr>
        <p:spPr>
          <a:xfrm>
            <a:off x="4743450" y="1515269"/>
            <a:ext cx="3429000" cy="534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99" name="Google Shape;199;p30"/>
          <p:cNvSpPr txBox="1"/>
          <p:nvPr>
            <p:ph idx="4" type="body"/>
          </p:nvPr>
        </p:nvSpPr>
        <p:spPr>
          <a:xfrm>
            <a:off x="4743450" y="2086428"/>
            <a:ext cx="3429000" cy="2739573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100"/>
              <a:buChar char="▪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100"/>
              <a:buChar char="▪"/>
              <a:defRPr sz="1100"/>
            </a:lvl5pPr>
            <a:lvl6pPr indent="-3048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7974842" y="5359496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30"/>
          <p:cNvSpPr txBox="1"/>
          <p:nvPr>
            <p:ph type="title"/>
          </p:nvPr>
        </p:nvSpPr>
        <p:spPr>
          <a:xfrm>
            <a:off x="365263" y="221097"/>
            <a:ext cx="7200900" cy="56299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2" name="Google Shape;202;p30"/>
          <p:cNvCxnSpPr/>
          <p:nvPr/>
        </p:nvCxnSpPr>
        <p:spPr>
          <a:xfrm flipH="1" rot="10800000">
            <a:off x="354202" y="746366"/>
            <a:ext cx="8372678" cy="11784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65263" y="221097"/>
            <a:ext cx="7200900" cy="56299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7998983" y="5241399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6" name="Google Shape;206;p31"/>
          <p:cNvCxnSpPr/>
          <p:nvPr/>
        </p:nvCxnSpPr>
        <p:spPr>
          <a:xfrm flipH="1" rot="10800000">
            <a:off x="354202" y="746366"/>
            <a:ext cx="8372678" cy="11784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2"/>
          <p:cNvGrpSpPr/>
          <p:nvPr/>
        </p:nvGrpSpPr>
        <p:grpSpPr>
          <a:xfrm>
            <a:off x="0" y="0"/>
            <a:ext cx="9144002" cy="5715000"/>
            <a:chOff x="-1" y="0"/>
            <a:chExt cx="12192002" cy="6858000"/>
          </a:xfrm>
        </p:grpSpPr>
        <p:cxnSp>
          <p:nvCxnSpPr>
            <p:cNvPr id="209" name="Google Shape;209;p32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32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32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32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32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32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32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32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32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32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32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32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32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32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32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32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225" name="Google Shape;225;p32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26" name="Google Shape;226;p3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3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3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3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3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31" name="Google Shape;231;p3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32" name="Google Shape;232;p3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3" name="Google Shape;233;p3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4" name="Google Shape;234;p3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5" name="Google Shape;235;p3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36" name="Google Shape;236;p3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7" name="Google Shape;237;p3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3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3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3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3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2" name="Google Shape;242;p32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3" name="Google Shape;243;p3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p3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3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3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3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48" name="Google Shape;248;p3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9" name="Google Shape;249;p3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3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1" name="Google Shape;251;p3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2" name="Google Shape;252;p3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3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54" name="Google Shape;254;p3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p3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3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3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3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7998983" y="5241399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bg>
      <p:bgPr>
        <a:gradFill>
          <a:gsLst>
            <a:gs pos="0">
              <a:schemeClr val="accent1"/>
            </a:gs>
            <a:gs pos="100000">
              <a:srgbClr val="325AA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3"/>
          <p:cNvGrpSpPr/>
          <p:nvPr/>
        </p:nvGrpSpPr>
        <p:grpSpPr>
          <a:xfrm>
            <a:off x="-1" y="0"/>
            <a:ext cx="9144002" cy="5715000"/>
            <a:chOff x="-1" y="0"/>
            <a:chExt cx="12192002" cy="6858000"/>
          </a:xfrm>
        </p:grpSpPr>
        <p:cxnSp>
          <p:nvCxnSpPr>
            <p:cNvPr id="262" name="Google Shape;262;p33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33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33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33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33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33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33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9" name="Google Shape;269;p33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0" name="Google Shape;270;p33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1" name="Google Shape;271;p33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2" name="Google Shape;272;p33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3" name="Google Shape;273;p33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4" name="Google Shape;274;p33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5" name="Google Shape;275;p33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6" name="Google Shape;276;p33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7" name="Google Shape;277;p33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2F5496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278" name="Google Shape;278;p33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79" name="Google Shape;279;p33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33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33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p33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3" name="Google Shape;283;p33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84" name="Google Shape;284;p33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85" name="Google Shape;285;p33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6" name="Google Shape;286;p33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33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8" name="Google Shape;288;p33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89" name="Google Shape;289;p33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90" name="Google Shape;290;p33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33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33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33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33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95" name="Google Shape;295;p33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6" name="Google Shape;296;p33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33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33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33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33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01" name="Google Shape;301;p33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02" name="Google Shape;302;p33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3" name="Google Shape;303;p33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4" name="Google Shape;304;p33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33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06" name="Google Shape;306;p33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2F5496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07" name="Google Shape;307;p33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33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33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33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33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12" name="Google Shape;312;p33"/>
          <p:cNvSpPr/>
          <p:nvPr/>
        </p:nvSpPr>
        <p:spPr>
          <a:xfrm>
            <a:off x="0" y="0"/>
            <a:ext cx="5486400" cy="5715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3"/>
          <p:cNvSpPr txBox="1"/>
          <p:nvPr>
            <p:ph type="title"/>
          </p:nvPr>
        </p:nvSpPr>
        <p:spPr>
          <a:xfrm>
            <a:off x="5915386" y="1017022"/>
            <a:ext cx="2743200" cy="1830917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3"/>
          <p:cNvSpPr txBox="1"/>
          <p:nvPr>
            <p:ph idx="1" type="body"/>
          </p:nvPr>
        </p:nvSpPr>
        <p:spPr>
          <a:xfrm>
            <a:off x="407398" y="476250"/>
            <a:ext cx="4663440" cy="4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ts val="1100"/>
              <a:buChar char="▪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100"/>
              <a:buChar char="▪"/>
              <a:defRPr sz="1100"/>
            </a:lvl5pPr>
            <a:lvl6pPr indent="-330200" lvl="5" marL="27432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cxnSp>
        <p:nvCxnSpPr>
          <p:cNvPr id="315" name="Google Shape;315;p33"/>
          <p:cNvCxnSpPr/>
          <p:nvPr/>
        </p:nvCxnSpPr>
        <p:spPr>
          <a:xfrm>
            <a:off x="5943767" y="2880624"/>
            <a:ext cx="274448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p33"/>
          <p:cNvSpPr txBox="1"/>
          <p:nvPr>
            <p:ph idx="11" type="ftr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2999">
              <a:schemeClr val="lt1"/>
            </a:gs>
            <a:gs pos="100000">
              <a:srgbClr val="F2F2F2">
                <a:alpha val="64705"/>
              </a:srgbClr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4"/>
          <p:cNvGrpSpPr/>
          <p:nvPr/>
        </p:nvGrpSpPr>
        <p:grpSpPr>
          <a:xfrm>
            <a:off x="-1" y="70782"/>
            <a:ext cx="9144002" cy="5715000"/>
            <a:chOff x="-1" y="0"/>
            <a:chExt cx="12192002" cy="6858000"/>
          </a:xfrm>
        </p:grpSpPr>
        <p:cxnSp>
          <p:nvCxnSpPr>
            <p:cNvPr id="11" name="Google Shape;11;p24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" name="Google Shape;12;p24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4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" name="Google Shape;14;p24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" name="Google Shape;15;p24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" name="Google Shape;16;p24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4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24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" name="Google Shape;19;p24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24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4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24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24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4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24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24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27" name="Google Shape;27;p24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8" name="Google Shape;28;p24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24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24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24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24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3" name="Google Shape;33;p24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Google Shape;34;p24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5" name="Google Shape;35;p24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24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" name="Google Shape;37;p24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" name="Google Shape;38;p24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9" name="Google Shape;39;p24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" name="Google Shape;40;p24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" name="Google Shape;41;p24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p24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" name="Google Shape;43;p24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4" name="Google Shape;44;p24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45" name="Google Shape;45;p24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6" name="Google Shape;46;p24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p24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p24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p24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0" name="Google Shape;50;p24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Google Shape;51;p24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2" name="Google Shape;52;p24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24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" name="Google Shape;54;p24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" name="Google Shape;55;p24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6" name="Google Shape;56;p24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4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" name="Google Shape;58;p24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" name="Google Shape;59;p24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" name="Google Shape;60;p24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1" name="Google Shape;61;p24"/>
          <p:cNvSpPr txBox="1"/>
          <p:nvPr>
            <p:ph type="title"/>
          </p:nvPr>
        </p:nvSpPr>
        <p:spPr>
          <a:xfrm>
            <a:off x="971550" y="419878"/>
            <a:ext cx="7200900" cy="951988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b="1" i="0" sz="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971550" y="1651001"/>
            <a:ext cx="7200900" cy="3174999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468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57201" y="5241399"/>
            <a:ext cx="4596023" cy="18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7974842" y="5359496"/>
            <a:ext cx="689162" cy="185363"/>
          </a:xfrm>
          <a:prstGeom prst="rect">
            <a:avLst/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650" lIns="71300" spcFirstLastPara="1" rIns="71300" wrap="square" tIns="356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5" name="Google Shape;65;p24"/>
          <p:cNvCxnSpPr/>
          <p:nvPr/>
        </p:nvCxnSpPr>
        <p:spPr>
          <a:xfrm>
            <a:off x="457200" y="525397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3C7BD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/>
          <p:nvPr>
            <p:ph type="title"/>
          </p:nvPr>
        </p:nvSpPr>
        <p:spPr>
          <a:xfrm>
            <a:off x="457200" y="229306"/>
            <a:ext cx="8229600" cy="545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7"/>
          <p:cNvSpPr txBox="1"/>
          <p:nvPr>
            <p:ph idx="1" type="body"/>
          </p:nvPr>
        </p:nvSpPr>
        <p:spPr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7"/>
          <p:cNvSpPr txBox="1"/>
          <p:nvPr>
            <p:ph idx="10" type="dt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37"/>
          <p:cNvSpPr txBox="1"/>
          <p:nvPr>
            <p:ph idx="11" type="ftr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37"/>
          <p:cNvSpPr txBox="1"/>
          <p:nvPr>
            <p:ph idx="12" type="sldNum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9"/>
          <p:cNvSpPr txBox="1"/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1" name="Google Shape;461;p49"/>
          <p:cNvSpPr txBox="1"/>
          <p:nvPr>
            <p:ph idx="1" type="body"/>
          </p:nvPr>
        </p:nvSpPr>
        <p:spPr>
          <a:xfrm>
            <a:off x="457200" y="1333502"/>
            <a:ext cx="8229600" cy="37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p49"/>
          <p:cNvSpPr txBox="1"/>
          <p:nvPr>
            <p:ph idx="10" type="dt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49"/>
          <p:cNvSpPr txBox="1"/>
          <p:nvPr>
            <p:ph idx="11" type="ftr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49"/>
          <p:cNvSpPr txBox="1"/>
          <p:nvPr>
            <p:ph idx="12" type="sldNum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"/>
          <p:cNvSpPr txBox="1"/>
          <p:nvPr>
            <p:ph type="ctrTitle"/>
          </p:nvPr>
        </p:nvSpPr>
        <p:spPr>
          <a:xfrm>
            <a:off x="332492" y="1501471"/>
            <a:ext cx="8479015" cy="115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lang="en-GB" sz="3200">
                <a:solidFill>
                  <a:schemeClr val="accent1"/>
                </a:solidFill>
              </a:rPr>
              <a:t>Outcome Budgeting in Odisha </a:t>
            </a:r>
            <a:br>
              <a:rPr lang="en-GB" sz="3200">
                <a:solidFill>
                  <a:schemeClr val="accent1"/>
                </a:solidFill>
              </a:rPr>
            </a:br>
            <a:r>
              <a:rPr lang="en-GB" sz="3200">
                <a:solidFill>
                  <a:schemeClr val="accent1"/>
                </a:solidFill>
              </a:rPr>
              <a:t>The Experience So Far</a:t>
            </a:r>
            <a:br>
              <a:rPr lang="en-GB" sz="3200">
                <a:solidFill>
                  <a:schemeClr val="accent1"/>
                </a:solidFill>
              </a:rPr>
            </a:br>
            <a:endParaRPr sz="3200">
              <a:solidFill>
                <a:schemeClr val="accent1"/>
              </a:solidFill>
            </a:endParaRPr>
          </a:p>
        </p:txBody>
      </p:sp>
      <p:pic>
        <p:nvPicPr>
          <p:cNvPr descr="Emblem of Odisha - Wikipedia" id="540" name="Google Shape;5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68" y="411042"/>
            <a:ext cx="720393" cy="78075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"/>
          <p:cNvSpPr txBox="1"/>
          <p:nvPr/>
        </p:nvSpPr>
        <p:spPr>
          <a:xfrm>
            <a:off x="3095836" y="3619182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 Department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of Odisha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June, 2022</a:t>
            </a:r>
            <a:endParaRPr/>
          </a:p>
        </p:txBody>
      </p:sp>
      <p:pic>
        <p:nvPicPr>
          <p:cNvPr descr="C:\Users\dell\Downloads\WhatsApp Image 2021-09-14 at 3.17.24 PM (1).jpeg" id="542" name="Google Shape;5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1836" y="411042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"/>
          <p:cNvSpPr txBox="1"/>
          <p:nvPr>
            <p:ph type="title"/>
          </p:nvPr>
        </p:nvSpPr>
        <p:spPr>
          <a:xfrm>
            <a:off x="494090" y="618067"/>
            <a:ext cx="7628631" cy="567266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Monitoring Module in BETA</a:t>
            </a:r>
            <a:endParaRPr sz="3200">
              <a:solidFill>
                <a:schemeClr val="accent1"/>
              </a:solidFill>
            </a:endParaRPr>
          </a:p>
        </p:txBody>
      </p:sp>
      <p:pic>
        <p:nvPicPr>
          <p:cNvPr descr="C:\Users\dell\Downloads\WhatsApp Image 2021-09-14 at 3.17.24 PM (1).jpeg" id="606" name="Google Shape;6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0"/>
          <p:cNvSpPr txBox="1"/>
          <p:nvPr>
            <p:ph idx="1" type="body"/>
          </p:nvPr>
        </p:nvSpPr>
        <p:spPr>
          <a:xfrm>
            <a:off x="494091" y="1408045"/>
            <a:ext cx="8117863" cy="3513205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 monitoring module has also been developed in BETA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The Departments are required to enter their quarterly achievement (both financial &amp; physical) against the target so fixed.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Guidelines along with user manual indicating detail process flow have been issued.</a:t>
            </a:r>
            <a:endParaRPr/>
          </a:p>
          <a:p>
            <a:pPr indent="-57658" lvl="0" marL="178308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"/>
          <p:cNvSpPr txBox="1"/>
          <p:nvPr>
            <p:ph type="title"/>
          </p:nvPr>
        </p:nvSpPr>
        <p:spPr>
          <a:xfrm>
            <a:off x="494091" y="553245"/>
            <a:ext cx="7200900" cy="504056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Process Flow</a:t>
            </a:r>
            <a:endParaRPr/>
          </a:p>
        </p:txBody>
      </p:sp>
      <p:pic>
        <p:nvPicPr>
          <p:cNvPr id="613" name="Google Shape;61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1" y="1210733"/>
            <a:ext cx="3810000" cy="380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8973" y="1057301"/>
            <a:ext cx="3670300" cy="406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0067" y="1325034"/>
            <a:ext cx="575733" cy="106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0875" y="1210733"/>
            <a:ext cx="517525" cy="102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16813" y="5012268"/>
            <a:ext cx="162718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4328" y="5017740"/>
            <a:ext cx="1627187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00" y="584200"/>
            <a:ext cx="3217333" cy="442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0742" y="850900"/>
            <a:ext cx="628650" cy="117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0312" y="5089748"/>
            <a:ext cx="162718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2"/>
          <p:cNvSpPr txBox="1"/>
          <p:nvPr/>
        </p:nvSpPr>
        <p:spPr>
          <a:xfrm>
            <a:off x="5373511" y="1106311"/>
            <a:ext cx="3059289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Stakeholders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Administrative Departments</a:t>
            </a:r>
            <a:endParaRPr/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 Department</a:t>
            </a:r>
            <a:endParaRPr/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PPOMU - knowledge partner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3"/>
          <p:cNvSpPr txBox="1"/>
          <p:nvPr>
            <p:ph type="title"/>
          </p:nvPr>
        </p:nvSpPr>
        <p:spPr>
          <a:xfrm>
            <a:off x="494091" y="465667"/>
            <a:ext cx="7200900" cy="643466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GB">
                <a:solidFill>
                  <a:srgbClr val="0070C0"/>
                </a:solidFill>
              </a:rPr>
              <a:t>A Few Snapshots of Online OB in BETA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632" name="Google Shape;63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612" y="1408113"/>
            <a:ext cx="7220676" cy="3513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ll\Downloads\WhatsApp Image 2021-09-14 at 3.17.24 PM (1).jpeg" id="633" name="Google Shape;6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20" l="0" r="0" t="9171"/>
          <a:stretch/>
        </p:blipFill>
        <p:spPr>
          <a:xfrm>
            <a:off x="651933" y="550333"/>
            <a:ext cx="7721600" cy="4370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ll\Downloads\WhatsApp Image 2021-09-14 at 3.17.24 PM (1).jpeg" id="639" name="Google Shape;63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"/>
          <p:cNvSpPr txBox="1"/>
          <p:nvPr>
            <p:ph type="title"/>
          </p:nvPr>
        </p:nvSpPr>
        <p:spPr>
          <a:xfrm>
            <a:off x="494091" y="575733"/>
            <a:ext cx="7200900" cy="516467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5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Final OB Document</a:t>
            </a:r>
            <a:endParaRPr/>
          </a:p>
        </p:txBody>
      </p:sp>
      <p:pic>
        <p:nvPicPr>
          <p:cNvPr id="645" name="Google Shape;64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091" y="1202267"/>
            <a:ext cx="8074176" cy="4225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ll\Downloads\WhatsApp Image 2021-09-14 at 3.17.24 PM (1).jpeg" id="646" name="Google Shape;6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6"/>
          <p:cNvSpPr txBox="1"/>
          <p:nvPr>
            <p:ph idx="1" type="body"/>
          </p:nvPr>
        </p:nvSpPr>
        <p:spPr>
          <a:xfrm>
            <a:off x="494091" y="1085851"/>
            <a:ext cx="8117863" cy="4064004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52" name="Google Shape;652;p16"/>
          <p:cNvSpPr txBox="1"/>
          <p:nvPr>
            <p:ph type="title"/>
          </p:nvPr>
        </p:nvSpPr>
        <p:spPr>
          <a:xfrm>
            <a:off x="494090" y="525780"/>
            <a:ext cx="7838380" cy="560071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Outcome Monitoring in BETA-Process flow</a:t>
            </a:r>
            <a:endParaRPr/>
          </a:p>
        </p:txBody>
      </p:sp>
      <p:pic>
        <p:nvPicPr>
          <p:cNvPr descr="C:\Users\dell\Downloads\WhatsApp Image 2021-09-14 at 3.17.24 PM (1).jpeg" id="653" name="Google Shape;6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6"/>
          <p:cNvSpPr/>
          <p:nvPr/>
        </p:nvSpPr>
        <p:spPr>
          <a:xfrm>
            <a:off x="1017270" y="1357090"/>
            <a:ext cx="6835140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6"/>
          <p:cNvSpPr/>
          <p:nvPr/>
        </p:nvSpPr>
        <p:spPr>
          <a:xfrm>
            <a:off x="2957511" y="1721803"/>
            <a:ext cx="3228975" cy="922655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Administrative Department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 Login.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entry of quarterly financial and physical progress 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6"/>
          <p:cNvSpPr/>
          <p:nvPr/>
        </p:nvSpPr>
        <p:spPr>
          <a:xfrm>
            <a:off x="2957505" y="2857499"/>
            <a:ext cx="3228975" cy="720081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Send to Secretary (Administrative Department)</a:t>
            </a:r>
            <a:endParaRPr/>
          </a:p>
        </p:txBody>
      </p:sp>
      <p:sp>
        <p:nvSpPr>
          <p:cNvPr id="657" name="Google Shape;657;p16"/>
          <p:cNvSpPr/>
          <p:nvPr/>
        </p:nvSpPr>
        <p:spPr>
          <a:xfrm>
            <a:off x="2985549" y="3830003"/>
            <a:ext cx="3228975" cy="683681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Secretary (Administrative Department) Login</a:t>
            </a: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4529657" y="2644458"/>
            <a:ext cx="45719" cy="21304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6"/>
          <p:cNvSpPr/>
          <p:nvPr/>
        </p:nvSpPr>
        <p:spPr>
          <a:xfrm>
            <a:off x="4504267" y="3577580"/>
            <a:ext cx="67725" cy="25242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7"/>
          <p:cNvSpPr txBox="1"/>
          <p:nvPr>
            <p:ph type="title"/>
          </p:nvPr>
        </p:nvSpPr>
        <p:spPr>
          <a:xfrm>
            <a:off x="494091" y="762000"/>
            <a:ext cx="7200900" cy="804333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Outcome Monitoring in BETA-Process flow</a:t>
            </a:r>
            <a:endParaRPr/>
          </a:p>
        </p:txBody>
      </p:sp>
      <p:sp>
        <p:nvSpPr>
          <p:cNvPr id="665" name="Google Shape;665;p17"/>
          <p:cNvSpPr/>
          <p:nvPr/>
        </p:nvSpPr>
        <p:spPr>
          <a:xfrm>
            <a:off x="971600" y="3386455"/>
            <a:ext cx="2880320" cy="1219835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Quarterly Financial and Physical Progress.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Approve</a:t>
            </a: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if no modification is required</a:t>
            </a:r>
            <a:r>
              <a:rPr lang="en-GB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7"/>
          <p:cNvSpPr/>
          <p:nvPr/>
        </p:nvSpPr>
        <p:spPr>
          <a:xfrm>
            <a:off x="5058092" y="3361557"/>
            <a:ext cx="2898284" cy="1224136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</a:t>
            </a: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Quarterly Financial and Physical Progress.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case of modification required</a:t>
            </a:r>
            <a:r>
              <a:rPr lang="en-GB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67" name="Google Shape;667;p17"/>
          <p:cNvCxnSpPr/>
          <p:nvPr/>
        </p:nvCxnSpPr>
        <p:spPr>
          <a:xfrm>
            <a:off x="4308633" y="1920240"/>
            <a:ext cx="0" cy="66294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17"/>
          <p:cNvCxnSpPr/>
          <p:nvPr/>
        </p:nvCxnSpPr>
        <p:spPr>
          <a:xfrm flipH="1" rot="10800000">
            <a:off x="2297430" y="2571750"/>
            <a:ext cx="3999547" cy="2286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9" name="Google Shape;669;p17"/>
          <p:cNvSpPr/>
          <p:nvPr/>
        </p:nvSpPr>
        <p:spPr>
          <a:xfrm>
            <a:off x="2217420" y="2594610"/>
            <a:ext cx="228600" cy="76898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7"/>
          <p:cNvSpPr/>
          <p:nvPr/>
        </p:nvSpPr>
        <p:spPr>
          <a:xfrm>
            <a:off x="6126480" y="2571750"/>
            <a:ext cx="259080" cy="76898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Google Shape;6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3680" y="5001155"/>
            <a:ext cx="1627187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8"/>
          <p:cNvSpPr txBox="1"/>
          <p:nvPr>
            <p:ph type="title"/>
          </p:nvPr>
        </p:nvSpPr>
        <p:spPr>
          <a:xfrm>
            <a:off x="494091" y="457201"/>
            <a:ext cx="7200900" cy="465666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accent1"/>
                </a:solidFill>
              </a:rPr>
              <a:t>Snapshot of Online Monitoring in BETA</a:t>
            </a:r>
            <a:endParaRPr/>
          </a:p>
        </p:txBody>
      </p:sp>
      <p:pic>
        <p:nvPicPr>
          <p:cNvPr id="677" name="Google Shape;6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22867"/>
            <a:ext cx="7408333" cy="40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8080" y="4965699"/>
            <a:ext cx="1627187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00" y="541868"/>
            <a:ext cx="7374467" cy="430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ll\Downloads\WhatsApp Image 2021-09-14 at 3.17.24 PM (1).jpeg" id="684" name="Google Shape;68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"/>
          <p:cNvSpPr txBox="1"/>
          <p:nvPr>
            <p:ph type="title"/>
          </p:nvPr>
        </p:nvSpPr>
        <p:spPr>
          <a:xfrm>
            <a:off x="494091" y="530578"/>
            <a:ext cx="7200900" cy="417689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accent1"/>
                </a:solidFill>
              </a:rPr>
              <a:t>Outcome Budget </a:t>
            </a:r>
            <a:endParaRPr/>
          </a:p>
        </p:txBody>
      </p:sp>
      <p:sp>
        <p:nvSpPr>
          <p:cNvPr id="548" name="Google Shape;548;p2"/>
          <p:cNvSpPr txBox="1"/>
          <p:nvPr>
            <p:ph idx="1" type="body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What?</a:t>
            </a:r>
            <a:endParaRPr/>
          </a:p>
          <a:p>
            <a:pPr indent="-285750" lvl="0" marL="285750" rtl="0" algn="just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/>
              <a:t>Method of budgeting that measures the progress of each Department and what has been done with  allocated budget</a:t>
            </a:r>
            <a:endParaRPr sz="2000"/>
          </a:p>
          <a:p>
            <a:pPr indent="-285750" lvl="0" marL="285750" rtl="0" algn="just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/>
              <a:t>Basically a progress card on what various Departments have done with the assigned budget</a:t>
            </a:r>
            <a:endParaRPr sz="2000"/>
          </a:p>
        </p:txBody>
      </p:sp>
      <p:sp>
        <p:nvSpPr>
          <p:cNvPr id="549" name="Google Shape;549;p2"/>
          <p:cNvSpPr txBox="1"/>
          <p:nvPr/>
        </p:nvSpPr>
        <p:spPr>
          <a:xfrm>
            <a:off x="4648200" y="1333501"/>
            <a:ext cx="4038600" cy="3678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  <a:p>
            <a:pPr indent="-285750" lvl="0" marL="285750" marR="0" rtl="0" algn="just">
              <a:lnSpc>
                <a:spcPct val="134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confined to outlay</a:t>
            </a:r>
            <a:endParaRPr sz="18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34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concerned with outcomes</a:t>
            </a:r>
            <a:endParaRPr/>
          </a:p>
          <a:p>
            <a:pPr indent="-285750" lvl="0" marL="285750" marR="0" rtl="0" algn="just">
              <a:lnSpc>
                <a:spcPct val="134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of the important elements of PFM is linking outlay to outcome</a:t>
            </a:r>
            <a:endParaRPr/>
          </a:p>
          <a:p>
            <a:pPr indent="-285750" lvl="0" marL="285750" marR="0" rtl="0" algn="just">
              <a:lnSpc>
                <a:spcPct val="134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 Commissions’  emphasis on outcome oriented expenditure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234" y="5017740"/>
            <a:ext cx="1627187" cy="448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0"/>
          <p:cNvSpPr txBox="1"/>
          <p:nvPr>
            <p:ph type="title"/>
          </p:nvPr>
        </p:nvSpPr>
        <p:spPr>
          <a:xfrm>
            <a:off x="494091" y="508000"/>
            <a:ext cx="7200900" cy="491067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500"/>
              <a:buFont typeface="Arial"/>
              <a:buNone/>
            </a:pPr>
            <a:r>
              <a:rPr lang="en-GB"/>
              <a:t>Online Monitoring Final</a:t>
            </a:r>
            <a:endParaRPr/>
          </a:p>
        </p:txBody>
      </p:sp>
      <p:pic>
        <p:nvPicPr>
          <p:cNvPr id="690" name="Google Shape;6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95" y="1010356"/>
            <a:ext cx="9030405" cy="4205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ll\Downloads\WhatsApp Image 2021-09-14 at 3.17.24 PM (1).jpeg" id="691" name="Google Shape;69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1"/>
          <p:cNvSpPr txBox="1"/>
          <p:nvPr>
            <p:ph idx="1" type="body"/>
          </p:nvPr>
        </p:nvSpPr>
        <p:spPr>
          <a:xfrm>
            <a:off x="494091" y="1408045"/>
            <a:ext cx="8117863" cy="3513205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178308" lvl="0" marL="17830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Capacity Gaps </a:t>
            </a:r>
            <a:endParaRPr sz="1900"/>
          </a:p>
          <a:p>
            <a:pPr indent="-355599" lvl="0" marL="627063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GB" sz="1900"/>
              <a:t>Understanding of concepts relating to outcome budget</a:t>
            </a:r>
            <a:endParaRPr/>
          </a:p>
          <a:p>
            <a:pPr indent="-355599" lvl="0" marL="627063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GB" sz="1900"/>
              <a:t>Defining output and outcome indicators</a:t>
            </a:r>
            <a:endParaRPr/>
          </a:p>
          <a:p>
            <a:pPr indent="-355599" lvl="0" marL="627063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GB" sz="1900"/>
              <a:t>Data flow from different levels to ensure quarterly online monitoring</a:t>
            </a:r>
            <a:endParaRPr sz="1900"/>
          </a:p>
          <a:p>
            <a:pPr indent="-1783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Utilisation of OB in budget making process</a:t>
            </a:r>
            <a:endParaRPr sz="1900"/>
          </a:p>
          <a:p>
            <a:pPr indent="-178308" lvl="0" marL="178308" rtl="0" algn="l">
              <a:lnSpc>
                <a:spcPct val="110000"/>
              </a:lnSpc>
              <a:spcBef>
                <a:spcPts val="1404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Co-creation of an OB Ecosystem , particularly IT enabled data management system, that assists stated interested in utilising OB process</a:t>
            </a:r>
            <a:endParaRPr sz="1900"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97" name="Google Shape;697;p21"/>
          <p:cNvSpPr txBox="1"/>
          <p:nvPr>
            <p:ph type="title"/>
          </p:nvPr>
        </p:nvSpPr>
        <p:spPr>
          <a:xfrm>
            <a:off x="494091" y="697261"/>
            <a:ext cx="7200900" cy="64807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Challenges</a:t>
            </a:r>
            <a:endParaRPr/>
          </a:p>
        </p:txBody>
      </p:sp>
      <p:pic>
        <p:nvPicPr>
          <p:cNvPr id="698" name="Google Shape;6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486" y="5001154"/>
            <a:ext cx="1627187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2"/>
          <p:cNvSpPr txBox="1"/>
          <p:nvPr>
            <p:ph idx="1" type="body"/>
          </p:nvPr>
        </p:nvSpPr>
        <p:spPr>
          <a:xfrm>
            <a:off x="494091" y="1701800"/>
            <a:ext cx="811786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178308" lvl="0" marL="1783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Full scale capacity building of the concerned officials at the administrative department level – creating a resource pool</a:t>
            </a:r>
            <a:endParaRPr/>
          </a:p>
          <a:p>
            <a:pPr indent="-178308" lvl="0" marL="178308" rtl="0" algn="l">
              <a:lnSpc>
                <a:spcPct val="100000"/>
              </a:lnSpc>
              <a:spcBef>
                <a:spcPts val="1404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Facilitating use of 2022-2023 outcome budget in budget making process of 2023-2024</a:t>
            </a:r>
            <a:endParaRPr sz="1800"/>
          </a:p>
          <a:p>
            <a:pPr indent="-178308" lvl="0" marL="178308" rtl="0" algn="l">
              <a:lnSpc>
                <a:spcPct val="100000"/>
              </a:lnSpc>
              <a:spcBef>
                <a:spcPts val="1404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Create online quarterly monitoring system at the administrative department level for regular flow of online information from implementation level</a:t>
            </a:r>
            <a:endParaRPr sz="1800"/>
          </a:p>
          <a:p>
            <a:pPr indent="-178308" lvl="0" marL="178308" rtl="0" algn="l">
              <a:lnSpc>
                <a:spcPct val="100000"/>
              </a:lnSpc>
              <a:spcBef>
                <a:spcPts val="1404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Collaborating in Co-creation of the OB Ecosystem </a:t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04" name="Google Shape;704;p22"/>
          <p:cNvSpPr txBox="1"/>
          <p:nvPr>
            <p:ph type="title"/>
          </p:nvPr>
        </p:nvSpPr>
        <p:spPr>
          <a:xfrm>
            <a:off x="494091" y="697261"/>
            <a:ext cx="7200900" cy="64807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Way Forward</a:t>
            </a:r>
            <a:endParaRPr/>
          </a:p>
        </p:txBody>
      </p:sp>
      <p:pic>
        <p:nvPicPr>
          <p:cNvPr id="705" name="Google Shape;7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486" y="5001154"/>
            <a:ext cx="1627187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3"/>
          <p:cNvSpPr txBox="1"/>
          <p:nvPr>
            <p:ph idx="1" type="body"/>
          </p:nvPr>
        </p:nvSpPr>
        <p:spPr>
          <a:xfrm>
            <a:off x="494091" y="1408045"/>
            <a:ext cx="8117863" cy="3513205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76708" lvl="0" marL="17830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0845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  <a:p>
            <a:pPr indent="-507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783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sp>
        <p:nvSpPr>
          <p:cNvPr id="712" name="Google Shape;712;p23"/>
          <p:cNvSpPr/>
          <p:nvPr/>
        </p:nvSpPr>
        <p:spPr>
          <a:xfrm>
            <a:off x="2046105" y="2039699"/>
            <a:ext cx="5051790" cy="16356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8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 Black"/>
              </a:rPr>
              <a:t>THANK YOU</a:t>
            </a:r>
          </a:p>
        </p:txBody>
      </p:sp>
      <p:pic>
        <p:nvPicPr>
          <p:cNvPr descr="C:\Users\dell\Downloads\WhatsApp Image 2021-09-14 at 3.17.24 PM (1).jpeg" id="713" name="Google Shape;7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"/>
          <p:cNvSpPr txBox="1"/>
          <p:nvPr>
            <p:ph type="title"/>
          </p:nvPr>
        </p:nvSpPr>
        <p:spPr>
          <a:xfrm>
            <a:off x="494091" y="643467"/>
            <a:ext cx="7200900" cy="719666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accent1"/>
                </a:solidFill>
              </a:rPr>
              <a:t>Outcome Budget in Odisha:</a:t>
            </a:r>
            <a:br>
              <a:rPr lang="en-GB" sz="2400">
                <a:solidFill>
                  <a:schemeClr val="accent1"/>
                </a:solidFill>
              </a:rPr>
            </a:br>
            <a:r>
              <a:rPr lang="en-GB" sz="2400">
                <a:solidFill>
                  <a:schemeClr val="accent1"/>
                </a:solidFill>
              </a:rPr>
              <a:t>The Implementation Journey 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descr="C:\Users\dell\Downloads\WhatsApp Image 2021-09-14 at 3.17.24 PM (1).jpeg" id="556" name="Google Shape;5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"/>
          <p:cNvSpPr txBox="1"/>
          <p:nvPr>
            <p:ph idx="1" type="body"/>
          </p:nvPr>
        </p:nvSpPr>
        <p:spPr>
          <a:xfrm>
            <a:off x="494091" y="1735666"/>
            <a:ext cx="8117863" cy="2946401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285750" lvl="0" marL="28575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GB" sz="1900"/>
              <a:t>Outcome Budget was introduced in the State in 2010-11 in 5 selected Departments  i.e. Works, RD, WR, PR and W&amp;CD on pilot basis</a:t>
            </a:r>
            <a:endParaRPr/>
          </a:p>
          <a:p>
            <a:pPr indent="-285750" lvl="0" marL="285750" rtl="0" algn="just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GB" sz="1900"/>
              <a:t>Extensive handholding support provided by FD </a:t>
            </a:r>
            <a:endParaRPr/>
          </a:p>
          <a:p>
            <a:pPr indent="-285750" lvl="0" marL="285750" rtl="0" algn="just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GB" sz="1900"/>
              <a:t> In 2011-12, OB was introduced in 8 more Departments i.e. S &amp; ME, H &amp; FW, Agriculture, F &amp; ARD, H &amp; UD, F &amp; E, ST &amp; SC and Energy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"/>
          <p:cNvSpPr txBox="1"/>
          <p:nvPr>
            <p:ph type="title"/>
          </p:nvPr>
        </p:nvSpPr>
        <p:spPr>
          <a:xfrm>
            <a:off x="494091" y="463506"/>
            <a:ext cx="8117863" cy="391517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Outcome Budget in Odisha:</a:t>
            </a:r>
            <a:br>
              <a:rPr lang="en-GB" sz="2800">
                <a:solidFill>
                  <a:schemeClr val="accent1"/>
                </a:solidFill>
              </a:rPr>
            </a:br>
            <a:r>
              <a:rPr lang="en-GB" sz="2800">
                <a:solidFill>
                  <a:schemeClr val="accent1"/>
                </a:solidFill>
              </a:rPr>
              <a:t>The Implementation Journey </a:t>
            </a:r>
            <a:endParaRPr sz="2800">
              <a:solidFill>
                <a:schemeClr val="accent1"/>
              </a:solidFill>
            </a:endParaRPr>
          </a:p>
        </p:txBody>
      </p:sp>
      <p:pic>
        <p:nvPicPr>
          <p:cNvPr id="563" name="Google Shape;5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234" y="5017740"/>
            <a:ext cx="1627187" cy="44821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"/>
          <p:cNvSpPr/>
          <p:nvPr/>
        </p:nvSpPr>
        <p:spPr>
          <a:xfrm>
            <a:off x="753534" y="1354667"/>
            <a:ext cx="7730066" cy="3784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Subsequently, it was extended to 27 major spending departments  covering important social, economic and infrastructure development sectors.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 Performance and Outcome Monitoring Unit established in 2013 under FD – mandated to provide support – preparation of the outcome budget, training on outcome budget, monitoring the progress of preparation, </a:t>
            </a:r>
            <a:r>
              <a:rPr lang="en-GB" sz="1900">
                <a:solidFill>
                  <a:schemeClr val="dk1"/>
                </a:solidFill>
              </a:rPr>
              <a:t>troubleshooting</a:t>
            </a: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/facilitation with concerned authorities as and when needed 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Design, development and roll out of pilot online outcome budget preparation in 2021-2022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"/>
          <p:cNvSpPr txBox="1"/>
          <p:nvPr>
            <p:ph type="title"/>
          </p:nvPr>
        </p:nvSpPr>
        <p:spPr>
          <a:xfrm>
            <a:off x="494091" y="567267"/>
            <a:ext cx="7996766" cy="5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accent1"/>
                </a:solidFill>
              </a:rPr>
              <a:t>Process till Online Outcome Budgeting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descr="C:\Users\dell\Downloads\WhatsApp Image 2021-09-14 at 3.17.24 PM (1).jpeg" id="570" name="Google Shape;5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"/>
          <p:cNvSpPr txBox="1"/>
          <p:nvPr>
            <p:ph idx="1" type="body"/>
          </p:nvPr>
        </p:nvSpPr>
        <p:spPr>
          <a:xfrm>
            <a:off x="494091" y="1608667"/>
            <a:ext cx="8117863" cy="3090333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2857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GB" sz="1900"/>
              <a:t>Prepared manually till Online Outcome Budgeting which was time consuming </a:t>
            </a:r>
            <a:endParaRPr/>
          </a:p>
          <a:p>
            <a:pPr indent="-285750" lvl="0" marL="285750" rtl="0" algn="l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GB" sz="1900"/>
              <a:t>Duplication of work- activities carried out by the Departments are also indicated in their Annual Activity Report .</a:t>
            </a:r>
            <a:endParaRPr/>
          </a:p>
          <a:p>
            <a:pPr indent="-285750" lvl="0" marL="285750" rtl="0" algn="l">
              <a:lnSpc>
                <a:spcPct val="114000"/>
              </a:lnSpc>
              <a:spcBef>
                <a:spcPts val="1404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GB" sz="1900"/>
              <a:t>Monitoring of achievements against the targets set in OB was done in the next financial year.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"/>
          <p:cNvSpPr txBox="1"/>
          <p:nvPr>
            <p:ph type="title"/>
          </p:nvPr>
        </p:nvSpPr>
        <p:spPr>
          <a:xfrm>
            <a:off x="494091" y="845053"/>
            <a:ext cx="7200900" cy="56299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GB" sz="2200">
                <a:solidFill>
                  <a:schemeClr val="accent1"/>
                </a:solidFill>
              </a:rPr>
              <a:t>      </a:t>
            </a:r>
            <a:r>
              <a:rPr lang="en-GB" sz="22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Outcome Budget before Online System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577" name="Google Shape;5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0333" y="1663275"/>
            <a:ext cx="2810934" cy="3503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ll\Downloads\WhatsApp Image 2021-09-14 at 3.17.24 PM (1).jpeg" id="578" name="Google Shape;57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"/>
          <p:cNvSpPr txBox="1"/>
          <p:nvPr>
            <p:ph idx="1" type="body"/>
          </p:nvPr>
        </p:nvSpPr>
        <p:spPr>
          <a:xfrm>
            <a:off x="494091" y="1676400"/>
            <a:ext cx="8117863" cy="2074333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346075" lvl="0" marL="104933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To avoid duplication of work</a:t>
            </a:r>
            <a:endParaRPr/>
          </a:p>
          <a:p>
            <a:pPr indent="-355600" lvl="0" marL="1084263" rtl="0" algn="l">
              <a:lnSpc>
                <a:spcPct val="150000"/>
              </a:lnSpc>
              <a:spcBef>
                <a:spcPts val="1404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Save time and paper work</a:t>
            </a:r>
            <a:endParaRPr/>
          </a:p>
          <a:p>
            <a:pPr indent="-355600" lvl="0" marL="1084263" rtl="0" algn="l">
              <a:lnSpc>
                <a:spcPct val="150000"/>
              </a:lnSpc>
              <a:spcBef>
                <a:spcPts val="1404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As a part of 5T initiative of the Government and PFM reforms.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404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76708" lvl="0" marL="178308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84" name="Google Shape;584;p7"/>
          <p:cNvSpPr txBox="1"/>
          <p:nvPr>
            <p:ph type="title"/>
          </p:nvPr>
        </p:nvSpPr>
        <p:spPr>
          <a:xfrm>
            <a:off x="494091" y="635000"/>
            <a:ext cx="7200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GB" sz="3200">
                <a:solidFill>
                  <a:schemeClr val="accent1"/>
                </a:solidFill>
              </a:rPr>
              <a:t>Why Online OB?</a:t>
            </a:r>
            <a:endParaRPr/>
          </a:p>
        </p:txBody>
      </p:sp>
      <p:pic>
        <p:nvPicPr>
          <p:cNvPr descr="C:\Users\dell\Downloads\WhatsApp Image 2021-09-14 at 3.17.24 PM (1).jpeg" id="585" name="Google Shape;5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"/>
          <p:cNvSpPr txBox="1"/>
          <p:nvPr>
            <p:ph type="title"/>
          </p:nvPr>
        </p:nvSpPr>
        <p:spPr>
          <a:xfrm>
            <a:off x="456135" y="815709"/>
            <a:ext cx="8155819" cy="504057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</a:rPr>
              <a:t>Advantages of OB in Budget Execution Technique Automation (BETA)</a:t>
            </a:r>
            <a:endParaRPr sz="2800">
              <a:solidFill>
                <a:schemeClr val="accent1"/>
              </a:solidFill>
            </a:endParaRPr>
          </a:p>
        </p:txBody>
      </p:sp>
      <p:pic>
        <p:nvPicPr>
          <p:cNvPr descr="C:\Users\dell\Downloads\WhatsApp Image 2021-09-14 at 3.17.24 PM (1).jpeg" id="592" name="Google Shape;5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"/>
          <p:cNvSpPr txBox="1"/>
          <p:nvPr>
            <p:ph idx="1" type="body"/>
          </p:nvPr>
        </p:nvSpPr>
        <p:spPr>
          <a:xfrm>
            <a:off x="494091" y="1642533"/>
            <a:ext cx="8117863" cy="3278717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rmAutofit/>
          </a:bodyPr>
          <a:lstStyle/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Can be prepared in less time as compared to manual mode.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Schemes and outlays are auto-populated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Green initiatives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Ensure concurrent monitoring and course correction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Will act as </a:t>
            </a:r>
            <a:r>
              <a:rPr lang="en-GB" sz="1900"/>
              <a:t>storehouse</a:t>
            </a:r>
            <a:r>
              <a:rPr lang="en-GB" sz="1900"/>
              <a:t> of data 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Can be part of budget making process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404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"/>
          <p:cNvSpPr txBox="1"/>
          <p:nvPr>
            <p:ph type="title"/>
          </p:nvPr>
        </p:nvSpPr>
        <p:spPr>
          <a:xfrm>
            <a:off x="368135" y="625252"/>
            <a:ext cx="8243819" cy="648072"/>
          </a:xfrm>
          <a:prstGeom prst="rect">
            <a:avLst/>
          </a:prstGeom>
          <a:noFill/>
          <a:ln>
            <a:noFill/>
          </a:ln>
        </p:spPr>
        <p:txBody>
          <a:bodyPr anchorCtr="0" anchor="b" bIns="35650" lIns="71300" spcFirstLastPara="1" rIns="71300" wrap="square" tIns="356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br>
              <a:rPr lang="en-GB" sz="2200">
                <a:solidFill>
                  <a:schemeClr val="accent1"/>
                </a:solidFill>
              </a:rPr>
            </a:br>
            <a:r>
              <a:rPr lang="en-GB" sz="2200">
                <a:solidFill>
                  <a:schemeClr val="accent1"/>
                </a:solidFill>
              </a:rPr>
              <a:t>Online Module in BETA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descr="C:\Users\dell\Downloads\WhatsApp Image 2021-09-14 at 3.17.24 PM (1).jpeg" id="599" name="Google Shape;5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252" y="4989835"/>
            <a:ext cx="1624796" cy="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9"/>
          <p:cNvSpPr txBox="1"/>
          <p:nvPr>
            <p:ph idx="1" type="body"/>
          </p:nvPr>
        </p:nvSpPr>
        <p:spPr>
          <a:xfrm>
            <a:off x="494091" y="1667932"/>
            <a:ext cx="8117863" cy="3462867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Guidelines for preparation of online OB in BETA along with user manual was issued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27 major spending Departments were required to  prepare online OB mandatorily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 module has been developed in BETA 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The BETA team and PPOMU have provided necessary technical guidance for the purpose</a:t>
            </a:r>
            <a:endParaRPr/>
          </a:p>
          <a:p>
            <a:pPr indent="-178308" lvl="0" marL="178308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Necessary training and handholding support imparted</a:t>
            </a:r>
            <a:endParaRPr/>
          </a:p>
          <a:p>
            <a:pPr indent="-57658" lvl="0" marL="178308" rtl="0" algn="just">
              <a:lnSpc>
                <a:spcPct val="150000"/>
              </a:lnSpc>
              <a:spcBef>
                <a:spcPts val="1404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amond Grid 16x9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RD-National Award-Pr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2018-12-29T18:23:20Z</dcterms:created>
  <dc:creator>Spandita Kar</dc:creator>
</cp:coreProperties>
</file>